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12"/>
  </p:notesMasterIdLst>
  <p:sldIdLst>
    <p:sldId id="256" r:id="rId3"/>
    <p:sldId id="1184" r:id="rId4"/>
    <p:sldId id="1165" r:id="rId5"/>
    <p:sldId id="1175" r:id="rId6"/>
    <p:sldId id="1185" r:id="rId7"/>
    <p:sldId id="1167" r:id="rId8"/>
    <p:sldId id="1215" r:id="rId9"/>
    <p:sldId id="1186" r:id="rId10"/>
    <p:sldId id="118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130" autoAdjust="0"/>
    <p:restoredTop sz="58865"/>
  </p:normalViewPr>
  <p:slideViewPr>
    <p:cSldViewPr snapToGrid="0">
      <p:cViewPr varScale="1">
        <p:scale>
          <a:sx n="38" d="100"/>
          <a:sy n="38" d="100"/>
        </p:scale>
        <p:origin x="960" y="3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Calibri Light" panose="020F0302020204030204" pitchFamily="34" charset="0"/>
              </a:defRPr>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Calibri Light" panose="020F0302020204030204" pitchFamily="34" charset="0"/>
              </a:defRPr>
            </a:lvl1pPr>
          </a:lstStyle>
          <a:p>
            <a:fld id="{C5916B90-2F3A-442F-8C7F-2F54E7BD4EDE}" type="datetimeFigureOut">
              <a:rPr lang="en-GB" smtClean="0"/>
              <a:pPr/>
              <a:t>01/12/2024</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Calibri Light" panose="020F0302020204030204" pitchFamily="34" charset="0"/>
              </a:defRPr>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Calibri Light" panose="020F0302020204030204" pitchFamily="34" charset="0"/>
              </a:defRPr>
            </a:lvl1pPr>
          </a:lstStyle>
          <a:p>
            <a:fld id="{48A96D96-1E91-4406-A9AF-0BCFD9254BF0}" type="slidenum">
              <a:rPr lang="en-GB" smtClean="0"/>
              <a:pPr/>
              <a:t>‹#›</a:t>
            </a:fld>
            <a:endParaRPr lang="en-GB" dirty="0"/>
          </a:p>
        </p:txBody>
      </p:sp>
    </p:spTree>
    <p:extLst>
      <p:ext uri="{BB962C8B-B14F-4D97-AF65-F5344CB8AC3E}">
        <p14:creationId xmlns:p14="http://schemas.microsoft.com/office/powerpoint/2010/main" val="17847461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Calibri Light" panose="020F0302020204030204" pitchFamily="34" charset="0"/>
        <a:ea typeface="+mn-ea"/>
        <a:cs typeface="+mn-cs"/>
      </a:defRPr>
    </a:lvl1pPr>
    <a:lvl2pPr marL="457200" algn="l" defTabSz="914400" rtl="0" eaLnBrk="1" latinLnBrk="0" hangingPunct="1">
      <a:defRPr sz="1200" kern="1200">
        <a:solidFill>
          <a:schemeClr val="tx1"/>
        </a:solidFill>
        <a:latin typeface="Calibri Light" panose="020F0302020204030204" pitchFamily="34" charset="0"/>
        <a:ea typeface="+mn-ea"/>
        <a:cs typeface="+mn-cs"/>
      </a:defRPr>
    </a:lvl2pPr>
    <a:lvl3pPr marL="914400" algn="l" defTabSz="914400" rtl="0" eaLnBrk="1" latinLnBrk="0" hangingPunct="1">
      <a:defRPr sz="1200" kern="1200">
        <a:solidFill>
          <a:schemeClr val="tx1"/>
        </a:solidFill>
        <a:latin typeface="Calibri Light" panose="020F0302020204030204" pitchFamily="34" charset="0"/>
        <a:ea typeface="+mn-ea"/>
        <a:cs typeface="+mn-cs"/>
      </a:defRPr>
    </a:lvl3pPr>
    <a:lvl4pPr marL="1371600" algn="l" defTabSz="914400" rtl="0" eaLnBrk="1" latinLnBrk="0" hangingPunct="1">
      <a:defRPr sz="1200" kern="1200">
        <a:solidFill>
          <a:schemeClr val="tx1"/>
        </a:solidFill>
        <a:latin typeface="Calibri Light" panose="020F0302020204030204" pitchFamily="34" charset="0"/>
        <a:ea typeface="+mn-ea"/>
        <a:cs typeface="+mn-cs"/>
      </a:defRPr>
    </a:lvl4pPr>
    <a:lvl5pPr marL="1828800" algn="l" defTabSz="914400" rtl="0" eaLnBrk="1" latinLnBrk="0" hangingPunct="1">
      <a:defRPr sz="1200" kern="1200">
        <a:solidFill>
          <a:schemeClr val="tx1"/>
        </a:solidFill>
        <a:latin typeface="Calibri Light" panose="020F030202020403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8A96D96-1E91-4406-A9AF-0BCFD9254BF0}" type="slidenum">
              <a:rPr lang="en-GB" smtClean="0"/>
              <a:pPr/>
              <a:t>1</a:t>
            </a:fld>
            <a:endParaRPr lang="en-GB" dirty="0"/>
          </a:p>
        </p:txBody>
      </p:sp>
    </p:spTree>
    <p:extLst>
      <p:ext uri="{BB962C8B-B14F-4D97-AF65-F5344CB8AC3E}">
        <p14:creationId xmlns:p14="http://schemas.microsoft.com/office/powerpoint/2010/main" val="32247576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dirty="0"/>
              <a:t>Formation of first consortium</a:t>
            </a:r>
            <a:r>
              <a:rPr lang="sl-SI" sz="1200" b="1" dirty="0"/>
              <a:t> and the p</a:t>
            </a:r>
            <a:r>
              <a:rPr lang="en-GB" sz="1200" b="1" dirty="0" err="1"/>
              <a:t>resentation</a:t>
            </a:r>
            <a:r>
              <a:rPr lang="en-GB" sz="1200" b="1" dirty="0"/>
              <a:t> of </a:t>
            </a:r>
            <a:r>
              <a:rPr lang="sl-SI" sz="1200" b="1" dirty="0"/>
              <a:t>the </a:t>
            </a:r>
            <a:r>
              <a:rPr lang="en-GB" sz="1200" b="1" dirty="0"/>
              <a:t>NAHV</a:t>
            </a:r>
            <a:br>
              <a:rPr lang="sl-SI" sz="1200" b="1" dirty="0"/>
            </a:br>
            <a:r>
              <a:rPr lang="sl-SI" sz="1200" b="1" dirty="0"/>
              <a:t>North Adriatic Hydrogen Valley)</a:t>
            </a:r>
            <a:r>
              <a:rPr lang="en-GB" dirty="0"/>
              <a:t>NAHV </a:t>
            </a:r>
          </a:p>
          <a:p>
            <a:endParaRPr lang="en-GB" sz="1200" dirty="0">
              <a:latin typeface="+mj-lt"/>
            </a:endParaRPr>
          </a:p>
          <a:p>
            <a:r>
              <a:rPr lang="sl-SI" sz="1200" dirty="0">
                <a:latin typeface="+mj-lt"/>
              </a:rPr>
              <a:t>Highlights </a:t>
            </a:r>
          </a:p>
          <a:p>
            <a:r>
              <a:rPr lang="sl-SI" dirty="0">
                <a:latin typeface="+mj-lt"/>
              </a:rPr>
              <a:t>Specific ovbjectives </a:t>
            </a:r>
          </a:p>
          <a:p>
            <a:r>
              <a:rPr lang="sl-SI" sz="1200" dirty="0">
                <a:latin typeface="+mj-lt"/>
              </a:rPr>
              <a:t>Stucture of the NAHV initiative in the role of the development of the Ecosystem</a:t>
            </a:r>
          </a:p>
          <a:p>
            <a:r>
              <a:rPr lang="sl-SI" sz="1200" dirty="0">
                <a:latin typeface="+mj-lt"/>
              </a:rPr>
              <a:t>Expected outcomes </a:t>
            </a:r>
            <a:endParaRPr lang="sl-SI" dirty="0">
              <a:latin typeface="+mj-lt"/>
            </a:endParaRPr>
          </a:p>
          <a:p>
            <a:r>
              <a:rPr lang="sl-SI" sz="1200" dirty="0">
                <a:latin typeface="+mj-lt"/>
              </a:rPr>
              <a:t>Stakeholder Advisory Forum</a:t>
            </a:r>
            <a:endParaRPr lang="sl-SI" dirty="0">
              <a:latin typeface="+mj-lt"/>
            </a:endParaRPr>
          </a:p>
          <a:p>
            <a:r>
              <a:rPr lang="sl-SI" sz="1200" dirty="0">
                <a:latin typeface="+mj-lt"/>
              </a:rPr>
              <a:t>Expected Impacts </a:t>
            </a:r>
          </a:p>
          <a:p>
            <a:pPr>
              <a:lnSpc>
                <a:spcPct val="107000"/>
              </a:lnSpc>
              <a:spcAft>
                <a:spcPts val="800"/>
              </a:spcAft>
            </a:pPr>
            <a:r>
              <a:rPr lang="en-GB" sz="18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State of the Ecosystem</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Review of history – how we started and what was present in the Ecosystem</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 initiative gained traction, above all, thanks to the shared vision and support of their key exponents, entrepreneurs, their associations, and representatives from the academia, including Roberto </a:t>
            </a:r>
            <a:r>
              <a:rPr lang="en-GB" sz="18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Taccani</a:t>
            </a: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from the University of Trieste, Vjekoslav </a:t>
            </a:r>
            <a:r>
              <a:rPr lang="en-GB" sz="18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Jukic</a:t>
            </a: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from the Croatian Ministry of Economy and Sustainable Development, Anna </a:t>
            </a:r>
            <a:r>
              <a:rPr lang="en-GB" sz="18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Mareschi</a:t>
            </a: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Danieli, CEO of Danieli Group, </a:t>
            </a:r>
            <a:r>
              <a:rPr lang="en-GB" sz="18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Tomaž</a:t>
            </a: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Vuk, CEO of </a:t>
            </a:r>
            <a:r>
              <a:rPr lang="en-GB" sz="18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Alpacem</a:t>
            </a: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Janez</a:t>
            </a: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Čeh</a:t>
            </a: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CEO at Sitel, and many others.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Is a response to an initiative launched by the industry players of the target region, who requested a coordinated action for the evolution of a cross-regional innovation ecosystem at the first Ecosystem North Adriatic Conference in Nova </a:t>
            </a:r>
            <a:r>
              <a:rPr lang="en-GB" sz="1800" dirty="0" err="1">
                <a:solidFill>
                  <a:srgbClr val="333333"/>
                </a:solidFill>
                <a:effectLst/>
                <a:latin typeface="Calibri" panose="020F0502020204030204" pitchFamily="34" charset="0"/>
                <a:ea typeface="Calibri" panose="020F0502020204030204" pitchFamily="34" charset="0"/>
                <a:cs typeface="Calibri" panose="020F0502020204030204" pitchFamily="34" charset="0"/>
              </a:rPr>
              <a:t>Gorica</a:t>
            </a:r>
            <a:r>
              <a:rPr lang="en-GB" sz="180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 in autumn 2021, organised by ECUBES, one of the project partners, in cooperation with the Clean Hydrogen Partnership and Hydrogen Europe Research, and supported by industry associations from the three participating countries.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l-SI" sz="1200" dirty="0">
              <a:latin typeface="+mj-lt"/>
            </a:endParaRPr>
          </a:p>
          <a:p>
            <a:pPr>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Letter of Intent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On 14th March 2022 the Slovenian State Secretary of the Ministry of Infrastructure, the Croatian State Secretary of the Ministry of Economy and Sustainable Development, and the President of the Friuli Venezia Giulia Autonomous Region signed a joint letter of intent (</a:t>
            </a:r>
            <a:r>
              <a:rPr lang="en-GB" sz="18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LoI</a:t>
            </a: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in which they recognised the relevance of regional cooperation and a cross-border hydrogen valley in boosting energy transition and promoting sectorial integration between transport, hard-to-abate industries, and end users in an integrated ecosystem.</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JWG Set-up</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The Letter of intent also instituted the NAHV Joint Working Group with representatives of the three governments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Now therefore, confirm, in the form of this Letter of Intent, their preliminary non-legally binding arrangement in principle to cooperate within the Joint Working Group as follows: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1. The Joint Working Group is initially composed of the representatives designed by the Participants supplemented, in the following phases, with representatives of the industry and the research community.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2. Each designed representative undertakes to participate or be represented in the Joint Working Group meetings that will be held on a periodic basis. Each Participant will help to identify and mobilize funding opportunities available at EU, National or Regional levels that could support the cooperation projects.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3. Each Participant will be able to identify and involve other organizations belonging to its territory to take part in the exchanges.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4. The Joint Working Group aims to present a preliminary progress by March 2022, including a first assessment of possible options to establish a cross-border hydrogen valley.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Formation of first consortium</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21st November 2021: NAHV initiative received the support from the decision makers from the northern Adriatic region (1st Hydrogen Ecosystem Conference), what enables the start of the partnership of 37 partners for the first transnational hydrogen valley globally.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In April 2022 I was invited by the Members of the NAHV JWG to coordinate the proposal preparation team.</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a:r>
          </a:p>
          <a:p>
            <a:pPr>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In April 2023 I was invited by the three permanent members of the NAHV JWG to continue as </a:t>
            </a:r>
            <a:r>
              <a:rPr lang="en-GB" sz="1800" dirty="0" err="1">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Stretgic</a:t>
            </a: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a:r>
            <a:r>
              <a:rPr lang="en-GB" sz="1800" dirty="0" err="1">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Coordnator</a:t>
            </a: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Presentation of NAHV project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North Adriatic Hydrogen Valley is a transnational initiative funded through the Horizon Europe Programme representing 37 project partners from three countries: Croatia, the Friuli Venezia Giulia Autonomous Region in Italy, and Slovenia. The NAHV was awarded a grant of €25 million by Clean Hydrogen Partnership and started in September 2023 and has a duration of 72 months. The project was hailed as a flagship and the leading hydrogen valley project of the year.</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Among 37 organisations that make up the Consortium, there are: companies, universities, institutes and other public entities from the three participating countries. The partnership is led by HSE, Slovenia’s largest electricity producer and trader and the largest producer of electricity from renewable sources. As the first transnational hydrogen Valley in the EU, the NAHV represents one of its flagship initiatives in the context of the EU Hydrogen Strategy realisation, which is an important component contributing to reach the decarbonisation of the EU industry and reduce the CO2 emissions to reach the targets of the EU Green Deal.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17 industrial “testbed” projects are being developed in different locations in all three partner countries, supported by a number of cross-cutting actions. The implementation of this ambitious initiative aims to facilitate the uptake of hydrogen-related solutions and enable the actors of the emerging hydrogen ecosystem of the North Adriatic for autonomous production, transmission, storage and use of renewable hydrogen as well as for their further uptake in the future.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The three territories which constitute the NAHV, FVG (Italy), Slovenia and Croatia, have been considered by the European Hydrogen Backbone as one part of the larger pan-European hydrogen supply and import corridors, which will connect industrial clusters, ports, and hydrogen valleys to regions of abundant hydrogen supply.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p>
          <a:p>
            <a:pPr>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Presentation of NACHIP 1</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North Adriatic Clean Hydrogen Investment Platform (NACHIP) initiative was awarded a grant of 7.6 million euro to the consortium of 12 partners from the three participating countries and started in September 2024 with duration of 36 months.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 initiative represents an opportunity for up to 18 SMEs who will be selected to receive a grant of up to 60.000 euro each and join the two-tier NACHIP acceleration programme through which they will be integrated in the value chains evolving around five industrial pilot projects based on hydrogen-related technologies.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 grant of 7.6 million euro has been awarded through the I3 Instrument, which aims to empower innovation with advisory and financial support, and guide projects in joint smart specialisation areas toward successful commercialisation and scale-up. The grant is financed from the European Regional Development Fund (ERDF). The Fund supports interregional portfolios of companies’ investments bringing innovation to the market at high technology readiness levels (TRL 6-9) to reshape EU interregional value chains. NACHIP focuses on validating and demonstrating clean hydrogen technologies across three key value chains: manufacturing, urban areas, and mobility. NACHIP aims to pilot solutions for generating, converting, transmitting, storing, and utilizing clean hydrogen.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Through NACHIP 12 consortium partners led by </a:t>
            </a:r>
            <a:r>
              <a:rPr lang="en-GB" sz="18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Jožef</a:t>
            </a: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Stefan Institute will implement a replicable acceleration concept, integrate and scale advanced hydrogen-related technologies, first, by focusing on five pilot projects and, next, by involving up to 18 interested SMEs into the three target value chains.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Contact with other Hydrogen Valleys – initially we went out and sought contact with other hydrogen valleys – now they come to us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Letters of Support – numerous requests for letters of support from other hydrogen valleys and project consortia, including:</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1" dirty="0" err="1">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IMAGHyNE</a:t>
            </a:r>
            <a:r>
              <a:rPr lang="en-GB" sz="18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a: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large-scale hydrogen valley project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coordinated by Auvergne-Rhône-Alpes region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Hydrogen in Piedmont</a:t>
            </a: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a:r>
            <a:r>
              <a:rPr lang="en-GB" sz="1800" b="1" dirty="0" err="1">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HyPIE</a:t>
            </a:r>
            <a:r>
              <a:rPr lang="en-GB" sz="18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a: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HORIZON-JTI-CLEANH2-2023-06-02</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a: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Environment Park S.p.A, </a:t>
            </a:r>
            <a:r>
              <a:rPr lang="en-GB" sz="18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Turin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H2 EAST GATE</a:t>
            </a: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 				HORIZON-JTI-CLEANH2-2023-06-02</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H2 EAST GATE in the </a:t>
            </a:r>
            <a:r>
              <a:rPr lang="en-GB" sz="18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Israeli</a:t>
            </a: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south Negev Desert, bordering Jordan,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Egypt, Ramon airport and the Port of Eilat on the Red Sea.</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CY Green H2 VALLEY</a:t>
            </a: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HORIZON-JTI-CLEANH2-2023-06-0</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prepared by </a:t>
            </a:r>
            <a:r>
              <a:rPr lang="en-GB" sz="1800" dirty="0" err="1">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ideopsis</a:t>
            </a: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Ltd in </a:t>
            </a:r>
            <a:r>
              <a:rPr lang="en-GB" sz="18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Cyprus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HyH2VADiK	</a:t>
            </a: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Small-Scale Hydrogen Valley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in </a:t>
            </a:r>
            <a:r>
              <a:rPr lang="en-GB" sz="18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Istanbul</a:t>
            </a: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&amp; </a:t>
            </a:r>
            <a:r>
              <a:rPr lang="en-GB" sz="1800" dirty="0" err="1">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Kocaeli</a:t>
            </a: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WAHVE 					HORIZON-JTI-CLEANH2-2024-06-01</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West Atlantic Hydrogen Valley 		large-scale valley project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coordinated by Bretagne </a:t>
            </a:r>
            <a:r>
              <a:rPr lang="en-GB" sz="1800" dirty="0" err="1">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Développement</a:t>
            </a: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Innovation (BDI)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Sevilla H2 Valley</a:t>
            </a: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project proposal</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pPr>
            <a:r>
              <a:rPr lang="en-GB" sz="18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HI2 Hydrogen Valley 			</a:t>
            </a: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HORIZON-JTI-CLEANH2-2024-06-01</a:t>
            </a:r>
            <a:r>
              <a:rPr lang="en-GB" sz="18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a: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Large-scale Hydrogen Valley project in central Austria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Hydrogen in Piedmont </a:t>
            </a:r>
            <a:r>
              <a:rPr lang="en-GB" sz="1800" b="1" dirty="0" err="1">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HyPIE</a:t>
            </a: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HORIZON-JTI-CLEANH2-2024-06-02</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H2 EAST GATE</a:t>
            </a: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HORIZON-JTI-CLEANH2-2024-06-02</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H2 EAST GATE in the </a:t>
            </a:r>
            <a:r>
              <a:rPr lang="en-GB" sz="18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Israeli</a:t>
            </a: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south Negev Desert, bordering Jordan,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Egypt, Ramon airport and the Port of Eilat on the Red Sea.</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EASTGATEH2V  				</a:t>
            </a: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HORIZON-JTI-CLEANH2-2024</a:t>
            </a:r>
            <a:r>
              <a:rPr lang="en-GB" sz="18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a: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Small-scale Hydrogen Valley EASTGATEH2V project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consortium consists of 22 partners from 7 countries (Slovakia, Ukraine, Slovenia, Germany, England, Spain and the Netherlands), with the </a:t>
            </a:r>
            <a:r>
              <a:rPr lang="en-GB" sz="1800" dirty="0" err="1">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Košice</a:t>
            </a: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Self-governing Region as the project coordinator.</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HYTENSIVE					</a:t>
            </a: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HORIZON-JTI-CLEANH2-2024-01-05</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Coordinated by SINTEF (Norway) - the circular integration of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tabLst>
                <a:tab pos="4672965" algn="l"/>
              </a:tabLs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hydrogen technologies into energy intensive industries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tabLst>
                <a:tab pos="4672965" algn="l"/>
              </a:tabLs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ASHORE</a:t>
            </a: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LIFE WATERBORNE TRANSPORT HYDROGEN STORAGE REFUELING SOLUTION (LIFE </a:t>
            </a:r>
            <a:r>
              <a:rPr lang="en-GB" sz="18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ASHORE</a:t>
            </a: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l-SI" sz="1200" dirty="0">
              <a:latin typeface="+mj-lt"/>
            </a:endParaRPr>
          </a:p>
        </p:txBody>
      </p:sp>
      <p:sp>
        <p:nvSpPr>
          <p:cNvPr id="4" name="Slide Number Placeholder 3"/>
          <p:cNvSpPr>
            <a:spLocks noGrp="1"/>
          </p:cNvSpPr>
          <p:nvPr>
            <p:ph type="sldNum" sz="quarter" idx="5"/>
          </p:nvPr>
        </p:nvSpPr>
        <p:spPr/>
        <p:txBody>
          <a:bodyPr/>
          <a:lstStyle/>
          <a:p>
            <a:fld id="{48A96D96-1E91-4406-A9AF-0BCFD9254BF0}" type="slidenum">
              <a:rPr lang="en-GB" smtClean="0"/>
              <a:pPr/>
              <a:t>4</a:t>
            </a:fld>
            <a:endParaRPr lang="en-GB" dirty="0"/>
          </a:p>
        </p:txBody>
      </p:sp>
    </p:spTree>
    <p:extLst>
      <p:ext uri="{BB962C8B-B14F-4D97-AF65-F5344CB8AC3E}">
        <p14:creationId xmlns:p14="http://schemas.microsoft.com/office/powerpoint/2010/main" val="12403639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457200">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Projects approved and underway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NAHV – Horizon Europe project, started in September 2023, duration 6 years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NACHIP – I3 project, started in September 2024, duration 3 years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Aft>
                <a:spcPts val="800"/>
              </a:spcAft>
            </a:pPr>
            <a:r>
              <a:rPr lang="en-GB" sz="1800" dirty="0">
                <a:solidFill>
                  <a:srgbClr val="222222"/>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MARITIME CENTRE OF EXCELLENCE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Projects presented or in preparation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Aft>
                <a:spcPts val="800"/>
              </a:spcAft>
            </a:pPr>
            <a:r>
              <a:rPr lang="en-GB" sz="1800" dirty="0">
                <a:solidFill>
                  <a:srgbClr val="222222"/>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NACHIP 2</a:t>
            </a: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in preparation, submission deadline December 2024</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Aft>
                <a:spcPts val="800"/>
              </a:spcAft>
            </a:pPr>
            <a:r>
              <a:rPr lang="en-GB" sz="1800" dirty="0">
                <a:solidFill>
                  <a:srgbClr val="222222"/>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Other I3 projects</a:t>
            </a: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least one more is in preparation – if you know of others please let me know - watch this space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Investments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Public: State grants and Academic Institutions, European Investment Fund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Private: Venture Capitals, Private Equity, Business Angels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pPr>
            <a:r>
              <a:rPr lang="en-GB" sz="1800" dirty="0">
                <a:solidFill>
                  <a:srgbClr val="222222"/>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Committed: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l-SI" sz="1800" dirty="0">
              <a:latin typeface="+mj-lt"/>
            </a:endParaRPr>
          </a:p>
          <a:p>
            <a:pPr>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NAHV Test beds – see testbed catalogue – please continue to update</a:t>
            </a:r>
          </a:p>
          <a:p>
            <a:pPr>
              <a:lnSpc>
                <a:spcPct val="107000"/>
              </a:lnSpc>
              <a:spcAft>
                <a:spcPts val="800"/>
              </a:spcAft>
            </a:pPr>
            <a:endPar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IMWG – actively working on WP8 – Regulatory reform and Sandbox development</a:t>
            </a:r>
          </a:p>
          <a:p>
            <a:pPr>
              <a:lnSpc>
                <a:spcPct val="107000"/>
              </a:lnSpc>
              <a:spcAft>
                <a:spcPts val="800"/>
              </a:spcAft>
            </a:pPr>
            <a:endPar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NACHIP 1 – project launched in September – more updates to follow soon – watch website for details</a:t>
            </a:r>
          </a:p>
          <a:p>
            <a:pPr>
              <a:lnSpc>
                <a:spcPct val="107000"/>
              </a:lnSpc>
              <a:spcAft>
                <a:spcPts val="800"/>
              </a:spcAft>
            </a:pPr>
            <a:endPar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Maritime Centre of Excellence – now up and running see site for more details</a:t>
            </a:r>
          </a:p>
          <a:p>
            <a:pPr>
              <a:lnSpc>
                <a:spcPct val="107000"/>
              </a:lnSpc>
              <a:spcAft>
                <a:spcPts val="800"/>
              </a:spcAft>
            </a:pPr>
            <a:endPar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Preparation of NACHIP 2 = NASCHA  </a:t>
            </a:r>
            <a:r>
              <a:rPr lang="sl-SI" sz="1800" b="1" dirty="0"/>
              <a:t>North Adriatic Smart Communities Hydrogen Accelerator (NASCHA)</a:t>
            </a:r>
          </a:p>
          <a:p>
            <a:pPr>
              <a:lnSpc>
                <a:spcPct val="107000"/>
              </a:lnSpc>
              <a:spcAft>
                <a:spcPts val="800"/>
              </a:spcAft>
            </a:pPr>
            <a:endParaRPr lang="en-GB" sz="180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endParaRPr>
          </a:p>
          <a:p>
            <a:pPr>
              <a:lnSpc>
                <a:spcPct val="107000"/>
              </a:lnSpc>
              <a:spcAft>
                <a:spcPts val="800"/>
              </a:spcAft>
            </a:pPr>
            <a:r>
              <a:rPr lang="en-GB" sz="180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June 2024: preparations commenced for the “NACHIP 2” initiative, which is poised for further development.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Other projects in preparation? BUT CAN’T REVEAL DETAILS UNTIL AFTER PRESENTATION DEADLINE – WATCH THIS SPACE!!!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a:r>
          </a:p>
          <a:p>
            <a:pPr>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Preparation of Statute for AISBL</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l-SI" sz="1200" b="1" dirty="0"/>
          </a:p>
          <a:p>
            <a:endParaRPr lang="sl-SI" sz="1200" b="1" dirty="0"/>
          </a:p>
          <a:p>
            <a:r>
              <a:rPr lang="en-GB" dirty="0"/>
              <a:t>AISBL </a:t>
            </a:r>
            <a:r>
              <a:rPr lang="sl-SI" dirty="0">
                <a:latin typeface="+mj-lt"/>
              </a:rPr>
              <a:t>What – Why- How – When - For whom - Preparation of Statute </a:t>
            </a:r>
          </a:p>
          <a:p>
            <a:endParaRPr lang="sl-SI" dirty="0">
              <a:latin typeface="+mj-lt"/>
            </a:endParaRPr>
          </a:p>
          <a:p>
            <a:pPr>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Preparation of Statute for AISBL</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 governance structure in a form of a non-profit association, an „AISBL“ is expected to be established by the NAHV partners and other parties to assure continued orchestration and long-term governance of the initiative.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AREA Science Park together with </a:t>
            </a: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MZI (Slovenian Ministry for Infrastructures), Region FVG, MINGOR (Croatian Ministry of Economy and sustainable development), HSE is responsible to create the governing entity of the NAHV </a:t>
            </a: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ecosystem</a:t>
            </a: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going far beyond the NAHV project.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Steps already carried out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Definition of the methodological steps and GANTT to implement the task in a efficient way, in order to respect partners’ expectations and NAHV project’s deadlines.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Collecting preliminary Views and Opinions from Institutional Members of the Joint working group, which have been the main promoters of the NAHV AISBL initiative. This work was supported by the Strategic coordinator: Stephen Taylor.</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Collecting, analysing and get inspiration from other organisations and associations statutes and organizational models, above all associations with similar purpose or field of activities.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Drafting the AISBL statute. The working language was English in order to have a unique document to be analysed by all partners.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Sharing the first draft with the institutional members of the Joint working group to get their feedback</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Selecting a consultant for the Legal assistance service for the creation of the NAHV AISBL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Review of the statute with the support of the legal assistance service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Drafting the additional document called “internal rules” for the effective functioning of the AIBSL, undertaken by the legal assistance service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Activities to be carried out in next months: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80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Drafting the business model and functional chart of the NAHV AISBL</a:t>
            </a:r>
            <a:endParaRPr lang="en-GB" sz="18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80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Sharing the documents with all NAHV partners to get their feedbacks and reviews. The aim of this activity will be also to understand which partners were willing to be members of the Association from the beginning. From October onward for 2 months</a:t>
            </a:r>
            <a:endParaRPr lang="en-GB" sz="18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80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Issue the final version of the statutes and internal rules </a:t>
            </a:r>
            <a:endParaRPr lang="en-GB" sz="18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80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Translation of the document in French (for the official registration in Belgium), and in the national languages (Croatian, Slovenian and Italian) in order to permit to partners the official approval by their government bodies.</a:t>
            </a:r>
            <a:endParaRPr lang="en-GB" sz="18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80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Check of the French version by the legal assistance service</a:t>
            </a:r>
            <a:endParaRPr lang="en-GB" sz="18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80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Send the versions of the documents to all partners that expressed their willingness to enter in the AISBL for their official approval</a:t>
            </a:r>
            <a:endParaRPr lang="en-GB" sz="18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80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Implementation of all necessary procedures for the establishment of the AISBL and the recognition of its legal personality, including the registration and publication of the AISBL's statutes in the Belgian Official Gazette. </a:t>
            </a:r>
            <a:endParaRPr lang="en-GB" sz="18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endParaRPr>
          </a:p>
          <a:p>
            <a:endParaRPr lang="sl-SI" dirty="0">
              <a:latin typeface="+mj-lt"/>
            </a:endParaRPr>
          </a:p>
          <a:p>
            <a:endParaRPr lang="en-GB" dirty="0"/>
          </a:p>
        </p:txBody>
      </p:sp>
      <p:sp>
        <p:nvSpPr>
          <p:cNvPr id="4" name="Slide Number Placeholder 3"/>
          <p:cNvSpPr>
            <a:spLocks noGrp="1"/>
          </p:cNvSpPr>
          <p:nvPr>
            <p:ph type="sldNum" sz="quarter" idx="5"/>
          </p:nvPr>
        </p:nvSpPr>
        <p:spPr/>
        <p:txBody>
          <a:bodyPr/>
          <a:lstStyle/>
          <a:p>
            <a:fld id="{48A96D96-1E91-4406-A9AF-0BCFD9254BF0}" type="slidenum">
              <a:rPr lang="en-GB" smtClean="0"/>
              <a:pPr/>
              <a:t>5</a:t>
            </a:fld>
            <a:endParaRPr lang="en-GB" dirty="0"/>
          </a:p>
        </p:txBody>
      </p:sp>
    </p:spTree>
    <p:extLst>
      <p:ext uri="{BB962C8B-B14F-4D97-AF65-F5344CB8AC3E}">
        <p14:creationId xmlns:p14="http://schemas.microsoft.com/office/powerpoint/2010/main" val="39427498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Continuous Monitoring</a:t>
            </a:r>
          </a:p>
          <a:p>
            <a:endParaRPr lang="en-GB" dirty="0"/>
          </a:p>
          <a:p>
            <a:pPr marL="0" indent="0">
              <a:buNone/>
            </a:pPr>
            <a:r>
              <a:rPr lang="sl-SI" sz="1200" b="1" dirty="0"/>
              <a:t>Output and commitments</a:t>
            </a:r>
          </a:p>
          <a:p>
            <a:pPr marL="0" indent="0">
              <a:buNone/>
            </a:pPr>
            <a:r>
              <a:rPr lang="sl-SI" sz="1200" dirty="0"/>
              <a:t>Hydrogen produced (yr) </a:t>
            </a:r>
          </a:p>
          <a:p>
            <a:pPr marL="0" indent="0">
              <a:buNone/>
            </a:pPr>
            <a:r>
              <a:rPr lang="sl-SI" sz="1200" dirty="0"/>
              <a:t>Hydrogen capacity (production, storage..)</a:t>
            </a:r>
          </a:p>
          <a:p>
            <a:pPr marL="0" indent="0">
              <a:buNone/>
            </a:pPr>
            <a:r>
              <a:rPr lang="sl-SI" sz="1200" dirty="0"/>
              <a:t>Total EU Financing (year-on-year comparison)</a:t>
            </a:r>
          </a:p>
          <a:p>
            <a:pPr marL="0" indent="0">
              <a:buNone/>
            </a:pPr>
            <a:r>
              <a:rPr lang="sl-SI" sz="1200" dirty="0"/>
              <a:t>Total  private commitments</a:t>
            </a:r>
          </a:p>
          <a:p>
            <a:pPr marL="0" indent="0">
              <a:buNone/>
            </a:pPr>
            <a:r>
              <a:rPr lang="sl-SI" sz="1200" dirty="0"/>
              <a:t>Total financing committed/realised</a:t>
            </a:r>
          </a:p>
          <a:p>
            <a:endParaRPr lang="en-GB" dirty="0"/>
          </a:p>
          <a:p>
            <a:pPr marL="0" indent="0">
              <a:buNone/>
            </a:pPr>
            <a:r>
              <a:rPr lang="sl-SI" sz="1200" b="1" dirty="0"/>
              <a:t>Impact of Innovation actions</a:t>
            </a:r>
          </a:p>
          <a:p>
            <a:pPr marL="0" indent="0">
              <a:buNone/>
            </a:pPr>
            <a:r>
              <a:rPr lang="sl-SI" sz="1200" dirty="0"/>
              <a:t>Patents</a:t>
            </a:r>
          </a:p>
          <a:p>
            <a:pPr marL="0" indent="0">
              <a:buNone/>
            </a:pPr>
            <a:r>
              <a:rPr lang="sl-SI" sz="1200" dirty="0"/>
              <a:t>Standards </a:t>
            </a:r>
          </a:p>
          <a:p>
            <a:pPr marL="0" indent="0">
              <a:buNone/>
            </a:pPr>
            <a:r>
              <a:rPr lang="sl-SI" sz="1200" dirty="0"/>
              <a:t>Technologies exploited</a:t>
            </a:r>
          </a:p>
          <a:p>
            <a:pPr marL="0" indent="0">
              <a:buNone/>
            </a:pPr>
            <a:r>
              <a:rPr lang="sl-SI" sz="1200" dirty="0"/>
              <a:t>Companies engaged</a:t>
            </a:r>
          </a:p>
          <a:p>
            <a:pPr marL="0" indent="0">
              <a:buNone/>
            </a:pPr>
            <a:endParaRPr lang="sl-SI" sz="1200" dirty="0"/>
          </a:p>
          <a:p>
            <a:pPr indent="457200">
              <a:lnSpc>
                <a:spcPct val="107000"/>
              </a:lnSpc>
              <a:spcAft>
                <a:spcPts val="800"/>
              </a:spcAf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 forthcoming years, the Conference will address key challenges that the evolving Ecosystem has been facing at this stage. Aim is to grow it into an investment platform, where hydrogen-related solutions and technologies arising from the Ecosystem initiatives can attract talent and finance.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Aft>
                <a:spcPts val="800"/>
              </a:spcAf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 ambition of the Hydrogen Ecosystem North Adriatic is to sustain its innovation leadership in making the European hydrogen economy a reality, contributing the accomplishment of the EU Green Deal targets in collaboration with other most advanced ecosystems across the EU and across Europe as a whole.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Aft>
                <a:spcPts val="800"/>
              </a:spcAft>
            </a:pPr>
            <a:r>
              <a:rPr lang="en-GB"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Aft>
                <a:spcPts val="800"/>
              </a:spcAft>
            </a:pPr>
            <a:r>
              <a:rPr lang="en-GB" sz="1800" dirty="0">
                <a:solidFill>
                  <a:srgbClr val="222222"/>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Continuous monitoring</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Aft>
                <a:spcPts val="800"/>
              </a:spcAft>
            </a:pPr>
            <a:r>
              <a:rPr lang="en-GB" sz="1800" dirty="0">
                <a:solidFill>
                  <a:srgbClr val="222222"/>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Annual update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Aft>
                <a:spcPts val="800"/>
              </a:spcAft>
            </a:pPr>
            <a:r>
              <a:rPr lang="en-GB" sz="1800" dirty="0">
                <a:solidFill>
                  <a:srgbClr val="222222"/>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Outreach to other Hydrogen Ecosystems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sl-SI" sz="1200" dirty="0"/>
          </a:p>
          <a:p>
            <a:pPr marL="0" indent="0">
              <a:buNone/>
            </a:pPr>
            <a:endParaRPr lang="sl-SI" sz="1200" dirty="0"/>
          </a:p>
          <a:p>
            <a:pPr marL="0" indent="0">
              <a:buNone/>
            </a:pPr>
            <a:endParaRPr lang="sl-SI" sz="1200" dirty="0"/>
          </a:p>
          <a:p>
            <a:endParaRPr lang="en-GB" dirty="0"/>
          </a:p>
        </p:txBody>
      </p:sp>
      <p:sp>
        <p:nvSpPr>
          <p:cNvPr id="4" name="Slide Number Placeholder 3"/>
          <p:cNvSpPr>
            <a:spLocks noGrp="1"/>
          </p:cNvSpPr>
          <p:nvPr>
            <p:ph type="sldNum" sz="quarter" idx="5"/>
          </p:nvPr>
        </p:nvSpPr>
        <p:spPr/>
        <p:txBody>
          <a:bodyPr/>
          <a:lstStyle/>
          <a:p>
            <a:fld id="{48A96D96-1E91-4406-A9AF-0BCFD9254BF0}" type="slidenum">
              <a:rPr lang="en-GB" smtClean="0"/>
              <a:pPr/>
              <a:t>6</a:t>
            </a:fld>
            <a:endParaRPr lang="en-GB" dirty="0"/>
          </a:p>
        </p:txBody>
      </p:sp>
    </p:spTree>
    <p:extLst>
      <p:ext uri="{BB962C8B-B14F-4D97-AF65-F5344CB8AC3E}">
        <p14:creationId xmlns:p14="http://schemas.microsoft.com/office/powerpoint/2010/main" val="42920883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416CC3-2A03-AA5C-AB9F-31A6FB1952D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A812605-B9DD-17ED-E6DE-D687779F323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E5B9AD7-82AA-8EAF-522C-95C9AF8BB129}"/>
              </a:ext>
            </a:extLst>
          </p:cNvPr>
          <p:cNvSpPr>
            <a:spLocks noGrp="1"/>
          </p:cNvSpPr>
          <p:nvPr>
            <p:ph type="body" idx="1"/>
          </p:nvPr>
        </p:nvSpPr>
        <p:spPr/>
        <p:txBody>
          <a:bodyPr/>
          <a:lstStyle/>
          <a:p>
            <a:r>
              <a:rPr lang="en-GB" sz="1200" dirty="0">
                <a:solidFill>
                  <a:schemeClr val="tx1"/>
                </a:solidFill>
                <a:effectLst/>
              </a:rPr>
              <a:t>Numerous projects in evolution but I can’t provide much detail on most of them</a:t>
            </a:r>
          </a:p>
          <a:p>
            <a:endParaRPr lang="en-GB" sz="1200" dirty="0"/>
          </a:p>
          <a:p>
            <a:r>
              <a:rPr lang="en-GB" sz="1200" dirty="0">
                <a:solidFill>
                  <a:schemeClr val="tx1"/>
                </a:solidFill>
                <a:effectLst/>
              </a:rPr>
              <a:t>Most are subject to secrecy until FID</a:t>
            </a:r>
          </a:p>
          <a:p>
            <a:endParaRPr lang="en-GB" sz="1200" dirty="0"/>
          </a:p>
          <a:p>
            <a:r>
              <a:rPr lang="en-GB" sz="1200" dirty="0"/>
              <a:t>O</a:t>
            </a:r>
            <a:r>
              <a:rPr lang="en-GB" sz="1200" dirty="0">
                <a:solidFill>
                  <a:schemeClr val="tx1"/>
                </a:solidFill>
                <a:effectLst/>
              </a:rPr>
              <a:t>ne company has given me permission to share their plans with you</a:t>
            </a:r>
          </a:p>
          <a:p>
            <a:endParaRPr lang="en-GB" sz="1200" dirty="0">
              <a:solidFill>
                <a:schemeClr val="tx1"/>
              </a:solidFill>
              <a:effectLst/>
            </a:endParaRPr>
          </a:p>
          <a:p>
            <a:endParaRPr lang="en-GB" dirty="0"/>
          </a:p>
        </p:txBody>
      </p:sp>
      <p:sp>
        <p:nvSpPr>
          <p:cNvPr id="4" name="Slide Number Placeholder 3">
            <a:extLst>
              <a:ext uri="{FF2B5EF4-FFF2-40B4-BE49-F238E27FC236}">
                <a16:creationId xmlns:a16="http://schemas.microsoft.com/office/drawing/2014/main" id="{D6EABEB5-F79E-62EE-70C9-557A2F5FCC3A}"/>
              </a:ext>
            </a:extLst>
          </p:cNvPr>
          <p:cNvSpPr>
            <a:spLocks noGrp="1"/>
          </p:cNvSpPr>
          <p:nvPr>
            <p:ph type="sldNum" sz="quarter" idx="5"/>
          </p:nvPr>
        </p:nvSpPr>
        <p:spPr/>
        <p:txBody>
          <a:bodyPr/>
          <a:lstStyle/>
          <a:p>
            <a:fld id="{48A96D96-1E91-4406-A9AF-0BCFD9254BF0}" type="slidenum">
              <a:rPr lang="en-GB" smtClean="0"/>
              <a:pPr/>
              <a:t>7</a:t>
            </a:fld>
            <a:endParaRPr lang="en-GB" dirty="0"/>
          </a:p>
        </p:txBody>
      </p:sp>
    </p:spTree>
    <p:extLst>
      <p:ext uri="{BB962C8B-B14F-4D97-AF65-F5344CB8AC3E}">
        <p14:creationId xmlns:p14="http://schemas.microsoft.com/office/powerpoint/2010/main" val="1942462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b="1" i="0" u="none" strike="noStrike" dirty="0">
                <a:solidFill>
                  <a:srgbClr val="212121"/>
                </a:solidFill>
                <a:effectLst/>
                <a:latin typeface="Aptos" panose="020B0004020202020204" pitchFamily="34" charset="0"/>
              </a:rPr>
              <a:t>In the North Adriatic Region</a:t>
            </a:r>
            <a:endParaRPr lang="en-GB" b="0" i="0" u="none" strike="noStrike" dirty="0">
              <a:solidFill>
                <a:srgbClr val="212121"/>
              </a:solidFill>
              <a:effectLst/>
              <a:latin typeface="Aptos" panose="020B0004020202020204" pitchFamily="34" charset="0"/>
            </a:endParaRPr>
          </a:p>
          <a:p>
            <a:pPr algn="l"/>
            <a:r>
              <a:rPr lang="en-GB" b="0" i="0" u="none" strike="noStrike" dirty="0">
                <a:solidFill>
                  <a:srgbClr val="212121"/>
                </a:solidFill>
                <a:effectLst/>
                <a:latin typeface="Aptos" panose="020B0004020202020204" pitchFamily="34" charset="0"/>
              </a:rPr>
              <a:t>- Hydrogen/Ammonia Production Site and Terminal: Capex </a:t>
            </a:r>
            <a:r>
              <a:rPr lang="en-GB" b="1" i="0" u="none" strike="noStrike" dirty="0">
                <a:solidFill>
                  <a:srgbClr val="212121"/>
                </a:solidFill>
                <a:effectLst/>
                <a:latin typeface="Aptos" panose="020B0004020202020204" pitchFamily="34" charset="0"/>
              </a:rPr>
              <a:t>800 million euros</a:t>
            </a:r>
            <a:r>
              <a:rPr lang="en-GB" b="0" i="0" u="none" strike="noStrike" dirty="0">
                <a:solidFill>
                  <a:srgbClr val="212121"/>
                </a:solidFill>
                <a:effectLst/>
                <a:latin typeface="Aptos" panose="020B0004020202020204" pitchFamily="34" charset="0"/>
              </a:rPr>
              <a:t> (currently under evaluation, Feasibility Study partial done/running)</a:t>
            </a:r>
          </a:p>
          <a:p>
            <a:pPr algn="l"/>
            <a:endParaRPr lang="en-GB" b="0" i="0" u="none" strike="noStrike" dirty="0">
              <a:solidFill>
                <a:srgbClr val="212121"/>
              </a:solidFill>
              <a:effectLst/>
              <a:latin typeface="Aptos" panose="020B0004020202020204" pitchFamily="34" charset="0"/>
            </a:endParaRPr>
          </a:p>
          <a:p>
            <a:pPr algn="l"/>
            <a:r>
              <a:rPr lang="en-GB" b="1" i="0" u="none" strike="noStrike" dirty="0">
                <a:solidFill>
                  <a:srgbClr val="212121"/>
                </a:solidFill>
                <a:effectLst/>
                <a:latin typeface="Aptos" panose="020B0004020202020204" pitchFamily="34" charset="0"/>
              </a:rPr>
              <a:t>South Italy</a:t>
            </a:r>
            <a:endParaRPr lang="en-GB" b="0" i="0" u="none" strike="noStrike" dirty="0">
              <a:solidFill>
                <a:srgbClr val="212121"/>
              </a:solidFill>
              <a:effectLst/>
              <a:latin typeface="Aptos" panose="020B0004020202020204" pitchFamily="34" charset="0"/>
            </a:endParaRPr>
          </a:p>
          <a:p>
            <a:pPr algn="l"/>
            <a:r>
              <a:rPr lang="en-GB" b="0" i="0" u="none" strike="noStrike" dirty="0">
                <a:solidFill>
                  <a:srgbClr val="212121"/>
                </a:solidFill>
                <a:effectLst/>
                <a:latin typeface="Aptos" panose="020B0004020202020204" pitchFamily="34" charset="0"/>
              </a:rPr>
              <a:t>- Nexus Solaris South Italy </a:t>
            </a:r>
            <a:r>
              <a:rPr lang="en-GB" b="1" i="0" u="none" strike="noStrike" dirty="0">
                <a:solidFill>
                  <a:srgbClr val="212121"/>
                </a:solidFill>
                <a:effectLst/>
                <a:latin typeface="Aptos" panose="020B0004020202020204" pitchFamily="34" charset="0"/>
              </a:rPr>
              <a:t>4 GW (</a:t>
            </a:r>
            <a:r>
              <a:rPr lang="en-GB" b="0" i="0" u="none" strike="noStrike" dirty="0">
                <a:solidFill>
                  <a:srgbClr val="212121"/>
                </a:solidFill>
                <a:effectLst/>
                <a:latin typeface="Aptos" panose="020B0004020202020204" pitchFamily="34" charset="0"/>
              </a:rPr>
              <a:t>Hydrogen Production): Capex </a:t>
            </a:r>
            <a:r>
              <a:rPr lang="en-GB" b="1" i="0" u="none" strike="noStrike" dirty="0">
                <a:solidFill>
                  <a:srgbClr val="212121"/>
                </a:solidFill>
                <a:effectLst/>
                <a:latin typeface="Aptos" panose="020B0004020202020204" pitchFamily="34" charset="0"/>
              </a:rPr>
              <a:t>6.8 billion euros</a:t>
            </a:r>
            <a:r>
              <a:rPr lang="en-GB" b="0" i="0" u="none" strike="noStrike" dirty="0">
                <a:solidFill>
                  <a:srgbClr val="212121"/>
                </a:solidFill>
                <a:effectLst/>
                <a:latin typeface="Aptos" panose="020B0004020202020204" pitchFamily="34" charset="0"/>
              </a:rPr>
              <a:t> (Feasibility study partially completed, 2800+ ha land secured, FEED in progress, partial authorization for Nexus Solaris 1-4 underway)</a:t>
            </a:r>
          </a:p>
          <a:p>
            <a:pPr algn="l"/>
            <a:r>
              <a:rPr lang="en-GB" b="0" i="0" u="none" strike="noStrike" dirty="0">
                <a:solidFill>
                  <a:srgbClr val="212121"/>
                </a:solidFill>
                <a:effectLst/>
                <a:latin typeface="Aptos" panose="020B0004020202020204" pitchFamily="34" charset="0"/>
              </a:rPr>
              <a:t>- 25 MW Pilot Project for Oman: Capex </a:t>
            </a:r>
            <a:r>
              <a:rPr lang="en-GB" b="1" i="0" u="none" strike="noStrike" dirty="0">
                <a:solidFill>
                  <a:srgbClr val="212121"/>
                </a:solidFill>
                <a:effectLst/>
                <a:latin typeface="Aptos" panose="020B0004020202020204" pitchFamily="34" charset="0"/>
              </a:rPr>
              <a:t>50 million euros</a:t>
            </a:r>
            <a:r>
              <a:rPr lang="en-GB" b="0" i="0" u="none" strike="noStrike" dirty="0">
                <a:solidFill>
                  <a:srgbClr val="212121"/>
                </a:solidFill>
                <a:effectLst/>
                <a:latin typeface="Aptos" panose="020B0004020202020204" pitchFamily="34" charset="0"/>
              </a:rPr>
              <a:t> (feasibility study in progress, land secured)</a:t>
            </a:r>
            <a:br>
              <a:rPr lang="en-GB" b="1" i="0" u="none" strike="noStrike" dirty="0">
                <a:solidFill>
                  <a:srgbClr val="212121"/>
                </a:solidFill>
                <a:effectLst/>
                <a:latin typeface="Aptos" panose="020B0004020202020204" pitchFamily="34" charset="0"/>
              </a:rPr>
            </a:br>
            <a:endParaRPr lang="en-GB" b="0" i="0" u="none" strike="noStrike" dirty="0">
              <a:solidFill>
                <a:srgbClr val="212121"/>
              </a:solidFill>
              <a:effectLst/>
              <a:latin typeface="Aptos" panose="020B0004020202020204" pitchFamily="34" charset="0"/>
            </a:endParaRPr>
          </a:p>
          <a:p>
            <a:pPr algn="l"/>
            <a:r>
              <a:rPr lang="en-GB" b="1" i="0" u="none" strike="noStrike" dirty="0">
                <a:solidFill>
                  <a:srgbClr val="212121"/>
                </a:solidFill>
                <a:effectLst/>
                <a:latin typeface="Aptos" panose="020B0004020202020204" pitchFamily="34" charset="0"/>
              </a:rPr>
              <a:t>Oman</a:t>
            </a:r>
            <a:endParaRPr lang="en-GB" b="0" i="0" u="none" strike="noStrike" dirty="0">
              <a:solidFill>
                <a:srgbClr val="212121"/>
              </a:solidFill>
              <a:effectLst/>
              <a:latin typeface="Aptos" panose="020B0004020202020204" pitchFamily="34" charset="0"/>
            </a:endParaRPr>
          </a:p>
          <a:p>
            <a:pPr algn="l"/>
            <a:r>
              <a:rPr lang="en-GB" b="0" i="0" u="none" strike="noStrike" dirty="0">
                <a:solidFill>
                  <a:srgbClr val="212121"/>
                </a:solidFill>
                <a:effectLst/>
                <a:latin typeface="Aptos" panose="020B0004020202020204" pitchFamily="34" charset="0"/>
              </a:rPr>
              <a:t>- Nexus Solaris Oman </a:t>
            </a:r>
            <a:r>
              <a:rPr lang="en-GB" b="1" i="0" u="none" strike="noStrike" dirty="0">
                <a:solidFill>
                  <a:srgbClr val="212121"/>
                </a:solidFill>
                <a:effectLst/>
                <a:latin typeface="Aptos" panose="020B0004020202020204" pitchFamily="34" charset="0"/>
              </a:rPr>
              <a:t>2 GW</a:t>
            </a:r>
            <a:r>
              <a:rPr lang="en-GB" b="0" i="0" u="none" strike="noStrike" dirty="0">
                <a:solidFill>
                  <a:srgbClr val="212121"/>
                </a:solidFill>
                <a:effectLst/>
                <a:latin typeface="Aptos" panose="020B0004020202020204" pitchFamily="34" charset="0"/>
              </a:rPr>
              <a:t> (Hydrogen Production): Capex </a:t>
            </a:r>
            <a:r>
              <a:rPr lang="en-GB" b="1" i="0" u="none" strike="noStrike" dirty="0">
                <a:solidFill>
                  <a:srgbClr val="212121"/>
                </a:solidFill>
                <a:effectLst/>
                <a:latin typeface="Aptos" panose="020B0004020202020204" pitchFamily="34" charset="0"/>
              </a:rPr>
              <a:t>3 billion euros</a:t>
            </a:r>
            <a:r>
              <a:rPr lang="en-GB" b="0" i="0" u="none" strike="noStrike" dirty="0">
                <a:solidFill>
                  <a:srgbClr val="212121"/>
                </a:solidFill>
                <a:effectLst/>
                <a:latin typeface="Aptos" panose="020B0004020202020204" pitchFamily="34" charset="0"/>
              </a:rPr>
              <a:t> (currently under evaluation, land secured)</a:t>
            </a:r>
          </a:p>
        </p:txBody>
      </p:sp>
      <p:sp>
        <p:nvSpPr>
          <p:cNvPr id="4" name="Slide Number Placeholder 3"/>
          <p:cNvSpPr>
            <a:spLocks noGrp="1"/>
          </p:cNvSpPr>
          <p:nvPr>
            <p:ph type="sldNum" sz="quarter" idx="5"/>
          </p:nvPr>
        </p:nvSpPr>
        <p:spPr/>
        <p:txBody>
          <a:bodyPr/>
          <a:lstStyle/>
          <a:p>
            <a:fld id="{48A96D96-1E91-4406-A9AF-0BCFD9254BF0}" type="slidenum">
              <a:rPr lang="en-GB" smtClean="0"/>
              <a:pPr/>
              <a:t>8</a:t>
            </a:fld>
            <a:endParaRPr lang="en-GB" dirty="0"/>
          </a:p>
        </p:txBody>
      </p:sp>
    </p:spTree>
    <p:extLst>
      <p:ext uri="{BB962C8B-B14F-4D97-AF65-F5344CB8AC3E}">
        <p14:creationId xmlns:p14="http://schemas.microsoft.com/office/powerpoint/2010/main" val="16125469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8A96D96-1E91-4406-A9AF-0BCFD9254BF0}" type="slidenum">
              <a:rPr lang="en-GB" smtClean="0"/>
              <a:pPr/>
              <a:t>9</a:t>
            </a:fld>
            <a:endParaRPr lang="en-GB" dirty="0"/>
          </a:p>
        </p:txBody>
      </p:sp>
    </p:spTree>
    <p:extLst>
      <p:ext uri="{BB962C8B-B14F-4D97-AF65-F5344CB8AC3E}">
        <p14:creationId xmlns:p14="http://schemas.microsoft.com/office/powerpoint/2010/main" val="18628099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529B2-7193-0C51-2660-1F4006D3564F}"/>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BBE68D30-C75C-BD01-9789-3BCF6AE33DE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B5DB6871-393C-FACE-086D-102D36F3ACBD}"/>
              </a:ext>
            </a:extLst>
          </p:cNvPr>
          <p:cNvSpPr>
            <a:spLocks noGrp="1"/>
          </p:cNvSpPr>
          <p:nvPr>
            <p:ph type="dt" sz="half" idx="10"/>
          </p:nvPr>
        </p:nvSpPr>
        <p:spPr/>
        <p:txBody>
          <a:bodyPr/>
          <a:lstStyle/>
          <a:p>
            <a:fld id="{56FD588B-E4AD-490D-97FE-ADC8A5974B31}" type="datetime1">
              <a:rPr lang="en-GB" smtClean="0"/>
              <a:t>01/12/2024</a:t>
            </a:fld>
            <a:endParaRPr lang="en-GB"/>
          </a:p>
        </p:txBody>
      </p:sp>
      <p:sp>
        <p:nvSpPr>
          <p:cNvPr id="5" name="Footer Placeholder 4">
            <a:extLst>
              <a:ext uri="{FF2B5EF4-FFF2-40B4-BE49-F238E27FC236}">
                <a16:creationId xmlns:a16="http://schemas.microsoft.com/office/drawing/2014/main" id="{646706DC-1A58-CEBB-702D-C471E4A2E48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1151B6-416D-F65A-CD18-D2FA9115DF66}"/>
              </a:ext>
            </a:extLst>
          </p:cNvPr>
          <p:cNvSpPr>
            <a:spLocks noGrp="1"/>
          </p:cNvSpPr>
          <p:nvPr>
            <p:ph type="sldNum" sz="quarter" idx="12"/>
          </p:nvPr>
        </p:nvSpPr>
        <p:spPr/>
        <p:txBody>
          <a:bodyPr/>
          <a:lstStyle/>
          <a:p>
            <a:fld id="{1AC1D35C-8104-4E80-93F1-A78514CFB554}" type="slidenum">
              <a:rPr lang="en-GB" smtClean="0"/>
              <a:t>‹#›</a:t>
            </a:fld>
            <a:endParaRPr lang="en-GB"/>
          </a:p>
        </p:txBody>
      </p:sp>
    </p:spTree>
    <p:extLst>
      <p:ext uri="{BB962C8B-B14F-4D97-AF65-F5344CB8AC3E}">
        <p14:creationId xmlns:p14="http://schemas.microsoft.com/office/powerpoint/2010/main" val="1053825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8F506-31CF-FA7F-7C6F-19A7CFCEC82D}"/>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B96E7A8D-B10B-69D7-45D1-FF2CDC98808A}"/>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1DDD945-6828-8701-F93C-9A2D973FE607}"/>
              </a:ext>
            </a:extLst>
          </p:cNvPr>
          <p:cNvSpPr>
            <a:spLocks noGrp="1"/>
          </p:cNvSpPr>
          <p:nvPr>
            <p:ph type="dt" sz="half" idx="10"/>
          </p:nvPr>
        </p:nvSpPr>
        <p:spPr/>
        <p:txBody>
          <a:bodyPr/>
          <a:lstStyle/>
          <a:p>
            <a:fld id="{FB01EA81-0BAE-41F3-A559-6E7BDCCD3060}" type="datetime1">
              <a:rPr lang="en-GB" smtClean="0"/>
              <a:t>01/12/2024</a:t>
            </a:fld>
            <a:endParaRPr lang="en-GB"/>
          </a:p>
        </p:txBody>
      </p:sp>
      <p:sp>
        <p:nvSpPr>
          <p:cNvPr id="5" name="Footer Placeholder 4">
            <a:extLst>
              <a:ext uri="{FF2B5EF4-FFF2-40B4-BE49-F238E27FC236}">
                <a16:creationId xmlns:a16="http://schemas.microsoft.com/office/drawing/2014/main" id="{381AC83F-1BF1-D08A-75A4-C261AE8CD9C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0956868-8FD5-BCAA-DFF9-893F4DA7D9C3}"/>
              </a:ext>
            </a:extLst>
          </p:cNvPr>
          <p:cNvSpPr>
            <a:spLocks noGrp="1"/>
          </p:cNvSpPr>
          <p:nvPr>
            <p:ph type="sldNum" sz="quarter" idx="12"/>
          </p:nvPr>
        </p:nvSpPr>
        <p:spPr/>
        <p:txBody>
          <a:bodyPr/>
          <a:lstStyle/>
          <a:p>
            <a:fld id="{1AC1D35C-8104-4E80-93F1-A78514CFB554}" type="slidenum">
              <a:rPr lang="en-GB" smtClean="0"/>
              <a:t>‹#›</a:t>
            </a:fld>
            <a:endParaRPr lang="en-GB"/>
          </a:p>
        </p:txBody>
      </p:sp>
    </p:spTree>
    <p:extLst>
      <p:ext uri="{BB962C8B-B14F-4D97-AF65-F5344CB8AC3E}">
        <p14:creationId xmlns:p14="http://schemas.microsoft.com/office/powerpoint/2010/main" val="2787749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31B7E0-DA29-643A-41B3-D2CA3E73BF72}"/>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442E828A-C725-5AB6-6B4C-2F038256CE1C}"/>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143446E-FBD6-3E20-3B7A-8F5A2729E2AD}"/>
              </a:ext>
            </a:extLst>
          </p:cNvPr>
          <p:cNvSpPr>
            <a:spLocks noGrp="1"/>
          </p:cNvSpPr>
          <p:nvPr>
            <p:ph type="dt" sz="half" idx="10"/>
          </p:nvPr>
        </p:nvSpPr>
        <p:spPr/>
        <p:txBody>
          <a:bodyPr/>
          <a:lstStyle/>
          <a:p>
            <a:fld id="{74FAB82D-12C7-4D66-B9A5-1CAA4A708607}" type="datetime1">
              <a:rPr lang="en-GB" smtClean="0"/>
              <a:t>01/12/2024</a:t>
            </a:fld>
            <a:endParaRPr lang="en-GB"/>
          </a:p>
        </p:txBody>
      </p:sp>
      <p:sp>
        <p:nvSpPr>
          <p:cNvPr id="5" name="Footer Placeholder 4">
            <a:extLst>
              <a:ext uri="{FF2B5EF4-FFF2-40B4-BE49-F238E27FC236}">
                <a16:creationId xmlns:a16="http://schemas.microsoft.com/office/drawing/2014/main" id="{004054EA-4C27-2307-F009-16AF22D71FC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4FB286-819E-B149-4696-C02A53C435CB}"/>
              </a:ext>
            </a:extLst>
          </p:cNvPr>
          <p:cNvSpPr>
            <a:spLocks noGrp="1"/>
          </p:cNvSpPr>
          <p:nvPr>
            <p:ph type="sldNum" sz="quarter" idx="12"/>
          </p:nvPr>
        </p:nvSpPr>
        <p:spPr/>
        <p:txBody>
          <a:bodyPr/>
          <a:lstStyle/>
          <a:p>
            <a:fld id="{1AC1D35C-8104-4E80-93F1-A78514CFB554}" type="slidenum">
              <a:rPr lang="en-GB" smtClean="0"/>
              <a:t>‹#›</a:t>
            </a:fld>
            <a:endParaRPr lang="en-GB"/>
          </a:p>
        </p:txBody>
      </p:sp>
    </p:spTree>
    <p:extLst>
      <p:ext uri="{BB962C8B-B14F-4D97-AF65-F5344CB8AC3E}">
        <p14:creationId xmlns:p14="http://schemas.microsoft.com/office/powerpoint/2010/main" val="463471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529B2-7193-0C51-2660-1F4006D3564F}"/>
              </a:ext>
            </a:extLst>
          </p:cNvPr>
          <p:cNvSpPr>
            <a:spLocks noGrp="1"/>
          </p:cNvSpPr>
          <p:nvPr>
            <p:ph type="ctrTitle"/>
          </p:nvPr>
        </p:nvSpPr>
        <p:spPr>
          <a:xfrm>
            <a:off x="1524000" y="1122363"/>
            <a:ext cx="9144000" cy="2387600"/>
          </a:xfrm>
        </p:spPr>
        <p:txBody>
          <a:bodyPr anchor="b"/>
          <a:lstStyle>
            <a:lvl1pPr algn="ctr">
              <a:defRPr sz="6000"/>
            </a:lvl1pPr>
          </a:lstStyle>
          <a:p>
            <a:r>
              <a:rPr lang="en-GB" dirty="0"/>
              <a:t>Click to edit Master title style</a:t>
            </a:r>
          </a:p>
        </p:txBody>
      </p:sp>
      <p:sp>
        <p:nvSpPr>
          <p:cNvPr id="3" name="Subtitle 2">
            <a:extLst>
              <a:ext uri="{FF2B5EF4-FFF2-40B4-BE49-F238E27FC236}">
                <a16:creationId xmlns:a16="http://schemas.microsoft.com/office/drawing/2014/main" id="{BBE68D30-C75C-BD01-9789-3BCF6AE33DE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B5DB6871-393C-FACE-086D-102D36F3ACBD}"/>
              </a:ext>
            </a:extLst>
          </p:cNvPr>
          <p:cNvSpPr>
            <a:spLocks noGrp="1"/>
          </p:cNvSpPr>
          <p:nvPr>
            <p:ph type="dt" sz="half" idx="10"/>
          </p:nvPr>
        </p:nvSpPr>
        <p:spPr/>
        <p:txBody>
          <a:bodyPr/>
          <a:lstStyle/>
          <a:p>
            <a:fld id="{8CFDD091-3E1D-43A7-93C8-1875BB895131}" type="datetime1">
              <a:rPr lang="en-GB" smtClean="0"/>
              <a:t>01/12/2024</a:t>
            </a:fld>
            <a:endParaRPr lang="en-GB"/>
          </a:p>
        </p:txBody>
      </p:sp>
      <p:sp>
        <p:nvSpPr>
          <p:cNvPr id="5" name="Footer Placeholder 4">
            <a:extLst>
              <a:ext uri="{FF2B5EF4-FFF2-40B4-BE49-F238E27FC236}">
                <a16:creationId xmlns:a16="http://schemas.microsoft.com/office/drawing/2014/main" id="{646706DC-1A58-CEBB-702D-C471E4A2E48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1151B6-416D-F65A-CD18-D2FA9115DF66}"/>
              </a:ext>
            </a:extLst>
          </p:cNvPr>
          <p:cNvSpPr>
            <a:spLocks noGrp="1"/>
          </p:cNvSpPr>
          <p:nvPr>
            <p:ph type="sldNum" sz="quarter" idx="12"/>
          </p:nvPr>
        </p:nvSpPr>
        <p:spPr/>
        <p:txBody>
          <a:bodyPr/>
          <a:lstStyle/>
          <a:p>
            <a:fld id="{1AC1D35C-8104-4E80-93F1-A78514CFB554}" type="slidenum">
              <a:rPr lang="en-GB" smtClean="0"/>
              <a:t>‹#›</a:t>
            </a:fld>
            <a:endParaRPr lang="en-GB"/>
          </a:p>
        </p:txBody>
      </p:sp>
    </p:spTree>
    <p:extLst>
      <p:ext uri="{BB962C8B-B14F-4D97-AF65-F5344CB8AC3E}">
        <p14:creationId xmlns:p14="http://schemas.microsoft.com/office/powerpoint/2010/main" val="40477776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8E831-A6C7-C4DA-5E07-817DAC6EFE73}"/>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3BE87DAA-C304-71A2-A8B5-DD08D6941E51}"/>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DFE47763-AF95-0B7E-DD09-CB75C177FA6C}"/>
              </a:ext>
            </a:extLst>
          </p:cNvPr>
          <p:cNvSpPr>
            <a:spLocks noGrp="1"/>
          </p:cNvSpPr>
          <p:nvPr>
            <p:ph type="dt" sz="half" idx="10"/>
          </p:nvPr>
        </p:nvSpPr>
        <p:spPr/>
        <p:txBody>
          <a:bodyPr/>
          <a:lstStyle/>
          <a:p>
            <a:fld id="{62AB777E-CF89-4C8C-A8AE-808ED99F8FFA}" type="datetime1">
              <a:rPr lang="en-GB" smtClean="0"/>
              <a:t>01/12/2024</a:t>
            </a:fld>
            <a:endParaRPr lang="en-GB"/>
          </a:p>
        </p:txBody>
      </p:sp>
      <p:sp>
        <p:nvSpPr>
          <p:cNvPr id="5" name="Footer Placeholder 4">
            <a:extLst>
              <a:ext uri="{FF2B5EF4-FFF2-40B4-BE49-F238E27FC236}">
                <a16:creationId xmlns:a16="http://schemas.microsoft.com/office/drawing/2014/main" id="{C489831F-60AE-7DC0-C753-E19FFC2CFB7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EDCD8AF-B419-0FB4-55E0-EE1B5B22E184}"/>
              </a:ext>
            </a:extLst>
          </p:cNvPr>
          <p:cNvSpPr>
            <a:spLocks noGrp="1"/>
          </p:cNvSpPr>
          <p:nvPr>
            <p:ph type="sldNum" sz="quarter" idx="12"/>
          </p:nvPr>
        </p:nvSpPr>
        <p:spPr/>
        <p:txBody>
          <a:bodyPr/>
          <a:lstStyle/>
          <a:p>
            <a:fld id="{1AC1D35C-8104-4E80-93F1-A78514CFB554}" type="slidenum">
              <a:rPr lang="en-GB" smtClean="0"/>
              <a:t>‹#›</a:t>
            </a:fld>
            <a:endParaRPr lang="en-GB"/>
          </a:p>
        </p:txBody>
      </p:sp>
    </p:spTree>
    <p:extLst>
      <p:ext uri="{BB962C8B-B14F-4D97-AF65-F5344CB8AC3E}">
        <p14:creationId xmlns:p14="http://schemas.microsoft.com/office/powerpoint/2010/main" val="40301641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E3FA8-BC81-0318-B2E9-644557C1C6A6}"/>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9C9078E8-2471-6504-868D-0C38508CDD1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8E34E8AF-4713-1959-E748-6173C0B42B1D}"/>
              </a:ext>
            </a:extLst>
          </p:cNvPr>
          <p:cNvSpPr>
            <a:spLocks noGrp="1"/>
          </p:cNvSpPr>
          <p:nvPr>
            <p:ph type="dt" sz="half" idx="10"/>
          </p:nvPr>
        </p:nvSpPr>
        <p:spPr/>
        <p:txBody>
          <a:bodyPr/>
          <a:lstStyle/>
          <a:p>
            <a:fld id="{41C6DD09-36EB-4E32-AFF5-3DF29E76C92A}" type="datetime1">
              <a:rPr lang="en-GB" smtClean="0"/>
              <a:t>01/12/2024</a:t>
            </a:fld>
            <a:endParaRPr lang="en-GB"/>
          </a:p>
        </p:txBody>
      </p:sp>
      <p:sp>
        <p:nvSpPr>
          <p:cNvPr id="5" name="Footer Placeholder 4">
            <a:extLst>
              <a:ext uri="{FF2B5EF4-FFF2-40B4-BE49-F238E27FC236}">
                <a16:creationId xmlns:a16="http://schemas.microsoft.com/office/drawing/2014/main" id="{18C5B3D3-4EED-D2B1-4764-81A112A0DB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CE93C11-412C-D72A-380A-E4AF9E134E94}"/>
              </a:ext>
            </a:extLst>
          </p:cNvPr>
          <p:cNvSpPr>
            <a:spLocks noGrp="1"/>
          </p:cNvSpPr>
          <p:nvPr>
            <p:ph type="sldNum" sz="quarter" idx="12"/>
          </p:nvPr>
        </p:nvSpPr>
        <p:spPr/>
        <p:txBody>
          <a:bodyPr/>
          <a:lstStyle/>
          <a:p>
            <a:fld id="{1AC1D35C-8104-4E80-93F1-A78514CFB554}" type="slidenum">
              <a:rPr lang="en-GB" smtClean="0"/>
              <a:t>‹#›</a:t>
            </a:fld>
            <a:endParaRPr lang="en-GB"/>
          </a:p>
        </p:txBody>
      </p:sp>
    </p:spTree>
    <p:extLst>
      <p:ext uri="{BB962C8B-B14F-4D97-AF65-F5344CB8AC3E}">
        <p14:creationId xmlns:p14="http://schemas.microsoft.com/office/powerpoint/2010/main" val="18438729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9C8E1-EC95-329C-78D0-40FE3AD93AFE}"/>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BFC043E1-819F-8966-B36D-95920DEDD944}"/>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7932E043-FD29-567B-432F-8740FBEB160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8E7446C5-B6AA-8F11-2087-E288F88F610B}"/>
              </a:ext>
            </a:extLst>
          </p:cNvPr>
          <p:cNvSpPr>
            <a:spLocks noGrp="1"/>
          </p:cNvSpPr>
          <p:nvPr>
            <p:ph type="dt" sz="half" idx="10"/>
          </p:nvPr>
        </p:nvSpPr>
        <p:spPr/>
        <p:txBody>
          <a:bodyPr/>
          <a:lstStyle/>
          <a:p>
            <a:fld id="{5F168EDA-1FBA-433C-9404-E82B85742EEB}" type="datetime1">
              <a:rPr lang="en-GB" smtClean="0"/>
              <a:t>01/12/2024</a:t>
            </a:fld>
            <a:endParaRPr lang="en-GB"/>
          </a:p>
        </p:txBody>
      </p:sp>
      <p:sp>
        <p:nvSpPr>
          <p:cNvPr id="6" name="Footer Placeholder 5">
            <a:extLst>
              <a:ext uri="{FF2B5EF4-FFF2-40B4-BE49-F238E27FC236}">
                <a16:creationId xmlns:a16="http://schemas.microsoft.com/office/drawing/2014/main" id="{FD2572C6-0CD0-B02D-94F1-19D3270331B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19B12F4-EFC8-28C5-7C01-157CA9D7D34D}"/>
              </a:ext>
            </a:extLst>
          </p:cNvPr>
          <p:cNvSpPr>
            <a:spLocks noGrp="1"/>
          </p:cNvSpPr>
          <p:nvPr>
            <p:ph type="sldNum" sz="quarter" idx="12"/>
          </p:nvPr>
        </p:nvSpPr>
        <p:spPr/>
        <p:txBody>
          <a:bodyPr/>
          <a:lstStyle/>
          <a:p>
            <a:fld id="{1AC1D35C-8104-4E80-93F1-A78514CFB554}" type="slidenum">
              <a:rPr lang="en-GB" smtClean="0"/>
              <a:t>‹#›</a:t>
            </a:fld>
            <a:endParaRPr lang="en-GB"/>
          </a:p>
        </p:txBody>
      </p:sp>
    </p:spTree>
    <p:extLst>
      <p:ext uri="{BB962C8B-B14F-4D97-AF65-F5344CB8AC3E}">
        <p14:creationId xmlns:p14="http://schemas.microsoft.com/office/powerpoint/2010/main" val="5106873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A6E6B-E9B9-C8B9-CD20-6D139C03EC93}"/>
              </a:ext>
            </a:extLst>
          </p:cNvPr>
          <p:cNvSpPr>
            <a:spLocks noGrp="1"/>
          </p:cNvSpPr>
          <p:nvPr>
            <p:ph type="title"/>
          </p:nvPr>
        </p:nvSpPr>
        <p:spPr>
          <a:xfrm>
            <a:off x="333285" y="365125"/>
            <a:ext cx="11331723"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204E967C-9B8F-0623-FCA1-2DAF84CD4D06}"/>
              </a:ext>
            </a:extLst>
          </p:cNvPr>
          <p:cNvSpPr>
            <a:spLocks noGrp="1"/>
          </p:cNvSpPr>
          <p:nvPr>
            <p:ph type="body" idx="1"/>
          </p:nvPr>
        </p:nvSpPr>
        <p:spPr>
          <a:xfrm>
            <a:off x="344368" y="1691845"/>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B52247D-0959-13D0-7008-A948D063538E}"/>
              </a:ext>
            </a:extLst>
          </p:cNvPr>
          <p:cNvSpPr>
            <a:spLocks noGrp="1"/>
          </p:cNvSpPr>
          <p:nvPr>
            <p:ph sz="half" idx="2"/>
          </p:nvPr>
        </p:nvSpPr>
        <p:spPr>
          <a:xfrm>
            <a:off x="344368" y="2515757"/>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254A9D5E-432D-D6CC-95C3-4CFE3850C3ED}"/>
              </a:ext>
            </a:extLst>
          </p:cNvPr>
          <p:cNvSpPr>
            <a:spLocks noGrp="1"/>
          </p:cNvSpPr>
          <p:nvPr>
            <p:ph type="body" sz="quarter" idx="3"/>
          </p:nvPr>
        </p:nvSpPr>
        <p:spPr>
          <a:xfrm>
            <a:off x="6469713" y="1690688"/>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6EFDA5F6-D329-00BA-F36A-6C449E35B7DD}"/>
              </a:ext>
            </a:extLst>
          </p:cNvPr>
          <p:cNvSpPr>
            <a:spLocks noGrp="1"/>
          </p:cNvSpPr>
          <p:nvPr>
            <p:ph sz="quarter" idx="4"/>
          </p:nvPr>
        </p:nvSpPr>
        <p:spPr>
          <a:xfrm>
            <a:off x="6469713" y="2514600"/>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650B9B4E-0315-DFA1-B256-7C6BA75F05B1}"/>
              </a:ext>
            </a:extLst>
          </p:cNvPr>
          <p:cNvSpPr>
            <a:spLocks noGrp="1"/>
          </p:cNvSpPr>
          <p:nvPr>
            <p:ph type="dt" sz="half" idx="10"/>
          </p:nvPr>
        </p:nvSpPr>
        <p:spPr/>
        <p:txBody>
          <a:bodyPr/>
          <a:lstStyle/>
          <a:p>
            <a:fld id="{7D08CEFE-8203-4A23-B005-BA61D31E2AA8}" type="datetime1">
              <a:rPr lang="en-GB" smtClean="0"/>
              <a:t>01/12/2024</a:t>
            </a:fld>
            <a:endParaRPr lang="en-GB"/>
          </a:p>
        </p:txBody>
      </p:sp>
      <p:sp>
        <p:nvSpPr>
          <p:cNvPr id="8" name="Footer Placeholder 7">
            <a:extLst>
              <a:ext uri="{FF2B5EF4-FFF2-40B4-BE49-F238E27FC236}">
                <a16:creationId xmlns:a16="http://schemas.microsoft.com/office/drawing/2014/main" id="{2B99B670-84B5-3E35-DCB6-492B6FEBC08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1958BE7-4FDE-0EEF-9801-C3FE0ADF626A}"/>
              </a:ext>
            </a:extLst>
          </p:cNvPr>
          <p:cNvSpPr>
            <a:spLocks noGrp="1"/>
          </p:cNvSpPr>
          <p:nvPr>
            <p:ph type="sldNum" sz="quarter" idx="12"/>
          </p:nvPr>
        </p:nvSpPr>
        <p:spPr>
          <a:xfrm>
            <a:off x="8909701" y="6310312"/>
            <a:ext cx="2743200" cy="365125"/>
          </a:xfrm>
        </p:spPr>
        <p:txBody>
          <a:bodyPr/>
          <a:lstStyle/>
          <a:p>
            <a:fld id="{1AC1D35C-8104-4E80-93F1-A78514CFB554}" type="slidenum">
              <a:rPr lang="en-GB" smtClean="0"/>
              <a:t>‹#›</a:t>
            </a:fld>
            <a:endParaRPr lang="en-GB"/>
          </a:p>
        </p:txBody>
      </p:sp>
    </p:spTree>
    <p:extLst>
      <p:ext uri="{BB962C8B-B14F-4D97-AF65-F5344CB8AC3E}">
        <p14:creationId xmlns:p14="http://schemas.microsoft.com/office/powerpoint/2010/main" val="36289072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44996-2D85-80A6-C389-3AC2E3EF122D}"/>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233FD284-CEF5-DDAA-F83E-6424BF08491B}"/>
              </a:ext>
            </a:extLst>
          </p:cNvPr>
          <p:cNvSpPr>
            <a:spLocks noGrp="1"/>
          </p:cNvSpPr>
          <p:nvPr>
            <p:ph type="dt" sz="half" idx="10"/>
          </p:nvPr>
        </p:nvSpPr>
        <p:spPr/>
        <p:txBody>
          <a:bodyPr/>
          <a:lstStyle/>
          <a:p>
            <a:fld id="{61DCAAB6-140D-4819-BB75-9E20B01A0089}" type="datetime1">
              <a:rPr lang="en-GB" smtClean="0"/>
              <a:t>01/12/2024</a:t>
            </a:fld>
            <a:endParaRPr lang="en-GB"/>
          </a:p>
        </p:txBody>
      </p:sp>
      <p:sp>
        <p:nvSpPr>
          <p:cNvPr id="4" name="Footer Placeholder 3">
            <a:extLst>
              <a:ext uri="{FF2B5EF4-FFF2-40B4-BE49-F238E27FC236}">
                <a16:creationId xmlns:a16="http://schemas.microsoft.com/office/drawing/2014/main" id="{8963BFA2-A99B-3C04-7893-44DB1B4BA38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571363E-03E3-3D84-8159-53A1994815B2}"/>
              </a:ext>
            </a:extLst>
          </p:cNvPr>
          <p:cNvSpPr>
            <a:spLocks noGrp="1"/>
          </p:cNvSpPr>
          <p:nvPr>
            <p:ph type="sldNum" sz="quarter" idx="12"/>
          </p:nvPr>
        </p:nvSpPr>
        <p:spPr/>
        <p:txBody>
          <a:bodyPr/>
          <a:lstStyle/>
          <a:p>
            <a:fld id="{1AC1D35C-8104-4E80-93F1-A78514CFB554}" type="slidenum">
              <a:rPr lang="en-GB" smtClean="0"/>
              <a:t>‹#›</a:t>
            </a:fld>
            <a:endParaRPr lang="en-GB"/>
          </a:p>
        </p:txBody>
      </p:sp>
    </p:spTree>
    <p:extLst>
      <p:ext uri="{BB962C8B-B14F-4D97-AF65-F5344CB8AC3E}">
        <p14:creationId xmlns:p14="http://schemas.microsoft.com/office/powerpoint/2010/main" val="25319472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663458-EC07-18F3-BB57-91B562B04C55}"/>
              </a:ext>
            </a:extLst>
          </p:cNvPr>
          <p:cNvSpPr>
            <a:spLocks noGrp="1"/>
          </p:cNvSpPr>
          <p:nvPr>
            <p:ph type="dt" sz="half" idx="10"/>
          </p:nvPr>
        </p:nvSpPr>
        <p:spPr/>
        <p:txBody>
          <a:bodyPr/>
          <a:lstStyle/>
          <a:p>
            <a:fld id="{73E9ADAA-26D1-462F-8EB0-00580FDDAB7A}" type="datetime1">
              <a:rPr lang="en-GB" smtClean="0"/>
              <a:t>01/12/2024</a:t>
            </a:fld>
            <a:endParaRPr lang="en-GB"/>
          </a:p>
        </p:txBody>
      </p:sp>
      <p:sp>
        <p:nvSpPr>
          <p:cNvPr id="3" name="Footer Placeholder 2">
            <a:extLst>
              <a:ext uri="{FF2B5EF4-FFF2-40B4-BE49-F238E27FC236}">
                <a16:creationId xmlns:a16="http://schemas.microsoft.com/office/drawing/2014/main" id="{7E156BD2-8250-B569-5293-D0278BA837C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32C6DE0-04D5-44BB-3838-1D6EF945CAE0}"/>
              </a:ext>
            </a:extLst>
          </p:cNvPr>
          <p:cNvSpPr>
            <a:spLocks noGrp="1"/>
          </p:cNvSpPr>
          <p:nvPr>
            <p:ph type="sldNum" sz="quarter" idx="12"/>
          </p:nvPr>
        </p:nvSpPr>
        <p:spPr/>
        <p:txBody>
          <a:bodyPr/>
          <a:lstStyle/>
          <a:p>
            <a:fld id="{1AC1D35C-8104-4E80-93F1-A78514CFB554}" type="slidenum">
              <a:rPr lang="en-GB" smtClean="0"/>
              <a:t>‹#›</a:t>
            </a:fld>
            <a:endParaRPr lang="en-GB"/>
          </a:p>
        </p:txBody>
      </p:sp>
    </p:spTree>
    <p:extLst>
      <p:ext uri="{BB962C8B-B14F-4D97-AF65-F5344CB8AC3E}">
        <p14:creationId xmlns:p14="http://schemas.microsoft.com/office/powerpoint/2010/main" val="39222964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8F506-31CF-FA7F-7C6F-19A7CFCEC82D}"/>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B96E7A8D-B10B-69D7-45D1-FF2CDC98808A}"/>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1DDD945-6828-8701-F93C-9A2D973FE607}"/>
              </a:ext>
            </a:extLst>
          </p:cNvPr>
          <p:cNvSpPr>
            <a:spLocks noGrp="1"/>
          </p:cNvSpPr>
          <p:nvPr>
            <p:ph type="dt" sz="half" idx="10"/>
          </p:nvPr>
        </p:nvSpPr>
        <p:spPr/>
        <p:txBody>
          <a:bodyPr/>
          <a:lstStyle/>
          <a:p>
            <a:fld id="{69FE7B2D-2396-43A3-A3C8-1B332951AA71}" type="datetime1">
              <a:rPr lang="en-GB" smtClean="0"/>
              <a:t>01/12/2024</a:t>
            </a:fld>
            <a:endParaRPr lang="en-GB"/>
          </a:p>
        </p:txBody>
      </p:sp>
      <p:sp>
        <p:nvSpPr>
          <p:cNvPr id="5" name="Footer Placeholder 4">
            <a:extLst>
              <a:ext uri="{FF2B5EF4-FFF2-40B4-BE49-F238E27FC236}">
                <a16:creationId xmlns:a16="http://schemas.microsoft.com/office/drawing/2014/main" id="{381AC83F-1BF1-D08A-75A4-C261AE8CD9C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0956868-8FD5-BCAA-DFF9-893F4DA7D9C3}"/>
              </a:ext>
            </a:extLst>
          </p:cNvPr>
          <p:cNvSpPr>
            <a:spLocks noGrp="1"/>
          </p:cNvSpPr>
          <p:nvPr>
            <p:ph type="sldNum" sz="quarter" idx="12"/>
          </p:nvPr>
        </p:nvSpPr>
        <p:spPr/>
        <p:txBody>
          <a:bodyPr/>
          <a:lstStyle/>
          <a:p>
            <a:fld id="{1AC1D35C-8104-4E80-93F1-A78514CFB554}" type="slidenum">
              <a:rPr lang="en-GB" smtClean="0"/>
              <a:t>‹#›</a:t>
            </a:fld>
            <a:endParaRPr lang="en-GB"/>
          </a:p>
        </p:txBody>
      </p:sp>
    </p:spTree>
    <p:extLst>
      <p:ext uri="{BB962C8B-B14F-4D97-AF65-F5344CB8AC3E}">
        <p14:creationId xmlns:p14="http://schemas.microsoft.com/office/powerpoint/2010/main" val="4129689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8E831-A6C7-C4DA-5E07-817DAC6EFE73}"/>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3BE87DAA-C304-71A2-A8B5-DD08D6941E51}"/>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DFE47763-AF95-0B7E-DD09-CB75C177FA6C}"/>
              </a:ext>
            </a:extLst>
          </p:cNvPr>
          <p:cNvSpPr>
            <a:spLocks noGrp="1"/>
          </p:cNvSpPr>
          <p:nvPr>
            <p:ph type="dt" sz="half" idx="10"/>
          </p:nvPr>
        </p:nvSpPr>
        <p:spPr/>
        <p:txBody>
          <a:bodyPr/>
          <a:lstStyle/>
          <a:p>
            <a:fld id="{859F3B47-A000-40CA-A783-9C977DF65B27}" type="datetime1">
              <a:rPr lang="en-GB" smtClean="0"/>
              <a:t>01/12/2024</a:t>
            </a:fld>
            <a:endParaRPr lang="en-GB"/>
          </a:p>
        </p:txBody>
      </p:sp>
      <p:sp>
        <p:nvSpPr>
          <p:cNvPr id="5" name="Footer Placeholder 4">
            <a:extLst>
              <a:ext uri="{FF2B5EF4-FFF2-40B4-BE49-F238E27FC236}">
                <a16:creationId xmlns:a16="http://schemas.microsoft.com/office/drawing/2014/main" id="{C489831F-60AE-7DC0-C753-E19FFC2CFB7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EDCD8AF-B419-0FB4-55E0-EE1B5B22E184}"/>
              </a:ext>
            </a:extLst>
          </p:cNvPr>
          <p:cNvSpPr>
            <a:spLocks noGrp="1"/>
          </p:cNvSpPr>
          <p:nvPr>
            <p:ph type="sldNum" sz="quarter" idx="12"/>
          </p:nvPr>
        </p:nvSpPr>
        <p:spPr/>
        <p:txBody>
          <a:bodyPr/>
          <a:lstStyle/>
          <a:p>
            <a:fld id="{1AC1D35C-8104-4E80-93F1-A78514CFB554}" type="slidenum">
              <a:rPr lang="en-GB" smtClean="0"/>
              <a:t>‹#›</a:t>
            </a:fld>
            <a:endParaRPr lang="en-GB"/>
          </a:p>
        </p:txBody>
      </p:sp>
    </p:spTree>
    <p:extLst>
      <p:ext uri="{BB962C8B-B14F-4D97-AF65-F5344CB8AC3E}">
        <p14:creationId xmlns:p14="http://schemas.microsoft.com/office/powerpoint/2010/main" val="19798385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31B7E0-DA29-643A-41B3-D2CA3E73BF72}"/>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442E828A-C725-5AB6-6B4C-2F038256CE1C}"/>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143446E-FBD6-3E20-3B7A-8F5A2729E2AD}"/>
              </a:ext>
            </a:extLst>
          </p:cNvPr>
          <p:cNvSpPr>
            <a:spLocks noGrp="1"/>
          </p:cNvSpPr>
          <p:nvPr>
            <p:ph type="dt" sz="half" idx="10"/>
          </p:nvPr>
        </p:nvSpPr>
        <p:spPr/>
        <p:txBody>
          <a:bodyPr/>
          <a:lstStyle/>
          <a:p>
            <a:fld id="{7D44F764-B338-430F-A4AD-E081291C1F42}" type="datetime1">
              <a:rPr lang="en-GB" smtClean="0"/>
              <a:t>01/12/2024</a:t>
            </a:fld>
            <a:endParaRPr lang="en-GB"/>
          </a:p>
        </p:txBody>
      </p:sp>
      <p:sp>
        <p:nvSpPr>
          <p:cNvPr id="5" name="Footer Placeholder 4">
            <a:extLst>
              <a:ext uri="{FF2B5EF4-FFF2-40B4-BE49-F238E27FC236}">
                <a16:creationId xmlns:a16="http://schemas.microsoft.com/office/drawing/2014/main" id="{004054EA-4C27-2307-F009-16AF22D71FC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4FB286-819E-B149-4696-C02A53C435CB}"/>
              </a:ext>
            </a:extLst>
          </p:cNvPr>
          <p:cNvSpPr>
            <a:spLocks noGrp="1"/>
          </p:cNvSpPr>
          <p:nvPr>
            <p:ph type="sldNum" sz="quarter" idx="12"/>
          </p:nvPr>
        </p:nvSpPr>
        <p:spPr/>
        <p:txBody>
          <a:bodyPr/>
          <a:lstStyle/>
          <a:p>
            <a:fld id="{1AC1D35C-8104-4E80-93F1-A78514CFB554}" type="slidenum">
              <a:rPr lang="en-GB" smtClean="0"/>
              <a:t>‹#›</a:t>
            </a:fld>
            <a:endParaRPr lang="en-GB"/>
          </a:p>
        </p:txBody>
      </p:sp>
    </p:spTree>
    <p:extLst>
      <p:ext uri="{BB962C8B-B14F-4D97-AF65-F5344CB8AC3E}">
        <p14:creationId xmlns:p14="http://schemas.microsoft.com/office/powerpoint/2010/main" val="896678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E3FA8-BC81-0318-B2E9-644557C1C6A6}"/>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9C9078E8-2471-6504-868D-0C38508CDD1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8E34E8AF-4713-1959-E748-6173C0B42B1D}"/>
              </a:ext>
            </a:extLst>
          </p:cNvPr>
          <p:cNvSpPr>
            <a:spLocks noGrp="1"/>
          </p:cNvSpPr>
          <p:nvPr>
            <p:ph type="dt" sz="half" idx="10"/>
          </p:nvPr>
        </p:nvSpPr>
        <p:spPr/>
        <p:txBody>
          <a:bodyPr/>
          <a:lstStyle/>
          <a:p>
            <a:fld id="{9711439B-B941-4C32-AB79-B0693A8C1CD5}" type="datetime1">
              <a:rPr lang="en-GB" smtClean="0"/>
              <a:t>01/12/2024</a:t>
            </a:fld>
            <a:endParaRPr lang="en-GB"/>
          </a:p>
        </p:txBody>
      </p:sp>
      <p:sp>
        <p:nvSpPr>
          <p:cNvPr id="5" name="Footer Placeholder 4">
            <a:extLst>
              <a:ext uri="{FF2B5EF4-FFF2-40B4-BE49-F238E27FC236}">
                <a16:creationId xmlns:a16="http://schemas.microsoft.com/office/drawing/2014/main" id="{18C5B3D3-4EED-D2B1-4764-81A112A0DB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CE93C11-412C-D72A-380A-E4AF9E134E94}"/>
              </a:ext>
            </a:extLst>
          </p:cNvPr>
          <p:cNvSpPr>
            <a:spLocks noGrp="1"/>
          </p:cNvSpPr>
          <p:nvPr>
            <p:ph type="sldNum" sz="quarter" idx="12"/>
          </p:nvPr>
        </p:nvSpPr>
        <p:spPr/>
        <p:txBody>
          <a:bodyPr/>
          <a:lstStyle/>
          <a:p>
            <a:fld id="{1AC1D35C-8104-4E80-93F1-A78514CFB554}" type="slidenum">
              <a:rPr lang="en-GB" smtClean="0"/>
              <a:t>‹#›</a:t>
            </a:fld>
            <a:endParaRPr lang="en-GB"/>
          </a:p>
        </p:txBody>
      </p:sp>
    </p:spTree>
    <p:extLst>
      <p:ext uri="{BB962C8B-B14F-4D97-AF65-F5344CB8AC3E}">
        <p14:creationId xmlns:p14="http://schemas.microsoft.com/office/powerpoint/2010/main" val="1633932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9C8E1-EC95-329C-78D0-40FE3AD93AFE}"/>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BFC043E1-819F-8966-B36D-95920DEDD944}"/>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7932E043-FD29-567B-432F-8740FBEB160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8E7446C5-B6AA-8F11-2087-E288F88F610B}"/>
              </a:ext>
            </a:extLst>
          </p:cNvPr>
          <p:cNvSpPr>
            <a:spLocks noGrp="1"/>
          </p:cNvSpPr>
          <p:nvPr>
            <p:ph type="dt" sz="half" idx="10"/>
          </p:nvPr>
        </p:nvSpPr>
        <p:spPr/>
        <p:txBody>
          <a:bodyPr/>
          <a:lstStyle/>
          <a:p>
            <a:fld id="{80AC4C05-A021-4675-8681-9AD1B873B551}" type="datetime1">
              <a:rPr lang="en-GB" smtClean="0"/>
              <a:t>01/12/2024</a:t>
            </a:fld>
            <a:endParaRPr lang="en-GB"/>
          </a:p>
        </p:txBody>
      </p:sp>
      <p:sp>
        <p:nvSpPr>
          <p:cNvPr id="6" name="Footer Placeholder 5">
            <a:extLst>
              <a:ext uri="{FF2B5EF4-FFF2-40B4-BE49-F238E27FC236}">
                <a16:creationId xmlns:a16="http://schemas.microsoft.com/office/drawing/2014/main" id="{FD2572C6-0CD0-B02D-94F1-19D3270331B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19B12F4-EFC8-28C5-7C01-157CA9D7D34D}"/>
              </a:ext>
            </a:extLst>
          </p:cNvPr>
          <p:cNvSpPr>
            <a:spLocks noGrp="1"/>
          </p:cNvSpPr>
          <p:nvPr>
            <p:ph type="sldNum" sz="quarter" idx="12"/>
          </p:nvPr>
        </p:nvSpPr>
        <p:spPr/>
        <p:txBody>
          <a:bodyPr/>
          <a:lstStyle/>
          <a:p>
            <a:fld id="{1AC1D35C-8104-4E80-93F1-A78514CFB554}" type="slidenum">
              <a:rPr lang="en-GB" smtClean="0"/>
              <a:t>‹#›</a:t>
            </a:fld>
            <a:endParaRPr lang="en-GB"/>
          </a:p>
        </p:txBody>
      </p:sp>
    </p:spTree>
    <p:extLst>
      <p:ext uri="{BB962C8B-B14F-4D97-AF65-F5344CB8AC3E}">
        <p14:creationId xmlns:p14="http://schemas.microsoft.com/office/powerpoint/2010/main" val="2322899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A6E6B-E9B9-C8B9-CD20-6D139C03EC93}"/>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204E967C-9B8F-0623-FCA1-2DAF84CD4D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B52247D-0959-13D0-7008-A948D063538E}"/>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254A9D5E-432D-D6CC-95C3-4CFE3850C3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6EFDA5F6-D329-00BA-F36A-6C449E35B7DD}"/>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650B9B4E-0315-DFA1-B256-7C6BA75F05B1}"/>
              </a:ext>
            </a:extLst>
          </p:cNvPr>
          <p:cNvSpPr>
            <a:spLocks noGrp="1"/>
          </p:cNvSpPr>
          <p:nvPr>
            <p:ph type="dt" sz="half" idx="10"/>
          </p:nvPr>
        </p:nvSpPr>
        <p:spPr/>
        <p:txBody>
          <a:bodyPr/>
          <a:lstStyle/>
          <a:p>
            <a:fld id="{A9E7C397-C5F7-4DFC-B11B-E5971648CB70}" type="datetime1">
              <a:rPr lang="en-GB" smtClean="0"/>
              <a:t>01/12/2024</a:t>
            </a:fld>
            <a:endParaRPr lang="en-GB"/>
          </a:p>
        </p:txBody>
      </p:sp>
      <p:sp>
        <p:nvSpPr>
          <p:cNvPr id="8" name="Footer Placeholder 7">
            <a:extLst>
              <a:ext uri="{FF2B5EF4-FFF2-40B4-BE49-F238E27FC236}">
                <a16:creationId xmlns:a16="http://schemas.microsoft.com/office/drawing/2014/main" id="{2B99B670-84B5-3E35-DCB6-492B6FEBC08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1958BE7-4FDE-0EEF-9801-C3FE0ADF626A}"/>
              </a:ext>
            </a:extLst>
          </p:cNvPr>
          <p:cNvSpPr>
            <a:spLocks noGrp="1"/>
          </p:cNvSpPr>
          <p:nvPr>
            <p:ph type="sldNum" sz="quarter" idx="12"/>
          </p:nvPr>
        </p:nvSpPr>
        <p:spPr/>
        <p:txBody>
          <a:bodyPr/>
          <a:lstStyle/>
          <a:p>
            <a:fld id="{1AC1D35C-8104-4E80-93F1-A78514CFB554}" type="slidenum">
              <a:rPr lang="en-GB" smtClean="0"/>
              <a:t>‹#›</a:t>
            </a:fld>
            <a:endParaRPr lang="en-GB"/>
          </a:p>
        </p:txBody>
      </p:sp>
    </p:spTree>
    <p:extLst>
      <p:ext uri="{BB962C8B-B14F-4D97-AF65-F5344CB8AC3E}">
        <p14:creationId xmlns:p14="http://schemas.microsoft.com/office/powerpoint/2010/main" val="3395608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44996-2D85-80A6-C389-3AC2E3EF122D}"/>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233FD284-CEF5-DDAA-F83E-6424BF08491B}"/>
              </a:ext>
            </a:extLst>
          </p:cNvPr>
          <p:cNvSpPr>
            <a:spLocks noGrp="1"/>
          </p:cNvSpPr>
          <p:nvPr>
            <p:ph type="dt" sz="half" idx="10"/>
          </p:nvPr>
        </p:nvSpPr>
        <p:spPr/>
        <p:txBody>
          <a:bodyPr/>
          <a:lstStyle/>
          <a:p>
            <a:fld id="{F61FC605-6A1D-4EE3-A543-D3EE8B09B156}" type="datetime1">
              <a:rPr lang="en-GB" smtClean="0"/>
              <a:t>01/12/2024</a:t>
            </a:fld>
            <a:endParaRPr lang="en-GB"/>
          </a:p>
        </p:txBody>
      </p:sp>
      <p:sp>
        <p:nvSpPr>
          <p:cNvPr id="4" name="Footer Placeholder 3">
            <a:extLst>
              <a:ext uri="{FF2B5EF4-FFF2-40B4-BE49-F238E27FC236}">
                <a16:creationId xmlns:a16="http://schemas.microsoft.com/office/drawing/2014/main" id="{8963BFA2-A99B-3C04-7893-44DB1B4BA38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571363E-03E3-3D84-8159-53A1994815B2}"/>
              </a:ext>
            </a:extLst>
          </p:cNvPr>
          <p:cNvSpPr>
            <a:spLocks noGrp="1"/>
          </p:cNvSpPr>
          <p:nvPr>
            <p:ph type="sldNum" sz="quarter" idx="12"/>
          </p:nvPr>
        </p:nvSpPr>
        <p:spPr/>
        <p:txBody>
          <a:bodyPr/>
          <a:lstStyle/>
          <a:p>
            <a:fld id="{1AC1D35C-8104-4E80-93F1-A78514CFB554}" type="slidenum">
              <a:rPr lang="en-GB" smtClean="0"/>
              <a:t>‹#›</a:t>
            </a:fld>
            <a:endParaRPr lang="en-GB"/>
          </a:p>
        </p:txBody>
      </p:sp>
    </p:spTree>
    <p:extLst>
      <p:ext uri="{BB962C8B-B14F-4D97-AF65-F5344CB8AC3E}">
        <p14:creationId xmlns:p14="http://schemas.microsoft.com/office/powerpoint/2010/main" val="2408737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663458-EC07-18F3-BB57-91B562B04C55}"/>
              </a:ext>
            </a:extLst>
          </p:cNvPr>
          <p:cNvSpPr>
            <a:spLocks noGrp="1"/>
          </p:cNvSpPr>
          <p:nvPr>
            <p:ph type="dt" sz="half" idx="10"/>
          </p:nvPr>
        </p:nvSpPr>
        <p:spPr/>
        <p:txBody>
          <a:bodyPr/>
          <a:lstStyle/>
          <a:p>
            <a:fld id="{8A5B979D-69BC-46A7-AF6C-AF562E99207B}" type="datetime1">
              <a:rPr lang="en-GB" smtClean="0"/>
              <a:t>01/12/2024</a:t>
            </a:fld>
            <a:endParaRPr lang="en-GB"/>
          </a:p>
        </p:txBody>
      </p:sp>
      <p:sp>
        <p:nvSpPr>
          <p:cNvPr id="3" name="Footer Placeholder 2">
            <a:extLst>
              <a:ext uri="{FF2B5EF4-FFF2-40B4-BE49-F238E27FC236}">
                <a16:creationId xmlns:a16="http://schemas.microsoft.com/office/drawing/2014/main" id="{7E156BD2-8250-B569-5293-D0278BA837C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32C6DE0-04D5-44BB-3838-1D6EF945CAE0}"/>
              </a:ext>
            </a:extLst>
          </p:cNvPr>
          <p:cNvSpPr>
            <a:spLocks noGrp="1"/>
          </p:cNvSpPr>
          <p:nvPr>
            <p:ph type="sldNum" sz="quarter" idx="12"/>
          </p:nvPr>
        </p:nvSpPr>
        <p:spPr/>
        <p:txBody>
          <a:bodyPr/>
          <a:lstStyle/>
          <a:p>
            <a:fld id="{1AC1D35C-8104-4E80-93F1-A78514CFB554}" type="slidenum">
              <a:rPr lang="en-GB" smtClean="0"/>
              <a:t>‹#›</a:t>
            </a:fld>
            <a:endParaRPr lang="en-GB"/>
          </a:p>
        </p:txBody>
      </p:sp>
    </p:spTree>
    <p:extLst>
      <p:ext uri="{BB962C8B-B14F-4D97-AF65-F5344CB8AC3E}">
        <p14:creationId xmlns:p14="http://schemas.microsoft.com/office/powerpoint/2010/main" val="514230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6DF6E-54EF-6CE6-9113-E7877CFFB34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EEA48144-A090-1461-D09D-D9A6B6703F6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19356966-018F-2D73-8EE0-A746CD042A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2607CEC-18C2-2949-150C-4D271A7602B7}"/>
              </a:ext>
            </a:extLst>
          </p:cNvPr>
          <p:cNvSpPr>
            <a:spLocks noGrp="1"/>
          </p:cNvSpPr>
          <p:nvPr>
            <p:ph type="dt" sz="half" idx="10"/>
          </p:nvPr>
        </p:nvSpPr>
        <p:spPr/>
        <p:txBody>
          <a:bodyPr/>
          <a:lstStyle/>
          <a:p>
            <a:fld id="{3077BEDF-8163-466E-BBD7-C4FDC664B03E}" type="datetime1">
              <a:rPr lang="en-GB" smtClean="0"/>
              <a:t>01/12/2024</a:t>
            </a:fld>
            <a:endParaRPr lang="en-GB"/>
          </a:p>
        </p:txBody>
      </p:sp>
      <p:sp>
        <p:nvSpPr>
          <p:cNvPr id="6" name="Footer Placeholder 5">
            <a:extLst>
              <a:ext uri="{FF2B5EF4-FFF2-40B4-BE49-F238E27FC236}">
                <a16:creationId xmlns:a16="http://schemas.microsoft.com/office/drawing/2014/main" id="{3CDA9C76-EB5E-A000-B114-859098356A6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A8FF50E-AA8E-D33E-257D-F632792E0ADB}"/>
              </a:ext>
            </a:extLst>
          </p:cNvPr>
          <p:cNvSpPr>
            <a:spLocks noGrp="1"/>
          </p:cNvSpPr>
          <p:nvPr>
            <p:ph type="sldNum" sz="quarter" idx="12"/>
          </p:nvPr>
        </p:nvSpPr>
        <p:spPr/>
        <p:txBody>
          <a:bodyPr/>
          <a:lstStyle/>
          <a:p>
            <a:fld id="{1AC1D35C-8104-4E80-93F1-A78514CFB554}" type="slidenum">
              <a:rPr lang="en-GB" smtClean="0"/>
              <a:t>‹#›</a:t>
            </a:fld>
            <a:endParaRPr lang="en-GB"/>
          </a:p>
        </p:txBody>
      </p:sp>
    </p:spTree>
    <p:extLst>
      <p:ext uri="{BB962C8B-B14F-4D97-AF65-F5344CB8AC3E}">
        <p14:creationId xmlns:p14="http://schemas.microsoft.com/office/powerpoint/2010/main" val="468597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369DD-B801-A0F3-2E9C-9445737F229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079D0C69-40B3-6676-A8A5-72E0161EC0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836FA5B-78FA-CB35-6605-6D62D11E29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E19D624-765F-2484-7F5F-A4BF7CF6D683}"/>
              </a:ext>
            </a:extLst>
          </p:cNvPr>
          <p:cNvSpPr>
            <a:spLocks noGrp="1"/>
          </p:cNvSpPr>
          <p:nvPr>
            <p:ph type="dt" sz="half" idx="10"/>
          </p:nvPr>
        </p:nvSpPr>
        <p:spPr/>
        <p:txBody>
          <a:bodyPr/>
          <a:lstStyle/>
          <a:p>
            <a:fld id="{84B99CB8-4F18-4415-A645-41C0DA88AC15}" type="datetime1">
              <a:rPr lang="en-GB" smtClean="0"/>
              <a:t>01/12/2024</a:t>
            </a:fld>
            <a:endParaRPr lang="en-GB"/>
          </a:p>
        </p:txBody>
      </p:sp>
      <p:sp>
        <p:nvSpPr>
          <p:cNvPr id="6" name="Footer Placeholder 5">
            <a:extLst>
              <a:ext uri="{FF2B5EF4-FFF2-40B4-BE49-F238E27FC236}">
                <a16:creationId xmlns:a16="http://schemas.microsoft.com/office/drawing/2014/main" id="{6A0A8065-51B8-327D-0CDD-71B83450205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FEDB7B0-E290-7CCE-3225-24B9FCCCE76A}"/>
              </a:ext>
            </a:extLst>
          </p:cNvPr>
          <p:cNvSpPr>
            <a:spLocks noGrp="1"/>
          </p:cNvSpPr>
          <p:nvPr>
            <p:ph type="sldNum" sz="quarter" idx="12"/>
          </p:nvPr>
        </p:nvSpPr>
        <p:spPr/>
        <p:txBody>
          <a:bodyPr/>
          <a:lstStyle/>
          <a:p>
            <a:fld id="{1AC1D35C-8104-4E80-93F1-A78514CFB554}" type="slidenum">
              <a:rPr lang="en-GB" smtClean="0"/>
              <a:t>‹#›</a:t>
            </a:fld>
            <a:endParaRPr lang="en-GB"/>
          </a:p>
        </p:txBody>
      </p:sp>
    </p:spTree>
    <p:extLst>
      <p:ext uri="{BB962C8B-B14F-4D97-AF65-F5344CB8AC3E}">
        <p14:creationId xmlns:p14="http://schemas.microsoft.com/office/powerpoint/2010/main" val="26206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1.png"/><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01CFD60-1CA7-7E4D-EA3C-5132F6032557}"/>
              </a:ext>
            </a:extLst>
          </p:cNvPr>
          <p:cNvSpPr>
            <a:spLocks noGrp="1"/>
          </p:cNvSpPr>
          <p:nvPr>
            <p:ph type="title"/>
          </p:nvPr>
        </p:nvSpPr>
        <p:spPr>
          <a:xfrm>
            <a:off x="838200" y="365125"/>
            <a:ext cx="10835354"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8DC8B868-F90C-9551-529B-94DF702FA5C5}"/>
              </a:ext>
            </a:extLst>
          </p:cNvPr>
          <p:cNvSpPr>
            <a:spLocks noGrp="1"/>
          </p:cNvSpPr>
          <p:nvPr>
            <p:ph type="body" idx="1"/>
          </p:nvPr>
        </p:nvSpPr>
        <p:spPr>
          <a:xfrm>
            <a:off x="838199" y="1825625"/>
            <a:ext cx="10835355" cy="4351338"/>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4" name="Date Placeholder 3">
            <a:extLst>
              <a:ext uri="{FF2B5EF4-FFF2-40B4-BE49-F238E27FC236}">
                <a16:creationId xmlns:a16="http://schemas.microsoft.com/office/drawing/2014/main" id="{DB0F9700-875F-CA33-D433-9F0BA705A9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latin typeface="Calibri Light" panose="020F0302020204030204" pitchFamily="34" charset="0"/>
              </a:defRPr>
            </a:lvl1pPr>
          </a:lstStyle>
          <a:p>
            <a:fld id="{B7939964-F040-4F22-8F34-982741DCE6D8}" type="datetime1">
              <a:rPr lang="en-GB" smtClean="0"/>
              <a:t>01/12/2024</a:t>
            </a:fld>
            <a:endParaRPr lang="en-GB" dirty="0"/>
          </a:p>
        </p:txBody>
      </p:sp>
      <p:sp>
        <p:nvSpPr>
          <p:cNvPr id="5" name="Footer Placeholder 4">
            <a:extLst>
              <a:ext uri="{FF2B5EF4-FFF2-40B4-BE49-F238E27FC236}">
                <a16:creationId xmlns:a16="http://schemas.microsoft.com/office/drawing/2014/main" id="{7024DA80-CDF1-6F2C-6349-71C6CC7070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latin typeface="Calibri Light" panose="020F0302020204030204" pitchFamily="34" charset="0"/>
              </a:defRPr>
            </a:lvl1pPr>
          </a:lstStyle>
          <a:p>
            <a:endParaRPr lang="en-GB" dirty="0"/>
          </a:p>
        </p:txBody>
      </p:sp>
      <p:sp>
        <p:nvSpPr>
          <p:cNvPr id="6" name="Slide Number Placeholder 5">
            <a:extLst>
              <a:ext uri="{FF2B5EF4-FFF2-40B4-BE49-F238E27FC236}">
                <a16:creationId xmlns:a16="http://schemas.microsoft.com/office/drawing/2014/main" id="{471BC1FC-8D83-95FC-840A-CB1D6B2DB7DA}"/>
              </a:ext>
            </a:extLst>
          </p:cNvPr>
          <p:cNvSpPr>
            <a:spLocks noGrp="1"/>
          </p:cNvSpPr>
          <p:nvPr>
            <p:ph type="sldNum" sz="quarter" idx="4"/>
          </p:nvPr>
        </p:nvSpPr>
        <p:spPr>
          <a:xfrm>
            <a:off x="8930354" y="6346083"/>
            <a:ext cx="2743200" cy="365125"/>
          </a:xfrm>
          <a:prstGeom prst="rect">
            <a:avLst/>
          </a:prstGeom>
        </p:spPr>
        <p:txBody>
          <a:bodyPr vert="horz" lIns="91440" tIns="45720" rIns="91440" bIns="45720" rtlCol="0" anchor="ctr"/>
          <a:lstStyle>
            <a:lvl1pPr algn="r">
              <a:defRPr sz="1200">
                <a:solidFill>
                  <a:schemeClr val="tx1">
                    <a:tint val="82000"/>
                  </a:schemeClr>
                </a:solidFill>
                <a:latin typeface="Calibri Light" panose="020F0302020204030204" pitchFamily="34" charset="0"/>
              </a:defRPr>
            </a:lvl1pPr>
          </a:lstStyle>
          <a:p>
            <a:fld id="{1AC1D35C-8104-4E80-93F1-A78514CFB554}" type="slidenum">
              <a:rPr lang="en-GB" smtClean="0"/>
              <a:pPr/>
              <a:t>‹#›</a:t>
            </a:fld>
            <a:endParaRPr lang="en-GB" dirty="0"/>
          </a:p>
        </p:txBody>
      </p:sp>
    </p:spTree>
    <p:extLst>
      <p:ext uri="{BB962C8B-B14F-4D97-AF65-F5344CB8AC3E}">
        <p14:creationId xmlns:p14="http://schemas.microsoft.com/office/powerpoint/2010/main" val="36810452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libri Light" panose="020F030202020403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libri Light" panose="020F030202020403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libri Light" panose="020F030202020403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Light" panose="020F030202020403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Light" panose="020F0302020204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01CFD60-1CA7-7E4D-EA3C-5132F6032557}"/>
              </a:ext>
            </a:extLst>
          </p:cNvPr>
          <p:cNvSpPr>
            <a:spLocks noGrp="1"/>
          </p:cNvSpPr>
          <p:nvPr>
            <p:ph type="title"/>
          </p:nvPr>
        </p:nvSpPr>
        <p:spPr>
          <a:xfrm>
            <a:off x="333285" y="365125"/>
            <a:ext cx="11340269" cy="1325563"/>
          </a:xfrm>
          <a:prstGeom prst="rect">
            <a:avLst/>
          </a:prstGeom>
        </p:spPr>
        <p:txBody>
          <a:bodyPr vert="horz" lIns="91440" tIns="45720" rIns="91440" bIns="45720" rtlCol="0" anchor="ctr">
            <a:normAutofit/>
          </a:bodyPr>
          <a:lstStyle/>
          <a:p>
            <a:r>
              <a:rPr lang="en-GB" dirty="0"/>
              <a:t>Click to edit Master title style</a:t>
            </a:r>
          </a:p>
        </p:txBody>
      </p:sp>
      <p:sp>
        <p:nvSpPr>
          <p:cNvPr id="3" name="Text Placeholder 2">
            <a:extLst>
              <a:ext uri="{FF2B5EF4-FFF2-40B4-BE49-F238E27FC236}">
                <a16:creationId xmlns:a16="http://schemas.microsoft.com/office/drawing/2014/main" id="{8DC8B868-F90C-9551-529B-94DF702FA5C5}"/>
              </a:ext>
            </a:extLst>
          </p:cNvPr>
          <p:cNvSpPr>
            <a:spLocks noGrp="1"/>
          </p:cNvSpPr>
          <p:nvPr>
            <p:ph type="body" idx="1"/>
          </p:nvPr>
        </p:nvSpPr>
        <p:spPr>
          <a:xfrm>
            <a:off x="333286" y="1825625"/>
            <a:ext cx="11340268" cy="4351338"/>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4" name="Date Placeholder 3">
            <a:extLst>
              <a:ext uri="{FF2B5EF4-FFF2-40B4-BE49-F238E27FC236}">
                <a16:creationId xmlns:a16="http://schemas.microsoft.com/office/drawing/2014/main" id="{DB0F9700-875F-CA33-D433-9F0BA705A913}"/>
              </a:ext>
            </a:extLst>
          </p:cNvPr>
          <p:cNvSpPr>
            <a:spLocks noGrp="1"/>
          </p:cNvSpPr>
          <p:nvPr>
            <p:ph type="dt" sz="half" idx="2"/>
          </p:nvPr>
        </p:nvSpPr>
        <p:spPr>
          <a:xfrm>
            <a:off x="333286" y="6356350"/>
            <a:ext cx="2743200" cy="365125"/>
          </a:xfrm>
          <a:prstGeom prst="rect">
            <a:avLst/>
          </a:prstGeom>
        </p:spPr>
        <p:txBody>
          <a:bodyPr vert="horz" lIns="91440" tIns="45720" rIns="91440" bIns="45720" rtlCol="0" anchor="ctr"/>
          <a:lstStyle>
            <a:lvl1pPr algn="l">
              <a:defRPr sz="1200">
                <a:solidFill>
                  <a:schemeClr val="tx1">
                    <a:tint val="82000"/>
                  </a:schemeClr>
                </a:solidFill>
                <a:latin typeface="Calibri Light" panose="020F0302020204030204" pitchFamily="34" charset="0"/>
              </a:defRPr>
            </a:lvl1pPr>
          </a:lstStyle>
          <a:p>
            <a:fld id="{6C185FC1-B9C5-4935-B34D-D8514C870A33}" type="datetime1">
              <a:rPr lang="en-GB" smtClean="0"/>
              <a:t>01/12/2024</a:t>
            </a:fld>
            <a:endParaRPr lang="en-GB" dirty="0"/>
          </a:p>
        </p:txBody>
      </p:sp>
      <p:sp>
        <p:nvSpPr>
          <p:cNvPr id="5" name="Footer Placeholder 4">
            <a:extLst>
              <a:ext uri="{FF2B5EF4-FFF2-40B4-BE49-F238E27FC236}">
                <a16:creationId xmlns:a16="http://schemas.microsoft.com/office/drawing/2014/main" id="{7024DA80-CDF1-6F2C-6349-71C6CC7070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latin typeface="Calibri Light" panose="020F0302020204030204" pitchFamily="34" charset="0"/>
              </a:defRPr>
            </a:lvl1pPr>
          </a:lstStyle>
          <a:p>
            <a:endParaRPr lang="en-GB" dirty="0"/>
          </a:p>
        </p:txBody>
      </p:sp>
      <p:sp>
        <p:nvSpPr>
          <p:cNvPr id="6" name="Slide Number Placeholder 5">
            <a:extLst>
              <a:ext uri="{FF2B5EF4-FFF2-40B4-BE49-F238E27FC236}">
                <a16:creationId xmlns:a16="http://schemas.microsoft.com/office/drawing/2014/main" id="{471BC1FC-8D83-95FC-840A-CB1D6B2DB7DA}"/>
              </a:ext>
            </a:extLst>
          </p:cNvPr>
          <p:cNvSpPr>
            <a:spLocks noGrp="1"/>
          </p:cNvSpPr>
          <p:nvPr>
            <p:ph type="sldNum" sz="quarter" idx="4"/>
          </p:nvPr>
        </p:nvSpPr>
        <p:spPr>
          <a:xfrm>
            <a:off x="8909702" y="6356349"/>
            <a:ext cx="2743200" cy="365125"/>
          </a:xfrm>
          <a:prstGeom prst="rect">
            <a:avLst/>
          </a:prstGeom>
        </p:spPr>
        <p:txBody>
          <a:bodyPr vert="horz" lIns="91440" tIns="45720" rIns="91440" bIns="45720" rtlCol="0" anchor="ctr"/>
          <a:lstStyle>
            <a:lvl1pPr algn="r">
              <a:defRPr sz="1200">
                <a:solidFill>
                  <a:schemeClr val="tx1">
                    <a:tint val="82000"/>
                  </a:schemeClr>
                </a:solidFill>
                <a:latin typeface="Calibri Light" panose="020F0302020204030204" pitchFamily="34" charset="0"/>
              </a:defRPr>
            </a:lvl1pPr>
          </a:lstStyle>
          <a:p>
            <a:fld id="{1AC1D35C-8104-4E80-93F1-A78514CFB554}" type="slidenum">
              <a:rPr lang="en-GB" smtClean="0"/>
              <a:pPr/>
              <a:t>‹#›</a:t>
            </a:fld>
            <a:endParaRPr lang="en-GB" dirty="0"/>
          </a:p>
        </p:txBody>
      </p:sp>
      <p:pic>
        <p:nvPicPr>
          <p:cNvPr id="7" name="Picture 6">
            <a:extLst>
              <a:ext uri="{FF2B5EF4-FFF2-40B4-BE49-F238E27FC236}">
                <a16:creationId xmlns:a16="http://schemas.microsoft.com/office/drawing/2014/main" id="{28FA41EB-0999-F6EC-7DE1-3C4C04A3BE0A}"/>
              </a:ext>
            </a:extLst>
          </p:cNvPr>
          <p:cNvPicPr>
            <a:picLocks noChangeAspect="1"/>
          </p:cNvPicPr>
          <p:nvPr userDrawn="1"/>
        </p:nvPicPr>
        <p:blipFill>
          <a:blip r:embed="rId11"/>
          <a:srcRect r="26461"/>
          <a:stretch/>
        </p:blipFill>
        <p:spPr>
          <a:xfrm>
            <a:off x="308362" y="54202"/>
            <a:ext cx="4487756" cy="310923"/>
          </a:xfrm>
          <a:prstGeom prst="rect">
            <a:avLst/>
          </a:prstGeom>
        </p:spPr>
      </p:pic>
    </p:spTree>
    <p:extLst>
      <p:ext uri="{BB962C8B-B14F-4D97-AF65-F5344CB8AC3E}">
        <p14:creationId xmlns:p14="http://schemas.microsoft.com/office/powerpoint/2010/main" val="10226408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70" r:id="rId8"/>
    <p:sldLayoutId id="2147483671" r:id="rId9"/>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libri Light" panose="020F030202020403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libri Light" panose="020F030202020403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libri Light" panose="020F030202020403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Light" panose="020F030202020403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Light" panose="020F0302020204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s://app.mobilocard.com/email/PdPwzEZzntOYZVVxdZj6fufvxDX2/www.nahv.eu" TargetMode="External"/><Relationship Id="rId7"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4.xml"/><Relationship Id="rId6" Type="http://schemas.openxmlformats.org/officeDocument/2006/relationships/hyperlink" Target="tel:+393666025315" TargetMode="External"/><Relationship Id="rId5" Type="http://schemas.openxmlformats.org/officeDocument/2006/relationships/hyperlink" Target="tel:+447873603079" TargetMode="External"/><Relationship Id="rId4" Type="http://schemas.openxmlformats.org/officeDocument/2006/relationships/hyperlink" Target="mailto:stephen.taylor@nahv.eu" TargetMode="External"/><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8A7C6-9028-97CE-5CAB-BA6432933C64}"/>
              </a:ext>
            </a:extLst>
          </p:cNvPr>
          <p:cNvSpPr>
            <a:spLocks noGrp="1"/>
          </p:cNvSpPr>
          <p:nvPr>
            <p:ph type="ctrTitle"/>
          </p:nvPr>
        </p:nvSpPr>
        <p:spPr>
          <a:xfrm>
            <a:off x="468345" y="2438207"/>
            <a:ext cx="6837711" cy="2387600"/>
          </a:xfrm>
        </p:spPr>
        <p:txBody>
          <a:bodyPr>
            <a:normAutofit/>
          </a:bodyPr>
          <a:lstStyle/>
          <a:p>
            <a:pPr algn="l"/>
            <a:r>
              <a:rPr lang="sl-SI" sz="4400" b="1" dirty="0"/>
              <a:t>State of the Ecosystem</a:t>
            </a:r>
            <a:br>
              <a:rPr lang="sl-SI" sz="4400" b="1" dirty="0"/>
            </a:br>
            <a:endParaRPr lang="en-GB" sz="4400" b="1" dirty="0"/>
          </a:p>
        </p:txBody>
      </p:sp>
      <p:sp>
        <p:nvSpPr>
          <p:cNvPr id="3" name="Subtitle 2">
            <a:extLst>
              <a:ext uri="{FF2B5EF4-FFF2-40B4-BE49-F238E27FC236}">
                <a16:creationId xmlns:a16="http://schemas.microsoft.com/office/drawing/2014/main" id="{F745DBE6-4A23-EC33-3ADB-DF3CEAA95C87}"/>
              </a:ext>
            </a:extLst>
          </p:cNvPr>
          <p:cNvSpPr>
            <a:spLocks noGrp="1"/>
          </p:cNvSpPr>
          <p:nvPr>
            <p:ph type="subTitle" idx="1"/>
          </p:nvPr>
        </p:nvSpPr>
        <p:spPr>
          <a:xfrm>
            <a:off x="468345" y="4917882"/>
            <a:ext cx="10199655" cy="1655762"/>
          </a:xfrm>
        </p:spPr>
        <p:txBody>
          <a:bodyPr>
            <a:noAutofit/>
          </a:bodyPr>
          <a:lstStyle/>
          <a:p>
            <a:pPr algn="l"/>
            <a:br>
              <a:rPr lang="en-GB" dirty="0"/>
            </a:br>
            <a:r>
              <a:rPr lang="sl-SI" b="1" dirty="0" err="1"/>
              <a:t>Stephen</a:t>
            </a:r>
            <a:r>
              <a:rPr lang="sl-SI" b="1" dirty="0"/>
              <a:t> Taylor</a:t>
            </a:r>
          </a:p>
          <a:p>
            <a:pPr algn="l"/>
            <a:r>
              <a:rPr lang="sl-SI" b="1" dirty="0"/>
              <a:t>Nova Gorica, </a:t>
            </a:r>
            <a:r>
              <a:rPr lang="sl-SI" b="1" dirty="0" err="1"/>
              <a:t>Gorizia</a:t>
            </a:r>
            <a:r>
              <a:rPr lang="sl-SI" b="1" dirty="0"/>
              <a:t>, November 2024</a:t>
            </a:r>
            <a:br>
              <a:rPr lang="en-GB" b="1" dirty="0"/>
            </a:br>
            <a:endParaRPr lang="en-GB" dirty="0"/>
          </a:p>
          <a:p>
            <a:pPr algn="l"/>
            <a:endParaRPr lang="en-GB" dirty="0"/>
          </a:p>
        </p:txBody>
      </p:sp>
      <p:pic>
        <p:nvPicPr>
          <p:cNvPr id="5" name="Picture 4">
            <a:extLst>
              <a:ext uri="{FF2B5EF4-FFF2-40B4-BE49-F238E27FC236}">
                <a16:creationId xmlns:a16="http://schemas.microsoft.com/office/drawing/2014/main" id="{D230871B-1120-3F6B-6F4A-84C1C0546450}"/>
              </a:ext>
            </a:extLst>
          </p:cNvPr>
          <p:cNvPicPr>
            <a:picLocks noChangeAspect="1"/>
          </p:cNvPicPr>
          <p:nvPr/>
        </p:nvPicPr>
        <p:blipFill>
          <a:blip r:embed="rId3"/>
          <a:srcRect b="26534"/>
          <a:stretch/>
        </p:blipFill>
        <p:spPr>
          <a:xfrm>
            <a:off x="468345" y="390102"/>
            <a:ext cx="4138560" cy="1819698"/>
          </a:xfrm>
          <a:prstGeom prst="rect">
            <a:avLst/>
          </a:prstGeom>
        </p:spPr>
      </p:pic>
    </p:spTree>
    <p:extLst>
      <p:ext uri="{BB962C8B-B14F-4D97-AF65-F5344CB8AC3E}">
        <p14:creationId xmlns:p14="http://schemas.microsoft.com/office/powerpoint/2010/main" val="2617955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4A1B28-724C-9624-916F-A7B3C19E4F92}"/>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F84F972D-2474-A2E4-0325-A6FA490F03D1}"/>
              </a:ext>
            </a:extLst>
          </p:cNvPr>
          <p:cNvSpPr>
            <a:spLocks noGrp="1"/>
          </p:cNvSpPr>
          <p:nvPr>
            <p:ph type="title"/>
          </p:nvPr>
        </p:nvSpPr>
        <p:spPr>
          <a:xfrm>
            <a:off x="380999" y="302323"/>
            <a:ext cx="11515725" cy="915035"/>
          </a:xfrm>
        </p:spPr>
        <p:txBody>
          <a:bodyPr vert="horz" lIns="91440" tIns="45720" rIns="91440" bIns="45720" rtlCol="0" anchor="ctr">
            <a:noAutofit/>
          </a:bodyPr>
          <a:lstStyle/>
          <a:p>
            <a:r>
              <a:rPr lang="sl-SI" sz="3200" b="1" dirty="0"/>
              <a:t>The role of this Conference</a:t>
            </a:r>
            <a:endParaRPr lang="en-GB" sz="3200" b="1" dirty="0"/>
          </a:p>
        </p:txBody>
      </p:sp>
      <p:sp>
        <p:nvSpPr>
          <p:cNvPr id="5" name="Content Placeholder 2">
            <a:extLst>
              <a:ext uri="{FF2B5EF4-FFF2-40B4-BE49-F238E27FC236}">
                <a16:creationId xmlns:a16="http://schemas.microsoft.com/office/drawing/2014/main" id="{289507B7-2827-D8CD-A3ED-167AAA94266D}"/>
              </a:ext>
            </a:extLst>
          </p:cNvPr>
          <p:cNvSpPr txBox="1">
            <a:spLocks/>
          </p:cNvSpPr>
          <p:nvPr/>
        </p:nvSpPr>
        <p:spPr>
          <a:xfrm>
            <a:off x="381000" y="1289304"/>
            <a:ext cx="11286744" cy="435133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82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82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82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9pPr>
          </a:lstStyle>
          <a:p>
            <a:endParaRPr lang="en-GB" sz="1800" dirty="0">
              <a:solidFill>
                <a:schemeClr val="tx1"/>
              </a:solidFill>
              <a:latin typeface="Calibri Light" panose="020F0302020204030204" pitchFamily="34" charset="0"/>
            </a:endParaRPr>
          </a:p>
        </p:txBody>
      </p:sp>
      <p:sp>
        <p:nvSpPr>
          <p:cNvPr id="3" name="Slide Number Placeholder 2">
            <a:extLst>
              <a:ext uri="{FF2B5EF4-FFF2-40B4-BE49-F238E27FC236}">
                <a16:creationId xmlns:a16="http://schemas.microsoft.com/office/drawing/2014/main" id="{E4B7078F-DD4C-675D-D551-3E382619F844}"/>
              </a:ext>
            </a:extLst>
          </p:cNvPr>
          <p:cNvSpPr>
            <a:spLocks noGrp="1"/>
          </p:cNvSpPr>
          <p:nvPr>
            <p:ph type="sldNum" sz="quarter" idx="12"/>
          </p:nvPr>
        </p:nvSpPr>
        <p:spPr/>
        <p:txBody>
          <a:bodyPr/>
          <a:lstStyle/>
          <a:p>
            <a:fld id="{1AC1D35C-8104-4E80-93F1-A78514CFB554}" type="slidenum">
              <a:rPr lang="en-GB" smtClean="0"/>
              <a:t>2</a:t>
            </a:fld>
            <a:endParaRPr lang="en-GB"/>
          </a:p>
        </p:txBody>
      </p:sp>
      <p:sp>
        <p:nvSpPr>
          <p:cNvPr id="9" name="TextBox 8">
            <a:extLst>
              <a:ext uri="{FF2B5EF4-FFF2-40B4-BE49-F238E27FC236}">
                <a16:creationId xmlns:a16="http://schemas.microsoft.com/office/drawing/2014/main" id="{24F51602-50A7-8621-0907-4ECDB0C45516}"/>
              </a:ext>
            </a:extLst>
          </p:cNvPr>
          <p:cNvSpPr txBox="1"/>
          <p:nvPr/>
        </p:nvSpPr>
        <p:spPr>
          <a:xfrm>
            <a:off x="524255" y="1479114"/>
            <a:ext cx="11143489" cy="3139321"/>
          </a:xfrm>
          <a:prstGeom prst="rect">
            <a:avLst/>
          </a:prstGeom>
          <a:noFill/>
        </p:spPr>
        <p:txBody>
          <a:bodyPr wrap="square">
            <a:spAutoFit/>
          </a:bodyPr>
          <a:lstStyle/>
          <a:p>
            <a:r>
              <a:rPr lang="sl-SI" sz="1800" dirty="0">
                <a:latin typeface="+mj-lt"/>
              </a:rPr>
              <a:t>Autumn 2021 	Gathering Stakeholders And Forming Political Consensus</a:t>
            </a:r>
          </a:p>
          <a:p>
            <a:r>
              <a:rPr lang="sl-SI" dirty="0">
                <a:latin typeface="+mj-lt"/>
              </a:rPr>
              <a:t>		Declarations lading to reparation of Letter of Intent</a:t>
            </a:r>
            <a:endParaRPr lang="sl-SI" sz="1800" dirty="0">
              <a:latin typeface="+mj-lt"/>
            </a:endParaRPr>
          </a:p>
          <a:p>
            <a:endParaRPr lang="sl-SI" sz="1800" dirty="0">
              <a:latin typeface="+mj-lt"/>
            </a:endParaRPr>
          </a:p>
          <a:p>
            <a:r>
              <a:rPr lang="sl-SI" sz="1800" dirty="0">
                <a:latin typeface="+mj-lt"/>
              </a:rPr>
              <a:t>Autumn </a:t>
            </a:r>
            <a:r>
              <a:rPr lang="sl-SI" dirty="0">
                <a:latin typeface="+mj-lt"/>
              </a:rPr>
              <a:t>2022 	Following formation of Consortium and Technical Consensus Around Viable Projects </a:t>
            </a:r>
          </a:p>
          <a:p>
            <a:r>
              <a:rPr lang="sl-SI" dirty="0">
                <a:latin typeface="+mj-lt"/>
              </a:rPr>
              <a:t>		Celebration Of Successful Presentation Of First Project To Horizon Europe Call</a:t>
            </a:r>
          </a:p>
          <a:p>
            <a:endParaRPr lang="sl-SI" sz="1800" dirty="0">
              <a:latin typeface="+mj-lt"/>
            </a:endParaRPr>
          </a:p>
          <a:p>
            <a:r>
              <a:rPr lang="sl-SI" sz="1800" dirty="0">
                <a:latin typeface="+mj-lt"/>
              </a:rPr>
              <a:t>Autumn 2023 	Kick-off Of First Project (NAHV) and </a:t>
            </a:r>
          </a:p>
          <a:p>
            <a:r>
              <a:rPr lang="sl-SI" dirty="0">
                <a:latin typeface="+mj-lt"/>
              </a:rPr>
              <a:t>		</a:t>
            </a:r>
            <a:r>
              <a:rPr lang="sl-SI" sz="1800" dirty="0">
                <a:latin typeface="+mj-lt"/>
              </a:rPr>
              <a:t>Development Of Additional Initiatives to make </a:t>
            </a:r>
            <a:r>
              <a:rPr lang="sl-SI" dirty="0">
                <a:latin typeface="+mj-lt"/>
              </a:rPr>
              <a:t>a</a:t>
            </a:r>
            <a:r>
              <a:rPr lang="sl-SI" sz="1800" dirty="0">
                <a:latin typeface="+mj-lt"/>
              </a:rPr>
              <a:t>ffordable Low-Carbon Hydrogen A Reality</a:t>
            </a:r>
          </a:p>
          <a:p>
            <a:endParaRPr lang="sl-SI" sz="1800" dirty="0">
              <a:latin typeface="+mj-lt"/>
            </a:endParaRPr>
          </a:p>
          <a:p>
            <a:r>
              <a:rPr lang="sl-SI" sz="1800" dirty="0">
                <a:latin typeface="+mj-lt"/>
              </a:rPr>
              <a:t>Autumn </a:t>
            </a:r>
            <a:r>
              <a:rPr lang="sl-SI" dirty="0">
                <a:latin typeface="+mj-lt"/>
              </a:rPr>
              <a:t>2024 	Kick Off Of Second Project (NACHIP) And Development Of Investment Platform </a:t>
            </a:r>
          </a:p>
          <a:p>
            <a:r>
              <a:rPr lang="sl-SI" dirty="0">
                <a:latin typeface="+mj-lt"/>
              </a:rPr>
              <a:t>		Focus on Acceleration of Investment</a:t>
            </a:r>
          </a:p>
        </p:txBody>
      </p:sp>
    </p:spTree>
    <p:extLst>
      <p:ext uri="{BB962C8B-B14F-4D97-AF65-F5344CB8AC3E}">
        <p14:creationId xmlns:p14="http://schemas.microsoft.com/office/powerpoint/2010/main" val="3585046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98B8FA-86ED-ACF0-73BB-E1BCFC24CDD5}"/>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65A6FCAB-CAC6-0ABF-E081-99E2E6785B62}"/>
              </a:ext>
            </a:extLst>
          </p:cNvPr>
          <p:cNvSpPr>
            <a:spLocks noGrp="1"/>
          </p:cNvSpPr>
          <p:nvPr>
            <p:ph type="title"/>
          </p:nvPr>
        </p:nvSpPr>
        <p:spPr>
          <a:xfrm>
            <a:off x="381000" y="302323"/>
            <a:ext cx="10515600" cy="915035"/>
          </a:xfrm>
        </p:spPr>
        <p:txBody>
          <a:bodyPr anchor="ctr">
            <a:normAutofit/>
          </a:bodyPr>
          <a:lstStyle/>
          <a:p>
            <a:r>
              <a:rPr lang="sl-SI" sz="3200" b="1" dirty="0"/>
              <a:t>State of the Ecosystem Overview</a:t>
            </a:r>
            <a:endParaRPr lang="en-GB" sz="3200" b="1" dirty="0"/>
          </a:p>
        </p:txBody>
      </p:sp>
      <p:sp>
        <p:nvSpPr>
          <p:cNvPr id="2" name="Content Placeholder 2">
            <a:extLst>
              <a:ext uri="{FF2B5EF4-FFF2-40B4-BE49-F238E27FC236}">
                <a16:creationId xmlns:a16="http://schemas.microsoft.com/office/drawing/2014/main" id="{6A875741-26D3-BAFC-F36E-D22AAD37F450}"/>
              </a:ext>
            </a:extLst>
          </p:cNvPr>
          <p:cNvSpPr txBox="1">
            <a:spLocks/>
          </p:cNvSpPr>
          <p:nvPr/>
        </p:nvSpPr>
        <p:spPr>
          <a:xfrm>
            <a:off x="996680" y="2002480"/>
            <a:ext cx="3050279" cy="4982528"/>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82000"/>
                  </a:schemeClr>
                </a:solidFill>
                <a:latin typeface="Calibri Light" panose="020F0302020204030204" pitchFamily="34"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82000"/>
                  </a:schemeClr>
                </a:solidFill>
                <a:latin typeface="Calibri Light" panose="020F0302020204030204" pitchFamily="34" charset="0"/>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82000"/>
                  </a:schemeClr>
                </a:solidFill>
                <a:latin typeface="Calibri Light" panose="020F0302020204030204" pitchFamily="34" charset="0"/>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Calibri Light" panose="020F0302020204030204" pitchFamily="34" charset="0"/>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Calibri Light" panose="020F0302020204030204" pitchFamily="34" charset="0"/>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9pPr>
          </a:lstStyle>
          <a:p>
            <a:r>
              <a:rPr lang="en-GB" b="1" dirty="0">
                <a:solidFill>
                  <a:schemeClr val="tx1"/>
                </a:solidFill>
              </a:rPr>
              <a:t>Review of history</a:t>
            </a:r>
          </a:p>
          <a:p>
            <a:endParaRPr lang="sl-SI" sz="1800" dirty="0">
              <a:solidFill>
                <a:schemeClr val="tx1"/>
              </a:solidFill>
            </a:endParaRPr>
          </a:p>
          <a:p>
            <a:r>
              <a:rPr lang="en-GB" sz="1800" dirty="0">
                <a:solidFill>
                  <a:schemeClr val="tx1"/>
                </a:solidFill>
              </a:rPr>
              <a:t>Letter of Intent</a:t>
            </a:r>
          </a:p>
          <a:p>
            <a:r>
              <a:rPr lang="en-GB" sz="1800" dirty="0">
                <a:solidFill>
                  <a:schemeClr val="tx1"/>
                </a:solidFill>
              </a:rPr>
              <a:t>JWG Set-up</a:t>
            </a:r>
          </a:p>
          <a:p>
            <a:r>
              <a:rPr lang="en-GB" sz="1800" dirty="0">
                <a:solidFill>
                  <a:schemeClr val="tx1"/>
                </a:solidFill>
              </a:rPr>
              <a:t>Formation of first consortium </a:t>
            </a:r>
          </a:p>
          <a:p>
            <a:r>
              <a:rPr lang="en-GB" sz="1800" dirty="0">
                <a:solidFill>
                  <a:schemeClr val="tx1"/>
                </a:solidFill>
              </a:rPr>
              <a:t>Presentation of NAHV project</a:t>
            </a:r>
          </a:p>
          <a:p>
            <a:r>
              <a:rPr lang="en-GB" sz="1800" dirty="0">
                <a:solidFill>
                  <a:schemeClr val="tx1"/>
                </a:solidFill>
              </a:rPr>
              <a:t>Presentation of NACHIP 1</a:t>
            </a:r>
          </a:p>
          <a:p>
            <a:r>
              <a:rPr lang="en-GB" sz="1800" dirty="0">
                <a:solidFill>
                  <a:schemeClr val="tx1"/>
                </a:solidFill>
              </a:rPr>
              <a:t>Support for other Hydrogen Valleys</a:t>
            </a:r>
          </a:p>
        </p:txBody>
      </p:sp>
      <p:sp>
        <p:nvSpPr>
          <p:cNvPr id="3" name="Slide Number Placeholder 2">
            <a:extLst>
              <a:ext uri="{FF2B5EF4-FFF2-40B4-BE49-F238E27FC236}">
                <a16:creationId xmlns:a16="http://schemas.microsoft.com/office/drawing/2014/main" id="{2A3802B9-3C8F-4D53-CEB8-4D905BF820C7}"/>
              </a:ext>
            </a:extLst>
          </p:cNvPr>
          <p:cNvSpPr>
            <a:spLocks noGrp="1"/>
          </p:cNvSpPr>
          <p:nvPr>
            <p:ph type="sldNum" sz="quarter" idx="12"/>
          </p:nvPr>
        </p:nvSpPr>
        <p:spPr/>
        <p:txBody>
          <a:bodyPr/>
          <a:lstStyle/>
          <a:p>
            <a:fld id="{1AC1D35C-8104-4E80-93F1-A78514CFB554}" type="slidenum">
              <a:rPr lang="en-GB" smtClean="0"/>
              <a:t>3</a:t>
            </a:fld>
            <a:endParaRPr lang="en-GB"/>
          </a:p>
        </p:txBody>
      </p:sp>
      <p:sp>
        <p:nvSpPr>
          <p:cNvPr id="6" name="Content Placeholder 2">
            <a:extLst>
              <a:ext uri="{FF2B5EF4-FFF2-40B4-BE49-F238E27FC236}">
                <a16:creationId xmlns:a16="http://schemas.microsoft.com/office/drawing/2014/main" id="{FB48AEC3-58AA-ABC2-C31C-12BBFA27BC12}"/>
              </a:ext>
            </a:extLst>
          </p:cNvPr>
          <p:cNvSpPr txBox="1">
            <a:spLocks/>
          </p:cNvSpPr>
          <p:nvPr/>
        </p:nvSpPr>
        <p:spPr>
          <a:xfrm>
            <a:off x="8909702" y="1476762"/>
            <a:ext cx="2743200" cy="4677342"/>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82000"/>
                  </a:schemeClr>
                </a:solidFill>
                <a:latin typeface="Calibri Light" panose="020F0302020204030204" pitchFamily="34"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82000"/>
                  </a:schemeClr>
                </a:solidFill>
                <a:latin typeface="Calibri Light" panose="020F0302020204030204" pitchFamily="34" charset="0"/>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82000"/>
                  </a:schemeClr>
                </a:solidFill>
                <a:latin typeface="Calibri Light" panose="020F0302020204030204" pitchFamily="34" charset="0"/>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Calibri Light" panose="020F0302020204030204" pitchFamily="34" charset="0"/>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Calibri Light" panose="020F0302020204030204" pitchFamily="34" charset="0"/>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9pPr>
          </a:lstStyle>
          <a:p>
            <a:endParaRPr lang="sl-SI" sz="1400" dirty="0">
              <a:effectLst/>
            </a:endParaRPr>
          </a:p>
        </p:txBody>
      </p:sp>
      <p:sp>
        <p:nvSpPr>
          <p:cNvPr id="7" name="Content Placeholder 2">
            <a:extLst>
              <a:ext uri="{FF2B5EF4-FFF2-40B4-BE49-F238E27FC236}">
                <a16:creationId xmlns:a16="http://schemas.microsoft.com/office/drawing/2014/main" id="{5FC066E3-809C-E7C2-301E-02AC4DE72456}"/>
              </a:ext>
            </a:extLst>
          </p:cNvPr>
          <p:cNvSpPr txBox="1">
            <a:spLocks/>
          </p:cNvSpPr>
          <p:nvPr/>
        </p:nvSpPr>
        <p:spPr>
          <a:xfrm>
            <a:off x="4345681" y="2002480"/>
            <a:ext cx="3051418" cy="4982528"/>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82000"/>
                  </a:schemeClr>
                </a:solidFill>
                <a:latin typeface="Calibri Light" panose="020F0302020204030204" pitchFamily="34"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82000"/>
                  </a:schemeClr>
                </a:solidFill>
                <a:latin typeface="Calibri Light" panose="020F0302020204030204" pitchFamily="34" charset="0"/>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82000"/>
                  </a:schemeClr>
                </a:solidFill>
                <a:latin typeface="Calibri Light" panose="020F0302020204030204" pitchFamily="34" charset="0"/>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Calibri Light" panose="020F0302020204030204" pitchFamily="34" charset="0"/>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Calibri Light" panose="020F0302020204030204" pitchFamily="34" charset="0"/>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9pPr>
          </a:lstStyle>
          <a:p>
            <a:r>
              <a:rPr lang="en-GB" b="1" dirty="0">
                <a:solidFill>
                  <a:schemeClr val="tx1"/>
                </a:solidFill>
              </a:rPr>
              <a:t>Current Position</a:t>
            </a:r>
            <a:endParaRPr lang="en-GB" sz="1800" b="1" u="sng" dirty="0">
              <a:solidFill>
                <a:schemeClr val="tx1"/>
              </a:solidFill>
            </a:endParaRPr>
          </a:p>
          <a:p>
            <a:endParaRPr lang="en-GB" sz="1800" b="1" u="sng" dirty="0">
              <a:solidFill>
                <a:schemeClr val="tx1"/>
              </a:solidFill>
            </a:endParaRPr>
          </a:p>
          <a:p>
            <a:r>
              <a:rPr lang="en-GB" sz="1800" dirty="0">
                <a:solidFill>
                  <a:schemeClr val="tx1"/>
                </a:solidFill>
              </a:rPr>
              <a:t>NAHV – Test beds and IMWG</a:t>
            </a:r>
          </a:p>
          <a:p>
            <a:r>
              <a:rPr lang="en-GB" sz="1800" dirty="0">
                <a:solidFill>
                  <a:schemeClr val="tx1"/>
                </a:solidFill>
              </a:rPr>
              <a:t>NACHIP 1</a:t>
            </a:r>
          </a:p>
          <a:p>
            <a:r>
              <a:rPr lang="en-GB" sz="1800" dirty="0">
                <a:solidFill>
                  <a:schemeClr val="tx1"/>
                </a:solidFill>
              </a:rPr>
              <a:t>Maritime Centre of Excellence</a:t>
            </a:r>
          </a:p>
          <a:p>
            <a:r>
              <a:rPr lang="en-GB" sz="1800" dirty="0">
                <a:solidFill>
                  <a:schemeClr val="tx1"/>
                </a:solidFill>
              </a:rPr>
              <a:t>Preparation of NASCHA</a:t>
            </a:r>
          </a:p>
          <a:p>
            <a:r>
              <a:rPr lang="en-GB" sz="1800" dirty="0">
                <a:solidFill>
                  <a:schemeClr val="tx1"/>
                </a:solidFill>
              </a:rPr>
              <a:t>Other projects in preparation</a:t>
            </a:r>
          </a:p>
          <a:p>
            <a:r>
              <a:rPr lang="en-GB" sz="1800" dirty="0">
                <a:solidFill>
                  <a:schemeClr val="tx1"/>
                </a:solidFill>
              </a:rPr>
              <a:t>Preparation of Statute for AISBL</a:t>
            </a:r>
            <a:br>
              <a:rPr lang="en-GB" sz="1800" dirty="0">
                <a:solidFill>
                  <a:schemeClr val="tx1"/>
                </a:solidFill>
              </a:rPr>
            </a:br>
            <a:endParaRPr lang="en-GB" sz="1800" dirty="0">
              <a:solidFill>
                <a:schemeClr val="tx1"/>
              </a:solidFill>
            </a:endParaRPr>
          </a:p>
          <a:p>
            <a:endParaRPr lang="en-GB" sz="1400" dirty="0"/>
          </a:p>
        </p:txBody>
      </p:sp>
      <p:sp>
        <p:nvSpPr>
          <p:cNvPr id="10" name="Content Placeholder 2">
            <a:extLst>
              <a:ext uri="{FF2B5EF4-FFF2-40B4-BE49-F238E27FC236}">
                <a16:creationId xmlns:a16="http://schemas.microsoft.com/office/drawing/2014/main" id="{0A3FD095-FF16-47AF-893A-9FE0F8D17D4E}"/>
              </a:ext>
            </a:extLst>
          </p:cNvPr>
          <p:cNvSpPr txBox="1">
            <a:spLocks/>
          </p:cNvSpPr>
          <p:nvPr/>
        </p:nvSpPr>
        <p:spPr>
          <a:xfrm>
            <a:off x="5867781" y="1762512"/>
            <a:ext cx="2743200" cy="4677342"/>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82000"/>
                  </a:schemeClr>
                </a:solidFill>
                <a:latin typeface="Calibri Light" panose="020F0302020204030204" pitchFamily="34"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82000"/>
                  </a:schemeClr>
                </a:solidFill>
                <a:latin typeface="Calibri Light" panose="020F0302020204030204" pitchFamily="34" charset="0"/>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82000"/>
                  </a:schemeClr>
                </a:solidFill>
                <a:latin typeface="Calibri Light" panose="020F0302020204030204" pitchFamily="34" charset="0"/>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Calibri Light" panose="020F0302020204030204" pitchFamily="34" charset="0"/>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Calibri Light" panose="020F0302020204030204" pitchFamily="34" charset="0"/>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9pPr>
          </a:lstStyle>
          <a:p>
            <a:endParaRPr lang="en-GB" sz="1400" b="1" u="sng" dirty="0"/>
          </a:p>
          <a:p>
            <a:endParaRPr lang="en-GB" sz="1400" dirty="0"/>
          </a:p>
        </p:txBody>
      </p:sp>
      <p:sp>
        <p:nvSpPr>
          <p:cNvPr id="5" name="Content Placeholder 2">
            <a:extLst>
              <a:ext uri="{FF2B5EF4-FFF2-40B4-BE49-F238E27FC236}">
                <a16:creationId xmlns:a16="http://schemas.microsoft.com/office/drawing/2014/main" id="{B346D27C-5805-FB2B-35C4-76527A4BFA40}"/>
              </a:ext>
            </a:extLst>
          </p:cNvPr>
          <p:cNvSpPr txBox="1">
            <a:spLocks/>
          </p:cNvSpPr>
          <p:nvPr/>
        </p:nvSpPr>
        <p:spPr>
          <a:xfrm>
            <a:off x="7695820" y="2002480"/>
            <a:ext cx="3200779" cy="4982528"/>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82000"/>
                  </a:schemeClr>
                </a:solidFill>
                <a:latin typeface="Calibri Light" panose="020F0302020204030204" pitchFamily="34"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82000"/>
                  </a:schemeClr>
                </a:solidFill>
                <a:latin typeface="Calibri Light" panose="020F0302020204030204" pitchFamily="34" charset="0"/>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82000"/>
                  </a:schemeClr>
                </a:solidFill>
                <a:latin typeface="Calibri Light" panose="020F0302020204030204" pitchFamily="34" charset="0"/>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Calibri Light" panose="020F0302020204030204" pitchFamily="34" charset="0"/>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Calibri Light" panose="020F0302020204030204" pitchFamily="34" charset="0"/>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9pPr>
          </a:lstStyle>
          <a:p>
            <a:r>
              <a:rPr lang="en-GB" b="1" dirty="0">
                <a:solidFill>
                  <a:schemeClr val="tx1"/>
                </a:solidFill>
              </a:rPr>
              <a:t>Where we are headed</a:t>
            </a:r>
          </a:p>
          <a:p>
            <a:endParaRPr lang="en-GB" sz="1800" b="1" u="sng" dirty="0">
              <a:solidFill>
                <a:schemeClr val="tx1"/>
              </a:solidFill>
            </a:endParaRPr>
          </a:p>
          <a:p>
            <a:r>
              <a:rPr lang="en-GB" sz="1800" dirty="0">
                <a:solidFill>
                  <a:schemeClr val="tx1"/>
                </a:solidFill>
                <a:effectLst/>
              </a:rPr>
              <a:t>Future steps</a:t>
            </a:r>
          </a:p>
          <a:p>
            <a:r>
              <a:rPr lang="en-GB" sz="1800" dirty="0">
                <a:solidFill>
                  <a:schemeClr val="tx1"/>
                </a:solidFill>
              </a:rPr>
              <a:t>Regulatory Framework/Sandbox</a:t>
            </a:r>
            <a:endParaRPr lang="en-GB" sz="1800" dirty="0">
              <a:solidFill>
                <a:schemeClr val="tx1"/>
              </a:solidFill>
              <a:effectLst/>
            </a:endParaRPr>
          </a:p>
          <a:p>
            <a:r>
              <a:rPr lang="en-GB" sz="1800" dirty="0">
                <a:solidFill>
                  <a:schemeClr val="tx1"/>
                </a:solidFill>
                <a:effectLst/>
              </a:rPr>
              <a:t>Launch of AISBL</a:t>
            </a:r>
          </a:p>
          <a:p>
            <a:r>
              <a:rPr lang="en-GB" sz="1800" dirty="0">
                <a:solidFill>
                  <a:schemeClr val="tx1"/>
                </a:solidFill>
                <a:effectLst/>
              </a:rPr>
              <a:t>Continuous monitoring</a:t>
            </a:r>
          </a:p>
          <a:p>
            <a:r>
              <a:rPr lang="en-GB" sz="1800" dirty="0">
                <a:solidFill>
                  <a:schemeClr val="tx1"/>
                </a:solidFill>
                <a:effectLst/>
              </a:rPr>
              <a:t>Annual update</a:t>
            </a:r>
          </a:p>
          <a:p>
            <a:r>
              <a:rPr lang="en-GB" sz="1800" dirty="0">
                <a:solidFill>
                  <a:schemeClr val="tx1"/>
                </a:solidFill>
                <a:effectLst/>
              </a:rPr>
              <a:t>Collaboration with other Hydrogen Ecosystems</a:t>
            </a:r>
          </a:p>
          <a:p>
            <a:endParaRPr lang="en-GB" sz="1800" dirty="0">
              <a:solidFill>
                <a:schemeClr val="tx1"/>
              </a:solidFill>
              <a:effectLst/>
            </a:endParaRPr>
          </a:p>
          <a:p>
            <a:endParaRPr lang="en-GB" sz="1400" dirty="0"/>
          </a:p>
          <a:p>
            <a:endParaRPr lang="en-GB" sz="1400" dirty="0"/>
          </a:p>
          <a:p>
            <a:endParaRPr lang="en-GB" sz="1400" dirty="0"/>
          </a:p>
        </p:txBody>
      </p:sp>
    </p:spTree>
    <p:extLst>
      <p:ext uri="{BB962C8B-B14F-4D97-AF65-F5344CB8AC3E}">
        <p14:creationId xmlns:p14="http://schemas.microsoft.com/office/powerpoint/2010/main" val="543420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51D345-21FE-1FBE-BD02-CE00551FF10F}"/>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ECF152E1-D33D-B0D9-9475-FD371434ACEA}"/>
              </a:ext>
            </a:extLst>
          </p:cNvPr>
          <p:cNvSpPr>
            <a:spLocks noGrp="1"/>
          </p:cNvSpPr>
          <p:nvPr>
            <p:ph type="title"/>
          </p:nvPr>
        </p:nvSpPr>
        <p:spPr>
          <a:xfrm>
            <a:off x="380999" y="302323"/>
            <a:ext cx="11515725" cy="915035"/>
          </a:xfrm>
        </p:spPr>
        <p:txBody>
          <a:bodyPr vert="horz" lIns="91440" tIns="45720" rIns="91440" bIns="45720" rtlCol="0" anchor="ctr">
            <a:noAutofit/>
          </a:bodyPr>
          <a:lstStyle/>
          <a:p>
            <a:r>
              <a:rPr lang="en-GB" sz="3200" b="1" dirty="0"/>
              <a:t>Review of history</a:t>
            </a:r>
          </a:p>
        </p:txBody>
      </p:sp>
      <p:sp>
        <p:nvSpPr>
          <p:cNvPr id="5" name="Content Placeholder 2">
            <a:extLst>
              <a:ext uri="{FF2B5EF4-FFF2-40B4-BE49-F238E27FC236}">
                <a16:creationId xmlns:a16="http://schemas.microsoft.com/office/drawing/2014/main" id="{CDE4465B-E316-0540-B9FE-FE4B4A4952D6}"/>
              </a:ext>
            </a:extLst>
          </p:cNvPr>
          <p:cNvSpPr txBox="1">
            <a:spLocks/>
          </p:cNvSpPr>
          <p:nvPr/>
        </p:nvSpPr>
        <p:spPr>
          <a:xfrm>
            <a:off x="381000" y="1289304"/>
            <a:ext cx="11286744" cy="435133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82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82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82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9pPr>
          </a:lstStyle>
          <a:p>
            <a:endParaRPr lang="en-GB" sz="1800" dirty="0">
              <a:solidFill>
                <a:schemeClr val="tx1"/>
              </a:solidFill>
              <a:latin typeface="Calibri Light" panose="020F0302020204030204" pitchFamily="34" charset="0"/>
            </a:endParaRPr>
          </a:p>
        </p:txBody>
      </p:sp>
      <p:sp>
        <p:nvSpPr>
          <p:cNvPr id="3" name="Slide Number Placeholder 2">
            <a:extLst>
              <a:ext uri="{FF2B5EF4-FFF2-40B4-BE49-F238E27FC236}">
                <a16:creationId xmlns:a16="http://schemas.microsoft.com/office/drawing/2014/main" id="{151B7CCE-7D3F-3AA3-C079-3B1B26D687BA}"/>
              </a:ext>
            </a:extLst>
          </p:cNvPr>
          <p:cNvSpPr>
            <a:spLocks noGrp="1"/>
          </p:cNvSpPr>
          <p:nvPr>
            <p:ph type="sldNum" sz="quarter" idx="12"/>
          </p:nvPr>
        </p:nvSpPr>
        <p:spPr/>
        <p:txBody>
          <a:bodyPr/>
          <a:lstStyle/>
          <a:p>
            <a:fld id="{1AC1D35C-8104-4E80-93F1-A78514CFB554}" type="slidenum">
              <a:rPr lang="en-GB" smtClean="0"/>
              <a:t>4</a:t>
            </a:fld>
            <a:endParaRPr lang="en-GB"/>
          </a:p>
        </p:txBody>
      </p:sp>
      <p:sp>
        <p:nvSpPr>
          <p:cNvPr id="9" name="TextBox 8">
            <a:extLst>
              <a:ext uri="{FF2B5EF4-FFF2-40B4-BE49-F238E27FC236}">
                <a16:creationId xmlns:a16="http://schemas.microsoft.com/office/drawing/2014/main" id="{D3A86A36-E9A1-3DFA-C896-3EF796457C8C}"/>
              </a:ext>
            </a:extLst>
          </p:cNvPr>
          <p:cNvSpPr txBox="1"/>
          <p:nvPr/>
        </p:nvSpPr>
        <p:spPr>
          <a:xfrm>
            <a:off x="524255" y="1479114"/>
            <a:ext cx="11143489" cy="4154984"/>
          </a:xfrm>
          <a:prstGeom prst="rect">
            <a:avLst/>
          </a:prstGeom>
          <a:noFill/>
        </p:spPr>
        <p:txBody>
          <a:bodyPr wrap="square">
            <a:spAutoFit/>
          </a:bodyPr>
          <a:lstStyle/>
          <a:p>
            <a:r>
              <a:rPr lang="en-GB" sz="2400" dirty="0">
                <a:solidFill>
                  <a:schemeClr val="tx1"/>
                </a:solidFill>
              </a:rPr>
              <a:t>Letter of Intent</a:t>
            </a:r>
            <a:br>
              <a:rPr lang="en-GB" sz="2400" dirty="0">
                <a:solidFill>
                  <a:schemeClr val="tx1"/>
                </a:solidFill>
              </a:rPr>
            </a:br>
            <a:endParaRPr lang="en-GB" sz="2400" dirty="0">
              <a:solidFill>
                <a:schemeClr val="tx1"/>
              </a:solidFill>
            </a:endParaRPr>
          </a:p>
          <a:p>
            <a:r>
              <a:rPr lang="en-GB" sz="2400" dirty="0">
                <a:solidFill>
                  <a:schemeClr val="tx1"/>
                </a:solidFill>
              </a:rPr>
              <a:t>JWG Set-up</a:t>
            </a:r>
          </a:p>
          <a:p>
            <a:br>
              <a:rPr lang="en-GB" sz="2400" dirty="0">
                <a:solidFill>
                  <a:schemeClr val="tx1"/>
                </a:solidFill>
              </a:rPr>
            </a:br>
            <a:r>
              <a:rPr lang="en-GB" sz="2400" dirty="0">
                <a:solidFill>
                  <a:schemeClr val="tx1"/>
                </a:solidFill>
              </a:rPr>
              <a:t>Formation of first consortium </a:t>
            </a:r>
          </a:p>
          <a:p>
            <a:br>
              <a:rPr lang="en-GB" sz="2400" dirty="0">
                <a:solidFill>
                  <a:schemeClr val="tx1"/>
                </a:solidFill>
              </a:rPr>
            </a:br>
            <a:r>
              <a:rPr lang="en-GB" sz="2400" dirty="0">
                <a:solidFill>
                  <a:schemeClr val="tx1"/>
                </a:solidFill>
              </a:rPr>
              <a:t>Presentation of NAHV project</a:t>
            </a:r>
          </a:p>
          <a:p>
            <a:br>
              <a:rPr lang="en-GB" sz="2400" dirty="0">
                <a:solidFill>
                  <a:schemeClr val="tx1"/>
                </a:solidFill>
              </a:rPr>
            </a:br>
            <a:r>
              <a:rPr lang="en-GB" sz="2400" dirty="0">
                <a:solidFill>
                  <a:schemeClr val="tx1"/>
                </a:solidFill>
              </a:rPr>
              <a:t>Presentation of NACHIP 1</a:t>
            </a:r>
          </a:p>
          <a:p>
            <a:br>
              <a:rPr lang="en-GB" sz="2400" dirty="0">
                <a:solidFill>
                  <a:schemeClr val="tx1"/>
                </a:solidFill>
              </a:rPr>
            </a:br>
            <a:r>
              <a:rPr lang="en-GB" sz="2400" dirty="0">
                <a:solidFill>
                  <a:schemeClr val="tx1"/>
                </a:solidFill>
              </a:rPr>
              <a:t>Support for other Hydrogen Valleys</a:t>
            </a:r>
          </a:p>
        </p:txBody>
      </p:sp>
    </p:spTree>
    <p:extLst>
      <p:ext uri="{BB962C8B-B14F-4D97-AF65-F5344CB8AC3E}">
        <p14:creationId xmlns:p14="http://schemas.microsoft.com/office/powerpoint/2010/main" val="2580717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DA17D8-61A9-7C2C-8C42-6AF09B03CEA2}"/>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361F1780-8BC2-A9D2-B27F-744354510581}"/>
              </a:ext>
            </a:extLst>
          </p:cNvPr>
          <p:cNvSpPr>
            <a:spLocks noGrp="1"/>
          </p:cNvSpPr>
          <p:nvPr>
            <p:ph type="title"/>
          </p:nvPr>
        </p:nvSpPr>
        <p:spPr>
          <a:xfrm>
            <a:off x="380999" y="302323"/>
            <a:ext cx="11515725" cy="915035"/>
          </a:xfrm>
        </p:spPr>
        <p:txBody>
          <a:bodyPr vert="horz" lIns="91440" tIns="45720" rIns="91440" bIns="45720" rtlCol="0" anchor="ctr">
            <a:noAutofit/>
          </a:bodyPr>
          <a:lstStyle/>
          <a:p>
            <a:r>
              <a:rPr lang="en-GB" sz="3200" b="1" dirty="0"/>
              <a:t>Current Position</a:t>
            </a:r>
          </a:p>
        </p:txBody>
      </p:sp>
      <p:sp>
        <p:nvSpPr>
          <p:cNvPr id="5" name="Content Placeholder 2">
            <a:extLst>
              <a:ext uri="{FF2B5EF4-FFF2-40B4-BE49-F238E27FC236}">
                <a16:creationId xmlns:a16="http://schemas.microsoft.com/office/drawing/2014/main" id="{FE67D91D-57B0-18FD-1DEC-DFBBCADB04F3}"/>
              </a:ext>
            </a:extLst>
          </p:cNvPr>
          <p:cNvSpPr txBox="1">
            <a:spLocks/>
          </p:cNvSpPr>
          <p:nvPr/>
        </p:nvSpPr>
        <p:spPr>
          <a:xfrm>
            <a:off x="381000" y="1289304"/>
            <a:ext cx="11286744" cy="435133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82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82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82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9pPr>
          </a:lstStyle>
          <a:p>
            <a:endParaRPr lang="en-GB" sz="1800" dirty="0">
              <a:solidFill>
                <a:schemeClr val="tx1"/>
              </a:solidFill>
              <a:latin typeface="Calibri Light" panose="020F0302020204030204" pitchFamily="34" charset="0"/>
            </a:endParaRPr>
          </a:p>
        </p:txBody>
      </p:sp>
      <p:sp>
        <p:nvSpPr>
          <p:cNvPr id="3" name="Slide Number Placeholder 2">
            <a:extLst>
              <a:ext uri="{FF2B5EF4-FFF2-40B4-BE49-F238E27FC236}">
                <a16:creationId xmlns:a16="http://schemas.microsoft.com/office/drawing/2014/main" id="{B3A9EDF6-A343-FBA0-815E-8F3FD76BC6B7}"/>
              </a:ext>
            </a:extLst>
          </p:cNvPr>
          <p:cNvSpPr>
            <a:spLocks noGrp="1"/>
          </p:cNvSpPr>
          <p:nvPr>
            <p:ph type="sldNum" sz="quarter" idx="12"/>
          </p:nvPr>
        </p:nvSpPr>
        <p:spPr/>
        <p:txBody>
          <a:bodyPr/>
          <a:lstStyle/>
          <a:p>
            <a:fld id="{1AC1D35C-8104-4E80-93F1-A78514CFB554}" type="slidenum">
              <a:rPr lang="en-GB" smtClean="0"/>
              <a:t>5</a:t>
            </a:fld>
            <a:endParaRPr lang="en-GB"/>
          </a:p>
        </p:txBody>
      </p:sp>
      <p:sp>
        <p:nvSpPr>
          <p:cNvPr id="9" name="TextBox 8">
            <a:extLst>
              <a:ext uri="{FF2B5EF4-FFF2-40B4-BE49-F238E27FC236}">
                <a16:creationId xmlns:a16="http://schemas.microsoft.com/office/drawing/2014/main" id="{07AD824F-2DD7-5A97-F3A3-6CD2D6B03488}"/>
              </a:ext>
            </a:extLst>
          </p:cNvPr>
          <p:cNvSpPr txBox="1"/>
          <p:nvPr/>
        </p:nvSpPr>
        <p:spPr>
          <a:xfrm>
            <a:off x="524255" y="1479114"/>
            <a:ext cx="11143489" cy="4154984"/>
          </a:xfrm>
          <a:prstGeom prst="rect">
            <a:avLst/>
          </a:prstGeom>
          <a:noFill/>
        </p:spPr>
        <p:txBody>
          <a:bodyPr wrap="square">
            <a:spAutoFit/>
          </a:bodyPr>
          <a:lstStyle/>
          <a:p>
            <a:r>
              <a:rPr lang="en-GB" sz="2400" dirty="0"/>
              <a:t>NAHV – Test beds and IMWG</a:t>
            </a:r>
          </a:p>
          <a:p>
            <a:endParaRPr lang="en-GB" sz="2400" dirty="0"/>
          </a:p>
          <a:p>
            <a:r>
              <a:rPr lang="en-GB" sz="2400" dirty="0"/>
              <a:t>NACHIP 1</a:t>
            </a:r>
          </a:p>
          <a:p>
            <a:endParaRPr lang="en-GB" sz="2400" dirty="0"/>
          </a:p>
          <a:p>
            <a:r>
              <a:rPr lang="en-GB" sz="2400" dirty="0"/>
              <a:t>Maritime Centre of Excellence</a:t>
            </a:r>
          </a:p>
          <a:p>
            <a:endParaRPr lang="en-GB" sz="2400" dirty="0"/>
          </a:p>
          <a:p>
            <a:r>
              <a:rPr lang="en-GB" sz="2400" dirty="0"/>
              <a:t>Preparation of </a:t>
            </a:r>
            <a:r>
              <a:rPr lang="sl-SI" sz="2400" b="1" dirty="0"/>
              <a:t>North Adriatic Smart Communities Hydrogen Accelerator (NASCHA)</a:t>
            </a:r>
          </a:p>
          <a:p>
            <a:endParaRPr lang="en-GB" sz="2400" dirty="0"/>
          </a:p>
          <a:p>
            <a:r>
              <a:rPr lang="en-GB" sz="2400" dirty="0"/>
              <a:t>Other projects in preparation</a:t>
            </a:r>
          </a:p>
          <a:p>
            <a:endParaRPr lang="en-GB" sz="2400" dirty="0"/>
          </a:p>
          <a:p>
            <a:r>
              <a:rPr lang="en-GB" sz="2400" dirty="0"/>
              <a:t>Preparation of Statute for AISBL</a:t>
            </a:r>
          </a:p>
        </p:txBody>
      </p:sp>
    </p:spTree>
    <p:extLst>
      <p:ext uri="{BB962C8B-B14F-4D97-AF65-F5344CB8AC3E}">
        <p14:creationId xmlns:p14="http://schemas.microsoft.com/office/powerpoint/2010/main" val="1992548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788814-9B58-AEB9-B775-5FD0E98B864F}"/>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DF88361C-02C7-F0CE-647A-A26C561D3D1E}"/>
              </a:ext>
            </a:extLst>
          </p:cNvPr>
          <p:cNvSpPr>
            <a:spLocks noGrp="1"/>
          </p:cNvSpPr>
          <p:nvPr>
            <p:ph type="title"/>
          </p:nvPr>
        </p:nvSpPr>
        <p:spPr>
          <a:xfrm>
            <a:off x="381000" y="302323"/>
            <a:ext cx="11286744" cy="915035"/>
          </a:xfrm>
        </p:spPr>
        <p:txBody>
          <a:bodyPr vert="horz" lIns="91440" tIns="45720" rIns="91440" bIns="45720" rtlCol="0" anchor="ctr">
            <a:noAutofit/>
          </a:bodyPr>
          <a:lstStyle/>
          <a:p>
            <a:r>
              <a:rPr lang="en-GB" sz="3200" b="1" dirty="0"/>
              <a:t>Where we are headed</a:t>
            </a:r>
          </a:p>
        </p:txBody>
      </p:sp>
      <p:sp>
        <p:nvSpPr>
          <p:cNvPr id="5" name="Content Placeholder 2">
            <a:extLst>
              <a:ext uri="{FF2B5EF4-FFF2-40B4-BE49-F238E27FC236}">
                <a16:creationId xmlns:a16="http://schemas.microsoft.com/office/drawing/2014/main" id="{047B7AF3-9B48-CEBE-C96B-903B383E4A74}"/>
              </a:ext>
            </a:extLst>
          </p:cNvPr>
          <p:cNvSpPr txBox="1">
            <a:spLocks/>
          </p:cNvSpPr>
          <p:nvPr/>
        </p:nvSpPr>
        <p:spPr>
          <a:xfrm>
            <a:off x="381000" y="1289304"/>
            <a:ext cx="11286744" cy="435133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82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82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82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9pPr>
          </a:lstStyle>
          <a:p>
            <a:endParaRPr lang="en-GB" sz="1800" dirty="0">
              <a:solidFill>
                <a:schemeClr val="tx1"/>
              </a:solidFill>
              <a:latin typeface="Calibri Light" panose="020F0302020204030204" pitchFamily="34" charset="0"/>
            </a:endParaRPr>
          </a:p>
        </p:txBody>
      </p:sp>
      <p:sp>
        <p:nvSpPr>
          <p:cNvPr id="3" name="Slide Number Placeholder 2">
            <a:extLst>
              <a:ext uri="{FF2B5EF4-FFF2-40B4-BE49-F238E27FC236}">
                <a16:creationId xmlns:a16="http://schemas.microsoft.com/office/drawing/2014/main" id="{7A4CCF80-1FDF-4AF9-DCE0-48A5E8D1D4FF}"/>
              </a:ext>
            </a:extLst>
          </p:cNvPr>
          <p:cNvSpPr>
            <a:spLocks noGrp="1"/>
          </p:cNvSpPr>
          <p:nvPr>
            <p:ph type="sldNum" sz="quarter" idx="12"/>
          </p:nvPr>
        </p:nvSpPr>
        <p:spPr/>
        <p:txBody>
          <a:bodyPr/>
          <a:lstStyle/>
          <a:p>
            <a:fld id="{1AC1D35C-8104-4E80-93F1-A78514CFB554}" type="slidenum">
              <a:rPr lang="en-GB" smtClean="0"/>
              <a:t>6</a:t>
            </a:fld>
            <a:endParaRPr lang="en-GB"/>
          </a:p>
        </p:txBody>
      </p:sp>
      <p:sp>
        <p:nvSpPr>
          <p:cNvPr id="9" name="TextBox 8">
            <a:extLst>
              <a:ext uri="{FF2B5EF4-FFF2-40B4-BE49-F238E27FC236}">
                <a16:creationId xmlns:a16="http://schemas.microsoft.com/office/drawing/2014/main" id="{6F1A8235-882F-2CC2-403A-65085E344D77}"/>
              </a:ext>
            </a:extLst>
          </p:cNvPr>
          <p:cNvSpPr txBox="1"/>
          <p:nvPr/>
        </p:nvSpPr>
        <p:spPr>
          <a:xfrm>
            <a:off x="524255" y="1479114"/>
            <a:ext cx="11143489" cy="4431983"/>
          </a:xfrm>
          <a:prstGeom prst="rect">
            <a:avLst/>
          </a:prstGeom>
          <a:noFill/>
        </p:spPr>
        <p:txBody>
          <a:bodyPr wrap="square">
            <a:spAutoFit/>
          </a:bodyPr>
          <a:lstStyle/>
          <a:p>
            <a:r>
              <a:rPr lang="en-GB" sz="2400" dirty="0">
                <a:solidFill>
                  <a:schemeClr val="tx1"/>
                </a:solidFill>
                <a:effectLst/>
              </a:rPr>
              <a:t>Future steps</a:t>
            </a:r>
          </a:p>
          <a:p>
            <a:endParaRPr lang="en-GB" sz="2400" dirty="0">
              <a:solidFill>
                <a:schemeClr val="tx1"/>
              </a:solidFill>
              <a:effectLst/>
            </a:endParaRPr>
          </a:p>
          <a:p>
            <a:r>
              <a:rPr lang="en-GB" sz="2400" dirty="0">
                <a:solidFill>
                  <a:schemeClr val="tx1"/>
                </a:solidFill>
              </a:rPr>
              <a:t>Regulatory Framework/Sandbox</a:t>
            </a:r>
            <a:endParaRPr lang="en-GB" sz="2400" dirty="0">
              <a:solidFill>
                <a:schemeClr val="tx1"/>
              </a:solidFill>
              <a:effectLst/>
            </a:endParaRPr>
          </a:p>
          <a:p>
            <a:endParaRPr lang="en-GB" sz="2400" dirty="0">
              <a:solidFill>
                <a:schemeClr val="tx1"/>
              </a:solidFill>
              <a:effectLst/>
            </a:endParaRPr>
          </a:p>
          <a:p>
            <a:r>
              <a:rPr lang="en-GB" sz="2400" dirty="0">
                <a:solidFill>
                  <a:schemeClr val="tx1"/>
                </a:solidFill>
                <a:effectLst/>
              </a:rPr>
              <a:t>Launch of AISBL</a:t>
            </a:r>
          </a:p>
          <a:p>
            <a:endParaRPr lang="en-GB" sz="2400" dirty="0">
              <a:solidFill>
                <a:schemeClr val="tx1"/>
              </a:solidFill>
              <a:effectLst/>
            </a:endParaRPr>
          </a:p>
          <a:p>
            <a:r>
              <a:rPr lang="en-GB" sz="2400" dirty="0">
                <a:solidFill>
                  <a:schemeClr val="tx1"/>
                </a:solidFill>
                <a:effectLst/>
              </a:rPr>
              <a:t>Continuous monitoring</a:t>
            </a:r>
          </a:p>
          <a:p>
            <a:endParaRPr lang="en-GB" sz="2400" dirty="0">
              <a:solidFill>
                <a:schemeClr val="tx1"/>
              </a:solidFill>
              <a:effectLst/>
            </a:endParaRPr>
          </a:p>
          <a:p>
            <a:r>
              <a:rPr lang="en-GB" sz="2400" dirty="0">
                <a:solidFill>
                  <a:schemeClr val="tx1"/>
                </a:solidFill>
                <a:effectLst/>
              </a:rPr>
              <a:t>Annual update</a:t>
            </a:r>
          </a:p>
          <a:p>
            <a:endParaRPr lang="en-GB" sz="2400" dirty="0">
              <a:solidFill>
                <a:schemeClr val="tx1"/>
              </a:solidFill>
              <a:effectLst/>
            </a:endParaRPr>
          </a:p>
          <a:p>
            <a:r>
              <a:rPr lang="en-GB" sz="2400" dirty="0">
                <a:solidFill>
                  <a:schemeClr val="tx1"/>
                </a:solidFill>
                <a:effectLst/>
              </a:rPr>
              <a:t>Collaboration with other Hydrogen Ecosystems</a:t>
            </a:r>
          </a:p>
          <a:p>
            <a:endParaRPr lang="en-GB" sz="1800" dirty="0">
              <a:latin typeface="+mj-lt"/>
            </a:endParaRPr>
          </a:p>
        </p:txBody>
      </p:sp>
    </p:spTree>
    <p:extLst>
      <p:ext uri="{BB962C8B-B14F-4D97-AF65-F5344CB8AC3E}">
        <p14:creationId xmlns:p14="http://schemas.microsoft.com/office/powerpoint/2010/main" val="2511982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04FB2E-2635-ED27-0E8B-23F4C0DB74D7}"/>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1A26D51E-D82F-7E3A-BEB1-A9D6187AA7C6}"/>
              </a:ext>
            </a:extLst>
          </p:cNvPr>
          <p:cNvSpPr>
            <a:spLocks noGrp="1"/>
          </p:cNvSpPr>
          <p:nvPr>
            <p:ph type="title"/>
          </p:nvPr>
        </p:nvSpPr>
        <p:spPr>
          <a:xfrm>
            <a:off x="1049740" y="2566860"/>
            <a:ext cx="8558284" cy="915035"/>
          </a:xfrm>
        </p:spPr>
        <p:txBody>
          <a:bodyPr vert="horz" lIns="91440" tIns="45720" rIns="91440" bIns="45720" rtlCol="0" anchor="ctr">
            <a:noAutofit/>
          </a:bodyPr>
          <a:lstStyle/>
          <a:p>
            <a:r>
              <a:rPr lang="en-GB" sz="3200" b="1" dirty="0"/>
              <a:t>What kind of projects and investment plans </a:t>
            </a:r>
            <a:br>
              <a:rPr lang="en-GB" sz="3200" b="1" dirty="0"/>
            </a:br>
            <a:r>
              <a:rPr lang="en-GB" sz="3200" b="1" dirty="0"/>
              <a:t>are starting to appear in the ecosystem?</a:t>
            </a:r>
          </a:p>
        </p:txBody>
      </p:sp>
      <p:sp>
        <p:nvSpPr>
          <p:cNvPr id="5" name="Content Placeholder 2">
            <a:extLst>
              <a:ext uri="{FF2B5EF4-FFF2-40B4-BE49-F238E27FC236}">
                <a16:creationId xmlns:a16="http://schemas.microsoft.com/office/drawing/2014/main" id="{064E7B73-0071-1DEE-3C99-8D97C8A29B66}"/>
              </a:ext>
            </a:extLst>
          </p:cNvPr>
          <p:cNvSpPr txBox="1">
            <a:spLocks/>
          </p:cNvSpPr>
          <p:nvPr/>
        </p:nvSpPr>
        <p:spPr>
          <a:xfrm>
            <a:off x="381000" y="1289304"/>
            <a:ext cx="11286744" cy="435133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82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82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82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9pPr>
          </a:lstStyle>
          <a:p>
            <a:endParaRPr lang="en-GB" sz="1800" dirty="0">
              <a:solidFill>
                <a:schemeClr val="tx1"/>
              </a:solidFill>
              <a:latin typeface="Calibri Light" panose="020F0302020204030204" pitchFamily="34" charset="0"/>
            </a:endParaRPr>
          </a:p>
        </p:txBody>
      </p:sp>
      <p:sp>
        <p:nvSpPr>
          <p:cNvPr id="3" name="Slide Number Placeholder 2">
            <a:extLst>
              <a:ext uri="{FF2B5EF4-FFF2-40B4-BE49-F238E27FC236}">
                <a16:creationId xmlns:a16="http://schemas.microsoft.com/office/drawing/2014/main" id="{FCA535A3-9C1E-A8ED-BE98-E96C7A9EC54F}"/>
              </a:ext>
            </a:extLst>
          </p:cNvPr>
          <p:cNvSpPr>
            <a:spLocks noGrp="1"/>
          </p:cNvSpPr>
          <p:nvPr>
            <p:ph type="sldNum" sz="quarter" idx="12"/>
          </p:nvPr>
        </p:nvSpPr>
        <p:spPr/>
        <p:txBody>
          <a:bodyPr/>
          <a:lstStyle/>
          <a:p>
            <a:fld id="{1AC1D35C-8104-4E80-93F1-A78514CFB554}" type="slidenum">
              <a:rPr lang="en-GB" smtClean="0"/>
              <a:t>7</a:t>
            </a:fld>
            <a:endParaRPr lang="en-GB"/>
          </a:p>
        </p:txBody>
      </p:sp>
    </p:spTree>
    <p:extLst>
      <p:ext uri="{BB962C8B-B14F-4D97-AF65-F5344CB8AC3E}">
        <p14:creationId xmlns:p14="http://schemas.microsoft.com/office/powerpoint/2010/main" val="24549917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F82290-A6CE-4DBA-B860-D2F0F56A2757}"/>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FDB21CA9-A87E-65B1-49AE-11CA851A93EF}"/>
              </a:ext>
            </a:extLst>
          </p:cNvPr>
          <p:cNvSpPr>
            <a:spLocks noGrp="1"/>
          </p:cNvSpPr>
          <p:nvPr>
            <p:ph type="title"/>
          </p:nvPr>
        </p:nvSpPr>
        <p:spPr>
          <a:xfrm>
            <a:off x="381000" y="1721548"/>
            <a:ext cx="11286744" cy="915035"/>
          </a:xfrm>
        </p:spPr>
        <p:txBody>
          <a:bodyPr vert="horz" lIns="91440" tIns="45720" rIns="91440" bIns="45720" rtlCol="0" anchor="ctr">
            <a:noAutofit/>
          </a:bodyPr>
          <a:lstStyle/>
          <a:p>
            <a:r>
              <a:rPr lang="sl-SI" sz="3200" b="1" dirty="0"/>
              <a:t>Questions?</a:t>
            </a:r>
          </a:p>
        </p:txBody>
      </p:sp>
      <p:sp>
        <p:nvSpPr>
          <p:cNvPr id="5" name="Content Placeholder 2">
            <a:extLst>
              <a:ext uri="{FF2B5EF4-FFF2-40B4-BE49-F238E27FC236}">
                <a16:creationId xmlns:a16="http://schemas.microsoft.com/office/drawing/2014/main" id="{42EA8870-CF29-B006-137D-2411073B1FC7}"/>
              </a:ext>
            </a:extLst>
          </p:cNvPr>
          <p:cNvSpPr txBox="1">
            <a:spLocks/>
          </p:cNvSpPr>
          <p:nvPr/>
        </p:nvSpPr>
        <p:spPr>
          <a:xfrm>
            <a:off x="381000" y="1289304"/>
            <a:ext cx="11286744" cy="435133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82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82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82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9pPr>
          </a:lstStyle>
          <a:p>
            <a:endParaRPr lang="en-GB" sz="1800" dirty="0">
              <a:solidFill>
                <a:schemeClr val="tx1"/>
              </a:solidFill>
              <a:latin typeface="Calibri Light" panose="020F0302020204030204" pitchFamily="34" charset="0"/>
            </a:endParaRPr>
          </a:p>
        </p:txBody>
      </p:sp>
      <p:sp>
        <p:nvSpPr>
          <p:cNvPr id="3" name="Slide Number Placeholder 2">
            <a:extLst>
              <a:ext uri="{FF2B5EF4-FFF2-40B4-BE49-F238E27FC236}">
                <a16:creationId xmlns:a16="http://schemas.microsoft.com/office/drawing/2014/main" id="{365E46D1-C7FB-EF0D-5A13-2E7097D3532E}"/>
              </a:ext>
            </a:extLst>
          </p:cNvPr>
          <p:cNvSpPr>
            <a:spLocks noGrp="1"/>
          </p:cNvSpPr>
          <p:nvPr>
            <p:ph type="sldNum" sz="quarter" idx="12"/>
          </p:nvPr>
        </p:nvSpPr>
        <p:spPr/>
        <p:txBody>
          <a:bodyPr/>
          <a:lstStyle/>
          <a:p>
            <a:fld id="{1AC1D35C-8104-4E80-93F1-A78514CFB554}" type="slidenum">
              <a:rPr lang="en-GB" smtClean="0"/>
              <a:t>8</a:t>
            </a:fld>
            <a:endParaRPr lang="en-GB"/>
          </a:p>
        </p:txBody>
      </p:sp>
    </p:spTree>
    <p:extLst>
      <p:ext uri="{BB962C8B-B14F-4D97-AF65-F5344CB8AC3E}">
        <p14:creationId xmlns:p14="http://schemas.microsoft.com/office/powerpoint/2010/main" val="1474067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A42655-5EAD-A3B1-B7C9-EAFE36638BF1}"/>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BF879639-2B6B-3B65-EEA8-723B0925D361}"/>
              </a:ext>
            </a:extLst>
          </p:cNvPr>
          <p:cNvSpPr>
            <a:spLocks noGrp="1"/>
          </p:cNvSpPr>
          <p:nvPr>
            <p:ph type="title"/>
          </p:nvPr>
        </p:nvSpPr>
        <p:spPr>
          <a:xfrm>
            <a:off x="381000" y="1721548"/>
            <a:ext cx="11286744" cy="915035"/>
          </a:xfrm>
        </p:spPr>
        <p:txBody>
          <a:bodyPr vert="horz" lIns="91440" tIns="45720" rIns="91440" bIns="45720" rtlCol="0" anchor="ctr">
            <a:noAutofit/>
          </a:bodyPr>
          <a:lstStyle/>
          <a:p>
            <a:r>
              <a:rPr lang="sl-SI" sz="3200" b="1" dirty="0" err="1"/>
              <a:t>Thank</a:t>
            </a:r>
            <a:r>
              <a:rPr lang="sl-SI" sz="3200" b="1" dirty="0"/>
              <a:t> </a:t>
            </a:r>
            <a:r>
              <a:rPr lang="sl-SI" sz="3200" b="1" dirty="0" err="1"/>
              <a:t>you</a:t>
            </a:r>
            <a:r>
              <a:rPr lang="sl-SI" sz="3200" b="1" dirty="0"/>
              <a:t>.</a:t>
            </a:r>
          </a:p>
        </p:txBody>
      </p:sp>
      <p:sp>
        <p:nvSpPr>
          <p:cNvPr id="5" name="Content Placeholder 2">
            <a:extLst>
              <a:ext uri="{FF2B5EF4-FFF2-40B4-BE49-F238E27FC236}">
                <a16:creationId xmlns:a16="http://schemas.microsoft.com/office/drawing/2014/main" id="{A9B2AADE-8CCC-F5EC-8DCF-033289E2088F}"/>
              </a:ext>
            </a:extLst>
          </p:cNvPr>
          <p:cNvSpPr txBox="1">
            <a:spLocks/>
          </p:cNvSpPr>
          <p:nvPr/>
        </p:nvSpPr>
        <p:spPr>
          <a:xfrm>
            <a:off x="381000" y="1289304"/>
            <a:ext cx="11286744" cy="435133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82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82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82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9pPr>
          </a:lstStyle>
          <a:p>
            <a:endParaRPr lang="en-GB" sz="1800" dirty="0">
              <a:solidFill>
                <a:schemeClr val="tx1"/>
              </a:solidFill>
              <a:latin typeface="Calibri Light" panose="020F0302020204030204" pitchFamily="34" charset="0"/>
            </a:endParaRPr>
          </a:p>
        </p:txBody>
      </p:sp>
      <p:sp>
        <p:nvSpPr>
          <p:cNvPr id="3" name="Slide Number Placeholder 2">
            <a:extLst>
              <a:ext uri="{FF2B5EF4-FFF2-40B4-BE49-F238E27FC236}">
                <a16:creationId xmlns:a16="http://schemas.microsoft.com/office/drawing/2014/main" id="{F7CC3CB9-ED0F-5B98-F2B0-0A7A0022713D}"/>
              </a:ext>
            </a:extLst>
          </p:cNvPr>
          <p:cNvSpPr>
            <a:spLocks noGrp="1"/>
          </p:cNvSpPr>
          <p:nvPr>
            <p:ph type="sldNum" sz="quarter" idx="12"/>
          </p:nvPr>
        </p:nvSpPr>
        <p:spPr/>
        <p:txBody>
          <a:bodyPr/>
          <a:lstStyle/>
          <a:p>
            <a:fld id="{1AC1D35C-8104-4E80-93F1-A78514CFB554}" type="slidenum">
              <a:rPr lang="en-GB" smtClean="0"/>
              <a:t>9</a:t>
            </a:fld>
            <a:endParaRPr lang="en-GB"/>
          </a:p>
        </p:txBody>
      </p:sp>
      <p:graphicFrame>
        <p:nvGraphicFramePr>
          <p:cNvPr id="6" name="Table 5">
            <a:extLst>
              <a:ext uri="{FF2B5EF4-FFF2-40B4-BE49-F238E27FC236}">
                <a16:creationId xmlns:a16="http://schemas.microsoft.com/office/drawing/2014/main" id="{50AD4F1C-E896-A63D-2BE1-EC3E8D3DA555}"/>
              </a:ext>
            </a:extLst>
          </p:cNvPr>
          <p:cNvGraphicFramePr>
            <a:graphicFrameLocks noGrp="1"/>
          </p:cNvGraphicFramePr>
          <p:nvPr>
            <p:extLst>
              <p:ext uri="{D42A27DB-BD31-4B8C-83A1-F6EECF244321}">
                <p14:modId xmlns:p14="http://schemas.microsoft.com/office/powerpoint/2010/main" val="1298770626"/>
              </p:ext>
            </p:extLst>
          </p:nvPr>
        </p:nvGraphicFramePr>
        <p:xfrm>
          <a:off x="2016589" y="4159042"/>
          <a:ext cx="6621234" cy="1716982"/>
        </p:xfrm>
        <a:graphic>
          <a:graphicData uri="http://schemas.openxmlformats.org/drawingml/2006/table">
            <a:tbl>
              <a:tblPr/>
              <a:tblGrid>
                <a:gridCol w="1951174">
                  <a:extLst>
                    <a:ext uri="{9D8B030D-6E8A-4147-A177-3AD203B41FA5}">
                      <a16:colId xmlns:a16="http://schemas.microsoft.com/office/drawing/2014/main" val="4129774938"/>
                    </a:ext>
                  </a:extLst>
                </a:gridCol>
                <a:gridCol w="3845155">
                  <a:extLst>
                    <a:ext uri="{9D8B030D-6E8A-4147-A177-3AD203B41FA5}">
                      <a16:colId xmlns:a16="http://schemas.microsoft.com/office/drawing/2014/main" val="1217259662"/>
                    </a:ext>
                  </a:extLst>
                </a:gridCol>
                <a:gridCol w="824905">
                  <a:extLst>
                    <a:ext uri="{9D8B030D-6E8A-4147-A177-3AD203B41FA5}">
                      <a16:colId xmlns:a16="http://schemas.microsoft.com/office/drawing/2014/main" val="3516016392"/>
                    </a:ext>
                  </a:extLst>
                </a:gridCol>
              </a:tblGrid>
              <a:tr h="1716982">
                <a:tc>
                  <a:txBody>
                    <a:bodyPr/>
                    <a:lstStyle/>
                    <a:p>
                      <a:br>
                        <a:rPr lang="en-GB" sz="1050" b="1">
                          <a:effectLst/>
                          <a:latin typeface="Calibri" panose="020F0502020204030204" pitchFamily="34" charset="0"/>
                        </a:rPr>
                      </a:br>
                      <a:endParaRPr lang="en-GB" sz="1200">
                        <a:effectLst/>
                        <a:latin typeface="Aptos" panose="020B0004020202020204" pitchFamily="34" charset="0"/>
                      </a:endParaRPr>
                    </a:p>
                  </a:txBody>
                  <a:tcPr marL="68580" marR="68580" marT="0" marB="0">
                    <a:lnL>
                      <a:noFill/>
                    </a:lnL>
                    <a:lnR>
                      <a:noFill/>
                    </a:lnR>
                    <a:lnT>
                      <a:noFill/>
                    </a:lnT>
                    <a:lnB>
                      <a:noFill/>
                    </a:lnB>
                    <a:noFill/>
                  </a:tcPr>
                </a:tc>
                <a:tc>
                  <a:txBody>
                    <a:bodyPr/>
                    <a:lstStyle/>
                    <a:p>
                      <a:r>
                        <a:rPr lang="en-GB" sz="500" b="1" dirty="0">
                          <a:solidFill>
                            <a:srgbClr val="000000"/>
                          </a:solidFill>
                          <a:effectLst/>
                          <a:latin typeface="Times New Roman" panose="02020603050405020304" pitchFamily="18" charset="0"/>
                        </a:rPr>
                        <a:t> </a:t>
                      </a:r>
                      <a:endParaRPr lang="en-GB" sz="1200" dirty="0">
                        <a:effectLst/>
                        <a:latin typeface="Aptos" panose="020B0004020202020204" pitchFamily="34" charset="0"/>
                      </a:endParaRPr>
                    </a:p>
                    <a:p>
                      <a:r>
                        <a:rPr lang="en-GB" sz="1600" b="1" dirty="0">
                          <a:solidFill>
                            <a:srgbClr val="000000"/>
                          </a:solidFill>
                          <a:effectLst/>
                          <a:latin typeface="Calibri" panose="020F0502020204030204" pitchFamily="34" charset="0"/>
                        </a:rPr>
                        <a:t>Stephen J. TAYLOR | </a:t>
                      </a:r>
                      <a:r>
                        <a:rPr lang="en-GB" sz="1600" b="1" dirty="0">
                          <a:solidFill>
                            <a:srgbClr val="545454"/>
                          </a:solidFill>
                          <a:effectLst/>
                          <a:latin typeface="Calibri" panose="020F0502020204030204" pitchFamily="34" charset="0"/>
                        </a:rPr>
                        <a:t>Strategic Coordinator</a:t>
                      </a:r>
                      <a:endParaRPr lang="en-GB" sz="2000" dirty="0">
                        <a:effectLst/>
                        <a:latin typeface="Aptos" panose="020B0004020202020204" pitchFamily="34" charset="0"/>
                      </a:endParaRPr>
                    </a:p>
                    <a:p>
                      <a:r>
                        <a:rPr lang="en-GB" sz="1600" b="1" dirty="0">
                          <a:solidFill>
                            <a:srgbClr val="000000"/>
                          </a:solidFill>
                          <a:effectLst/>
                          <a:latin typeface="Calibri" panose="020F0502020204030204" pitchFamily="34" charset="0"/>
                        </a:rPr>
                        <a:t>North Adriatic Hydrogen Valley</a:t>
                      </a:r>
                      <a:endParaRPr lang="en-GB" sz="2000" dirty="0">
                        <a:effectLst/>
                        <a:latin typeface="Aptos" panose="020B0004020202020204" pitchFamily="34" charset="0"/>
                      </a:endParaRPr>
                    </a:p>
                    <a:p>
                      <a:r>
                        <a:rPr lang="en-GB" sz="1600" b="1" dirty="0">
                          <a:solidFill>
                            <a:srgbClr val="545454"/>
                          </a:solidFill>
                          <a:effectLst/>
                          <a:latin typeface="Calibri" panose="020F0502020204030204" pitchFamily="34" charset="0"/>
                        </a:rPr>
                        <a:t>Joint Working Group</a:t>
                      </a:r>
                      <a:endParaRPr lang="en-GB" sz="2000" dirty="0">
                        <a:effectLst/>
                        <a:latin typeface="Aptos" panose="020B0004020202020204" pitchFamily="34" charset="0"/>
                      </a:endParaRPr>
                    </a:p>
                    <a:p>
                      <a:r>
                        <a:rPr lang="en-GB" sz="1600" b="1" u="none" strike="noStrike" dirty="0">
                          <a:solidFill>
                            <a:srgbClr val="0563C1"/>
                          </a:solidFill>
                          <a:effectLst/>
                          <a:latin typeface="Calibri" panose="020F0502020204030204" pitchFamily="34" charset="0"/>
                          <a:hlinkClick r:id="rId3" tooltip="https://app.mobilocard.com/email/PdPwzEZzntOYZVVxdZj6fufvxDX2/www.nahv.eu"/>
                        </a:rPr>
                        <a:t>www.nahv.eu</a:t>
                      </a:r>
                      <a:endParaRPr lang="en-GB" sz="2000" dirty="0">
                        <a:effectLst/>
                        <a:latin typeface="Aptos" panose="020B0004020202020204" pitchFamily="34" charset="0"/>
                      </a:endParaRPr>
                    </a:p>
                    <a:p>
                      <a:r>
                        <a:rPr lang="en-GB" sz="1600" b="1" u="sng" dirty="0">
                          <a:solidFill>
                            <a:srgbClr val="0563C1"/>
                          </a:solidFill>
                          <a:effectLst/>
                          <a:latin typeface="Calibri" panose="020F0502020204030204" pitchFamily="34" charset="0"/>
                          <a:hlinkClick r:id="rId4" tooltip="mailto:stephen.taylor@nahv.eu"/>
                        </a:rPr>
                        <a:t>stephen.taylor@nahv.eu</a:t>
                      </a:r>
                      <a:endParaRPr lang="en-GB" sz="2000" dirty="0">
                        <a:effectLst/>
                        <a:latin typeface="Aptos" panose="020B0004020202020204" pitchFamily="34" charset="0"/>
                      </a:endParaRPr>
                    </a:p>
                    <a:p>
                      <a:r>
                        <a:rPr lang="en-GB" sz="1600" b="1" dirty="0">
                          <a:solidFill>
                            <a:srgbClr val="545454"/>
                          </a:solidFill>
                          <a:effectLst/>
                          <a:latin typeface="Calibri" panose="020F0502020204030204" pitchFamily="34" charset="0"/>
                        </a:rPr>
                        <a:t>UK </a:t>
                      </a:r>
                      <a:r>
                        <a:rPr lang="en-GB" sz="1600" b="1" u="sng" dirty="0">
                          <a:solidFill>
                            <a:srgbClr val="0078D7"/>
                          </a:solidFill>
                          <a:effectLst/>
                          <a:latin typeface="Calibri" panose="020F0502020204030204" pitchFamily="34" charset="0"/>
                          <a:hlinkClick r:id="rId5"/>
                        </a:rPr>
                        <a:t>+44 787 360 3079</a:t>
                      </a:r>
                      <a:r>
                        <a:rPr lang="en-GB" sz="1600" b="1" dirty="0">
                          <a:solidFill>
                            <a:srgbClr val="000000"/>
                          </a:solidFill>
                          <a:effectLst/>
                          <a:latin typeface="Calibri" panose="020F0502020204030204" pitchFamily="34" charset="0"/>
                        </a:rPr>
                        <a:t> | </a:t>
                      </a:r>
                      <a:r>
                        <a:rPr lang="en-GB" sz="1600" b="1" dirty="0">
                          <a:solidFill>
                            <a:srgbClr val="545454"/>
                          </a:solidFill>
                          <a:effectLst/>
                          <a:latin typeface="Calibri" panose="020F0502020204030204" pitchFamily="34" charset="0"/>
                        </a:rPr>
                        <a:t>IT </a:t>
                      </a:r>
                      <a:r>
                        <a:rPr lang="en-GB" sz="1600" b="1" u="sng" dirty="0">
                          <a:solidFill>
                            <a:srgbClr val="0078D7"/>
                          </a:solidFill>
                          <a:effectLst/>
                          <a:latin typeface="Calibri" panose="020F0502020204030204" pitchFamily="34" charset="0"/>
                          <a:hlinkClick r:id="rId6"/>
                        </a:rPr>
                        <a:t>+39 366 602 5315</a:t>
                      </a:r>
                      <a:endParaRPr lang="en-GB" sz="1200" dirty="0">
                        <a:effectLst/>
                        <a:latin typeface="Aptos" panose="020B0004020202020204" pitchFamily="34" charset="0"/>
                      </a:endParaRPr>
                    </a:p>
                  </a:txBody>
                  <a:tcPr marL="68580" marR="68580" marT="0" marB="0">
                    <a:lnL>
                      <a:noFill/>
                    </a:lnL>
                    <a:lnR>
                      <a:noFill/>
                    </a:lnR>
                    <a:lnT>
                      <a:noFill/>
                    </a:lnT>
                    <a:lnB>
                      <a:noFill/>
                    </a:lnB>
                    <a:noFill/>
                  </a:tcPr>
                </a:tc>
                <a:tc>
                  <a:txBody>
                    <a:bodyPr/>
                    <a:lstStyle/>
                    <a:p>
                      <a:pPr algn="ctr"/>
                      <a:r>
                        <a:rPr lang="en-GB" sz="500" dirty="0">
                          <a:effectLst/>
                          <a:latin typeface="Calibri" panose="020F0502020204030204" pitchFamily="34" charset="0"/>
                        </a:rPr>
                        <a:t> </a:t>
                      </a:r>
                      <a:endParaRPr lang="en-GB" sz="1200" dirty="0">
                        <a:effectLst/>
                        <a:latin typeface="Aptos" panose="020B0004020202020204" pitchFamily="34" charset="0"/>
                      </a:endParaRPr>
                    </a:p>
                  </a:txBody>
                  <a:tcPr marL="68580" marR="68580" marT="0" marB="0">
                    <a:lnL>
                      <a:noFill/>
                    </a:lnL>
                    <a:lnR>
                      <a:noFill/>
                    </a:lnR>
                    <a:lnT>
                      <a:noFill/>
                    </a:lnT>
                    <a:lnB>
                      <a:noFill/>
                    </a:lnB>
                    <a:noFill/>
                  </a:tcPr>
                </a:tc>
                <a:extLst>
                  <a:ext uri="{0D108BD9-81ED-4DB2-BD59-A6C34878D82A}">
                    <a16:rowId xmlns:a16="http://schemas.microsoft.com/office/drawing/2014/main" val="4023253370"/>
                  </a:ext>
                </a:extLst>
              </a:tr>
            </a:tbl>
          </a:graphicData>
        </a:graphic>
      </p:graphicFrame>
      <p:pic>
        <p:nvPicPr>
          <p:cNvPr id="1025" name="Picture 1" descr="A blue and green logo with white text&#10;&#10;Description automatically generated">
            <a:extLst>
              <a:ext uri="{FF2B5EF4-FFF2-40B4-BE49-F238E27FC236}">
                <a16:creationId xmlns:a16="http://schemas.microsoft.com/office/drawing/2014/main" id="{D6DF6DDF-A65F-67F6-197E-D7D5BC567D4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5084" y="4004525"/>
            <a:ext cx="3027427" cy="18715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A picture containing text, logo, font, circle&#10;&#10;Description automatically generated">
            <a:extLst>
              <a:ext uri="{FF2B5EF4-FFF2-40B4-BE49-F238E27FC236}">
                <a16:creationId xmlns:a16="http://schemas.microsoft.com/office/drawing/2014/main" id="{2B1ABBB1-002C-C6AF-290C-18718C4BC6A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449490" y="4212313"/>
            <a:ext cx="660400" cy="6731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Logo">
            <a:extLst>
              <a:ext uri="{FF2B5EF4-FFF2-40B4-BE49-F238E27FC236}">
                <a16:creationId xmlns:a16="http://schemas.microsoft.com/office/drawing/2014/main" id="{0C8A9737-43BE-5A16-AF9C-2B51B5782AB6}"/>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398690" y="5028517"/>
            <a:ext cx="762000" cy="76200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4">
            <a:extLst>
              <a:ext uri="{FF2B5EF4-FFF2-40B4-BE49-F238E27FC236}">
                <a16:creationId xmlns:a16="http://schemas.microsoft.com/office/drawing/2014/main" id="{93118E84-4F54-D099-8ADB-E574232CB715}"/>
              </a:ext>
            </a:extLst>
          </p:cNvPr>
          <p:cNvSpPr>
            <a:spLocks noChangeArrowheads="1"/>
          </p:cNvSpPr>
          <p:nvPr/>
        </p:nvSpPr>
        <p:spPr bwMode="auto">
          <a:xfrm>
            <a:off x="1122244" y="377829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212121"/>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205467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3714</TotalTime>
  <Words>2837</Words>
  <Application>Microsoft Office PowerPoint</Application>
  <PresentationFormat>Widescreen</PresentationFormat>
  <Paragraphs>271</Paragraphs>
  <Slides>9</Slides>
  <Notes>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Aptos</vt:lpstr>
      <vt:lpstr>Arial</vt:lpstr>
      <vt:lpstr>Calibri</vt:lpstr>
      <vt:lpstr>Calibri Light</vt:lpstr>
      <vt:lpstr>Times New Roman</vt:lpstr>
      <vt:lpstr>Office Theme</vt:lpstr>
      <vt:lpstr>1_Office Theme</vt:lpstr>
      <vt:lpstr>State of the Ecosystem </vt:lpstr>
      <vt:lpstr>The role of this Conference</vt:lpstr>
      <vt:lpstr>State of the Ecosystem Overview</vt:lpstr>
      <vt:lpstr>Review of history</vt:lpstr>
      <vt:lpstr>Current Position</vt:lpstr>
      <vt:lpstr>Where we are headed</vt:lpstr>
      <vt:lpstr>What kind of projects and investment plans  are starting to appear in the ecosystem?</vt:lpstr>
      <vt:lpstr>Questions?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Jurij Giacomelli</dc:creator>
  <cp:lastModifiedBy>Tanami Pirnat Kopač</cp:lastModifiedBy>
  <cp:revision>35</cp:revision>
  <dcterms:created xsi:type="dcterms:W3CDTF">2024-10-22T09:35:15Z</dcterms:created>
  <dcterms:modified xsi:type="dcterms:W3CDTF">2024-12-01T16:44:51Z</dcterms:modified>
</cp:coreProperties>
</file>