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329" r:id="rId3"/>
    <p:sldId id="330" r:id="rId4"/>
    <p:sldId id="319" r:id="rId5"/>
    <p:sldId id="325" r:id="rId6"/>
    <p:sldId id="331" r:id="rId7"/>
    <p:sldId id="326" r:id="rId8"/>
    <p:sldId id="270" r:id="rId9"/>
    <p:sldId id="294" r:id="rId10"/>
    <p:sldId id="303" r:id="rId11"/>
    <p:sldId id="33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zione" id="{FD89A15B-F9CD-40D7-BA9D-DACA8F6E5FB3}">
          <p14:sldIdLst>
            <p14:sldId id="256"/>
            <p14:sldId id="329"/>
            <p14:sldId id="330"/>
            <p14:sldId id="319"/>
            <p14:sldId id="325"/>
            <p14:sldId id="331"/>
            <p14:sldId id="326"/>
            <p14:sldId id="270"/>
            <p14:sldId id="294"/>
            <p14:sldId id="303"/>
            <p14:sldId id="33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FA"/>
    <a:srgbClr val="D5DFFB"/>
    <a:srgbClr val="D9E2FB"/>
    <a:srgbClr val="37C9EF"/>
    <a:srgbClr val="18B6B4"/>
    <a:srgbClr val="00863D"/>
    <a:srgbClr val="203E5A"/>
    <a:srgbClr val="20A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1895" autoAdjust="0"/>
  </p:normalViewPr>
  <p:slideViewPr>
    <p:cSldViewPr snapToGrid="0">
      <p:cViewPr varScale="1">
        <p:scale>
          <a:sx n="79" d="100"/>
          <a:sy n="79" d="100"/>
        </p:scale>
        <p:origin x="89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ta\Tesi\Articolo\econom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741881888399"/>
          <c:y val="3.9846415453333152E-2"/>
          <c:w val="0.78269849792211854"/>
          <c:h val="0.641735200129246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Electrolysis</c:v>
                </c:pt>
              </c:strCache>
            </c:strRef>
          </c:tx>
          <c:spPr>
            <a:solidFill>
              <a:srgbClr val="28ABE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Oman scenario</c:v>
                </c:pt>
                <c:pt idx="1">
                  <c:v>Italy scenario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2.0299999999999998</c:v>
                </c:pt>
                <c:pt idx="1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D-45A4-ACB3-081E1967E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Liquefaction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Oman scenario</c:v>
                </c:pt>
                <c:pt idx="1">
                  <c:v>Italy scenario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0.28999999999999998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D-45A4-ACB3-081E1967EF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Storage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2101658131146886"/>
                  <c:y val="9.9477508957919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0D-45A4-ACB3-081E1967EFC4}"/>
                </c:ext>
              </c:extLst>
            </c:dLbl>
            <c:dLbl>
              <c:idx val="1"/>
              <c:layout>
                <c:manualLayout>
                  <c:x val="-0.15476784822765852"/>
                  <c:y val="3.79326695116168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0D-45A4-ACB3-081E1967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Oman scenario</c:v>
                </c:pt>
                <c:pt idx="1">
                  <c:v>Italy scenario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7.0000000000000007E-2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D-45A4-ACB3-081E1967EF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Transport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2253513089507923"/>
                  <c:y val="-9.02602979063638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0D-45A4-ACB3-081E1967EFC4}"/>
                </c:ext>
              </c:extLst>
            </c:dLbl>
            <c:dLbl>
              <c:idx val="1"/>
              <c:layout>
                <c:manualLayout>
                  <c:x val="0.12730903644533201"/>
                  <c:y val="-4.346401504871690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0D-45A4-ACB3-081E1967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Oman scenario</c:v>
                </c:pt>
                <c:pt idx="1">
                  <c:v>Italy scenario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0.15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0D-45A4-ACB3-081E1967EF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Regasification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732401397903146"/>
                  <c:y val="-5.68990042674253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0D-45A4-ACB3-081E1967EFC4}"/>
                </c:ext>
              </c:extLst>
            </c:dLbl>
            <c:dLbl>
              <c:idx val="1"/>
              <c:layout>
                <c:manualLayout>
                  <c:x val="0.12231652521218173"/>
                  <c:y val="-6.63821716453295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0D-45A4-ACB3-081E1967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Oman scenario</c:v>
                </c:pt>
                <c:pt idx="1">
                  <c:v>Italy scenario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0.06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0D-45A4-ACB3-081E1967EF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9369839"/>
        <c:axId val="2069377999"/>
      </c:barChart>
      <c:catAx>
        <c:axId val="206936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" panose="020B0503030202060203" pitchFamily="34" charset="0"/>
                <a:ea typeface="+mn-ea"/>
                <a:cs typeface="+mn-cs"/>
              </a:defRPr>
            </a:pPr>
            <a:endParaRPr lang="en-US"/>
          </a:p>
        </c:txPr>
        <c:crossAx val="2069377999"/>
        <c:crosses val="autoZero"/>
        <c:auto val="1"/>
        <c:lblAlgn val="ctr"/>
        <c:lblOffset val="100"/>
        <c:noMultiLvlLbl val="0"/>
      </c:catAx>
      <c:valAx>
        <c:axId val="206937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r>
                  <a:rPr lang="en-GB"/>
                  <a:t>kg CO2-eq./kg H2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raphik" panose="020B050303020206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" panose="020B0503030202060203" pitchFamily="34" charset="0"/>
                <a:ea typeface="+mn-ea"/>
                <a:cs typeface="+mn-cs"/>
              </a:defRPr>
            </a:pPr>
            <a:endParaRPr lang="en-US"/>
          </a:p>
        </c:txPr>
        <c:crossAx val="206936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320403823470969E-2"/>
          <c:y val="0.8649459308642542"/>
          <c:w val="0.94590794752662355"/>
          <c:h val="9.2059725066211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aphik" panose="020B050303020206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Graphik" panose="020B050303020206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22807017543865E-2"/>
          <c:y val="7.0431140690419822E-2"/>
          <c:w val="0.75877192982456143"/>
          <c:h val="0.448163455277765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3B1-4626-A982-60EF675DAD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3B1-4626-A982-60EF675DAD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3B1-4626-A982-60EF675DADCC}"/>
              </c:ext>
            </c:extLst>
          </c:dPt>
          <c:dPt>
            <c:idx val="3"/>
            <c:bubble3D val="0"/>
            <c:spPr>
              <a:solidFill>
                <a:srgbClr val="DE702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3B1-4626-A982-60EF675DADC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3B1-4626-A982-60EF675DADCC}"/>
              </c:ext>
            </c:extLst>
          </c:dPt>
          <c:dLbls>
            <c:dLbl>
              <c:idx val="0"/>
              <c:layout>
                <c:manualLayout>
                  <c:x val="8.2603710994459026E-2"/>
                  <c:y val="-2.577052868391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1-4626-A982-60EF675DADCC}"/>
                </c:ext>
              </c:extLst>
            </c:dLbl>
            <c:dLbl>
              <c:idx val="1"/>
              <c:layout>
                <c:manualLayout>
                  <c:x val="-4.3079341644794399E-2"/>
                  <c:y val="-1.2935570553680789E-2"/>
                </c:manualLayout>
              </c:layout>
              <c:tx>
                <c:rich>
                  <a:bodyPr/>
                  <a:lstStyle/>
                  <a:p>
                    <a:fld id="{446B43C9-7EC1-4150-85ED-4954E27A59F3}" type="VALUE">
                      <a:rPr lang="en-US"/>
                      <a:pPr/>
                      <a:t>[VALORE]</a:t>
                    </a:fld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B1-4626-A982-60EF675DADCC}"/>
                </c:ext>
              </c:extLst>
            </c:dLbl>
            <c:dLbl>
              <c:idx val="2"/>
              <c:layout>
                <c:manualLayout>
                  <c:x val="-2.4054480169145524E-2"/>
                  <c:y val="-1.638732658417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1-4626-A982-60EF675DADCC}"/>
                </c:ext>
              </c:extLst>
            </c:dLbl>
            <c:dLbl>
              <c:idx val="3"/>
              <c:layout>
                <c:manualLayout>
                  <c:x val="-8.2359106153397487E-3"/>
                  <c:y val="-2.936789151356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1-4626-A982-60EF675DADCC}"/>
                </c:ext>
              </c:extLst>
            </c:dLbl>
            <c:dLbl>
              <c:idx val="4"/>
              <c:layout>
                <c:manualLayout>
                  <c:x val="7.7256124234470688E-2"/>
                  <c:y val="-4.566304211973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1-4626-A982-60EF675DA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Electricity production, photovoltaic</c:v>
                </c:pt>
                <c:pt idx="1">
                  <c:v>Electricity production, wind</c:v>
                </c:pt>
                <c:pt idx="2">
                  <c:v>Electrolyser construction</c:v>
                </c:pt>
                <c:pt idx="3">
                  <c:v>Electrolyser BOP</c:v>
                </c:pt>
                <c:pt idx="4">
                  <c:v>Water deionized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1.58</c:v>
                </c:pt>
                <c:pt idx="1">
                  <c:v>0.18</c:v>
                </c:pt>
                <c:pt idx="2">
                  <c:v>0.22</c:v>
                </c:pt>
                <c:pt idx="3">
                  <c:v>0.04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1-4626-A982-60EF675DA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39314447089001E-4"/>
          <c:y val="0.67465346325931741"/>
          <c:w val="0.98826197446304387"/>
          <c:h val="0.1949418822647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raphik" panose="020B050303020206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Graphik" panose="020B050303020206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LCOH - variation Discount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Oman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'Sensitivity analysis'!$A$3:$A$7</c:f>
              <c:numCache>
                <c:formatCode>General</c:formatCode>
                <c:ptCount val="5"/>
                <c:pt idx="0">
                  <c:v>7.0000000000000007E-2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  <c:pt idx="4">
                  <c:v>0.11</c:v>
                </c:pt>
              </c:numCache>
            </c:numRef>
          </c:xVal>
          <c:yVal>
            <c:numRef>
              <c:f>'Sensitivity analysis'!$B$3:$B$7</c:f>
              <c:numCache>
                <c:formatCode>General</c:formatCode>
                <c:ptCount val="5"/>
                <c:pt idx="0">
                  <c:v>9.65</c:v>
                </c:pt>
                <c:pt idx="1">
                  <c:v>10.210000000000001</c:v>
                </c:pt>
                <c:pt idx="2">
                  <c:v>10.79</c:v>
                </c:pt>
                <c:pt idx="3">
                  <c:v>11.39</c:v>
                </c:pt>
                <c:pt idx="4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F1-42CA-BC93-A6124172220E}"/>
            </c:ext>
          </c:extLst>
        </c:ser>
        <c:ser>
          <c:idx val="1"/>
          <c:order val="1"/>
          <c:tx>
            <c:v>Italy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'Sensitivity analysis'!$A$12:$A$16</c:f>
              <c:numCache>
                <c:formatCode>General</c:formatCode>
                <c:ptCount val="5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</c:numCache>
            </c:numRef>
          </c:xVal>
          <c:yVal>
            <c:numRef>
              <c:f>'Sensitivity analysis'!$B$12:$B$16</c:f>
              <c:numCache>
                <c:formatCode>General</c:formatCode>
                <c:ptCount val="5"/>
                <c:pt idx="0">
                  <c:v>8.83</c:v>
                </c:pt>
                <c:pt idx="1">
                  <c:v>9.15</c:v>
                </c:pt>
                <c:pt idx="2">
                  <c:v>9.49</c:v>
                </c:pt>
                <c:pt idx="3">
                  <c:v>9.83</c:v>
                </c:pt>
                <c:pt idx="4">
                  <c:v>10.19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F1-42CA-BC93-A61241722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78736"/>
        <c:axId val="68779216"/>
      </c:scatterChart>
      <c:valAx>
        <c:axId val="68778736"/>
        <c:scaling>
          <c:orientation val="minMax"/>
          <c:min val="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Discount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9216"/>
        <c:crosses val="autoZero"/>
        <c:crossBetween val="midCat"/>
      </c:valAx>
      <c:valAx>
        <c:axId val="68779216"/>
        <c:scaling>
          <c:orientation val="minMax"/>
          <c:max val="12.5"/>
          <c:min val="8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LCOH (€/kg H2)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8736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2BC73-D49E-4686-A174-6793CE91CDCB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88A3-2E2E-4E2C-9B98-FCB7DC9B6DA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8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21F55-672C-4548-A4E4-2C88CEA867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29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Acronimo</a:t>
            </a:r>
            <a:r>
              <a:rPr lang="en-GB" dirty="0"/>
              <a:t> da </a:t>
            </a:r>
            <a:r>
              <a:rPr lang="en-GB" dirty="0" err="1"/>
              <a:t>mettere</a:t>
            </a:r>
            <a:r>
              <a:rPr lang="en-GB" dirty="0"/>
              <a:t> </a:t>
            </a:r>
            <a:r>
              <a:rPr lang="en-GB" dirty="0" err="1"/>
              <a:t>lungo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8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Uncertainties in LCA data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due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Unavailability of similar hydrogen processes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 e.g. storage and transportation processes did not include materials for cryogenics liquids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Impacts of locations  e.g. water from desalinization plants in Oman has an impact of 5-6 kg CO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/m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3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 while in Italy of 0.30 kg CO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/m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Economic analysis: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Uncertainties in cost estimation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related to hydrogen processes such as liquefaction and regasification processes that have been estimated on LNG bases or limited hydrogen plants available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Lack of data related to locations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54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atte</a:t>
            </a:r>
            <a:r>
              <a:rPr lang="en-GB" dirty="0"/>
              <a:t> a </a:t>
            </a:r>
            <a:r>
              <a:rPr lang="en-GB" dirty="0" err="1"/>
              <a:t>ridurre</a:t>
            </a:r>
            <a:r>
              <a:rPr lang="en-GB" dirty="0"/>
              <a:t> le emission di gas serra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regolamentati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legislazioni</a:t>
            </a:r>
            <a:r>
              <a:rPr lang="en-GB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dirty="0" err="1">
                <a:sym typeface="Wingdings" panose="05000000000000000000" pitchFamily="2" charset="2"/>
              </a:rPr>
              <a:t>Conferenza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nazioni</a:t>
            </a:r>
            <a:r>
              <a:rPr lang="en-GB" dirty="0">
                <a:sym typeface="Wingdings" panose="05000000000000000000" pitchFamily="2" charset="2"/>
              </a:rPr>
              <a:t> unite </a:t>
            </a:r>
            <a:r>
              <a:rPr lang="en-GB" dirty="0" err="1">
                <a:sym typeface="Wingdings" panose="05000000000000000000" pitchFamily="2" charset="2"/>
              </a:rPr>
              <a:t>sul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clima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imposto</a:t>
            </a:r>
            <a:r>
              <a:rPr lang="en-GB" dirty="0">
                <a:sym typeface="Wingdings" panose="05000000000000000000" pitchFamily="2" charset="2"/>
              </a:rPr>
              <a:t> il target del net zero </a:t>
            </a:r>
            <a:r>
              <a:rPr lang="en-GB" dirty="0" err="1">
                <a:sym typeface="Wingdings" panose="05000000000000000000" pitchFamily="2" charset="2"/>
              </a:rPr>
              <a:t>entro</a:t>
            </a:r>
            <a:r>
              <a:rPr lang="en-GB" dirty="0">
                <a:sym typeface="Wingdings" panose="05000000000000000000" pitchFamily="2" charset="2"/>
              </a:rPr>
              <a:t> il 2050 a cui poi </a:t>
            </a:r>
            <a:r>
              <a:rPr lang="en-GB" dirty="0" err="1">
                <a:sym typeface="Wingdings" panose="05000000000000000000" pitchFamily="2" charset="2"/>
              </a:rPr>
              <a:t>si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sono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allineate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tutte</a:t>
            </a:r>
            <a:r>
              <a:rPr lang="en-GB" dirty="0">
                <a:sym typeface="Wingdings" panose="05000000000000000000" pitchFamily="2" charset="2"/>
              </a:rPr>
              <a:t> le </a:t>
            </a:r>
            <a:r>
              <a:rPr lang="en-GB" dirty="0" err="1">
                <a:sym typeface="Wingdings" panose="05000000000000000000" pitchFamily="2" charset="2"/>
              </a:rPr>
              <a:t>nazioni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negli</a:t>
            </a:r>
            <a:r>
              <a:rPr lang="en-GB" dirty="0">
                <a:sym typeface="Wingdings" panose="05000000000000000000" pitchFamily="2" charset="2"/>
              </a:rPr>
              <a:t> anni </a:t>
            </a:r>
            <a:r>
              <a:rPr lang="en-GB" dirty="0" err="1">
                <a:sym typeface="Wingdings" panose="05000000000000000000" pitchFamily="2" charset="2"/>
              </a:rPr>
              <a:t>successivi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sym typeface="Wingdings" panose="05000000000000000000" pitchFamily="2" charset="2"/>
              </a:rPr>
              <a:t>In </a:t>
            </a:r>
            <a:r>
              <a:rPr lang="en-GB" dirty="0" err="1">
                <a:sym typeface="Wingdings" panose="05000000000000000000" pitchFamily="2" charset="2"/>
              </a:rPr>
              <a:t>particolare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Quantità</a:t>
            </a:r>
            <a:r>
              <a:rPr lang="en-GB" dirty="0"/>
              <a:t> diverse di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mettere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direttamente</a:t>
            </a:r>
            <a:r>
              <a:rPr lang="en-GB" dirty="0">
                <a:sym typeface="Wingdings" panose="05000000000000000000" pitchFamily="2" charset="2"/>
              </a:rPr>
              <a:t> qui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0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Quantità</a:t>
            </a:r>
            <a:r>
              <a:rPr lang="en-GB" dirty="0"/>
              <a:t> diverse di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mettere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direttamente</a:t>
            </a:r>
            <a:r>
              <a:rPr lang="en-GB" dirty="0">
                <a:sym typeface="Wingdings" panose="05000000000000000000" pitchFamily="2" charset="2"/>
              </a:rPr>
              <a:t> qui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8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7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9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01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Losses among the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8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310C9-5CA7-423E-8FA0-31C122BB57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60E80-ECB3-44A5-9027-76FA936C7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FE12AE-16C0-4C8B-A3CF-7298277F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97193-9AFF-46AC-A0C2-39EFB00C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E3D8A1-CD36-4CE0-9C79-47AA7781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3518CE-BF40-4E56-B91B-4E1CB6CC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BE4A1-309A-45FF-B29C-8224B366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ED973E-D674-4092-BB35-76818943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10F0D2-C49F-4FFC-A236-20A8E8F4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E85B74-F046-4E8F-8940-AC679176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BC2966-9382-4713-AE75-D3C396D3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F61FA56-D6EC-4AE1-8DCA-827C9C80C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7B2B0F-249F-4BE1-BEC2-6839BD956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1306E-49D9-4BBC-B477-AF642C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0BDED7-9FAF-42DF-A85E-F47F4D1B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D68F4F-BF1E-4DDC-97DB-7EB978AD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AE82E-5F05-4F30-82D6-E981159B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C2BBC9-A8E5-42C9-AB9C-A34EC183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3CB148-4340-4825-A121-2716B132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8E022-844D-4FCE-A7A7-3F8F1D79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D80CE2-FFE1-4D3D-8F83-A51445DC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64E82B-BB70-4A3A-94DB-FD7642A68B5F}"/>
              </a:ext>
            </a:extLst>
          </p:cNvPr>
          <p:cNvSpPr/>
          <p:nvPr userDrawn="1"/>
        </p:nvSpPr>
        <p:spPr>
          <a:xfrm>
            <a:off x="0" y="6611816"/>
            <a:ext cx="5232400" cy="24618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Samantha Gandini – </a:t>
            </a:r>
            <a:r>
              <a:rPr lang="it-IT" sz="1200" dirty="0" err="1"/>
              <a:t>Example</a:t>
            </a:r>
            <a:r>
              <a:rPr lang="it-IT" sz="1200" dirty="0"/>
              <a:t> of application of LCA in green hydrogen production</a:t>
            </a:r>
            <a:endParaRPr lang="en-US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7A01F8-04B9-422C-B606-9BDCDF368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11202" r="64335" b="12641"/>
          <a:stretch/>
        </p:blipFill>
        <p:spPr>
          <a:xfrm>
            <a:off x="11658963" y="64655"/>
            <a:ext cx="459146" cy="5021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374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DB585-4955-4683-BB4C-6C54EBD0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6F4BC8-4780-437F-ADE6-19CE501B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4994ED-1BF0-42CA-86BD-D704B2FB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F11950-D2E8-414B-B5B6-E399B484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4AE53-04C7-41C6-97AC-AC8F5569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A0853-BC5B-4C1D-864B-8AA8BFE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ABF45-1242-4D4D-8709-138CACB1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9804-E42E-4034-ACA7-E9ABB9D30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76B61A-5688-4114-94DC-BEBD6DF2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074432-8731-4BD7-B846-AF9F13C8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4CCF9A-77C3-40E0-B664-01741418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ED0C3-D3BD-414C-AD98-EBB8050D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7E920-FBD5-4011-8AC4-B196B55A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83B8E-E396-4A8E-8A81-7E280106E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0231C3-C22A-4343-9796-0BB63C8F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1B07F2-87F8-4983-B498-F1C37F62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2F7BE4-0F83-4405-8FCC-2B3726AF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D8831B-C9AB-4259-8EEC-B810CC42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CFDCC6-40C2-4B08-BDDB-9F494A62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D8E9C-124F-4A61-B386-EA70AD0D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176B6CF-8236-4EA3-A9A8-FC5D9735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BDD35E-DDBD-49D8-A589-099B187D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815693-95F7-403C-8E12-48C624DD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04220A-5E08-4307-BECC-056D862C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C162D9-9163-4AFC-B263-A00421CB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5996AD-7F6E-428A-9119-B5317CA0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3B1D4-40C5-4550-A04F-8E95BD22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C3B0E-DD3A-4452-8728-7335A699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FF9E73-AB9B-42C5-8F49-DE0FB48D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4B9801-EB96-4DC3-99DB-424DAC2C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4CBE81-8EF1-4AE8-8881-C85DED6E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753582-1F0B-431F-B928-DE080266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687F6-29B8-4E15-8EE8-7F94C1C9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050823-1D54-4C5A-802C-6A93CE523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4C3616-0197-429C-8146-B396BE399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1E3AC5-B83E-4F3F-9FA5-FA01C82F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C05643-5A37-4AEA-B00C-904468A8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6FA6D6-ED63-4CA8-9830-3D1C3141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FFB9D3-1327-4BC6-B992-CD472638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03160-B242-4B11-BB46-53DE55918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0756E-731C-4EC1-8C39-D99B1771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2882-29E7-4DA7-8983-03E22FB8E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84DDB0-54EB-42BE-97E8-70C4B49FF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7CE94-AC97-449F-9C73-9F44C2FA9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04B9-A843-4BA8-B5DE-94E4A05506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a.org/reports/renewable-hydrogen-from-oman" TargetMode="External"/><Relationship Id="rId5" Type="http://schemas.openxmlformats.org/officeDocument/2006/relationships/hyperlink" Target="https://energy.ec.europa.eu/topics/energy-systems-integration/hydrogen_en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ED3BAC4-D43B-4A15-A5EC-DACD7D7D2A16}"/>
              </a:ext>
            </a:extLst>
          </p:cNvPr>
          <p:cNvSpPr/>
          <p:nvPr/>
        </p:nvSpPr>
        <p:spPr>
          <a:xfrm>
            <a:off x="-5836" y="-20189"/>
            <a:ext cx="5334001" cy="68899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ED6590-904B-4878-9340-5DE759043928}"/>
              </a:ext>
            </a:extLst>
          </p:cNvPr>
          <p:cNvSpPr txBox="1"/>
          <p:nvPr/>
        </p:nvSpPr>
        <p:spPr>
          <a:xfrm>
            <a:off x="180951" y="3561302"/>
            <a:ext cx="385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Samantha Gandini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13th November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B3EB87-6AAC-4F7F-8BB4-D7A10FB4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1" y="4535105"/>
            <a:ext cx="3089455" cy="1323317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862AC64-0A3D-47D7-B3B9-5E3A71C50748}"/>
              </a:ext>
            </a:extLst>
          </p:cNvPr>
          <p:cNvCxnSpPr/>
          <p:nvPr/>
        </p:nvCxnSpPr>
        <p:spPr>
          <a:xfrm>
            <a:off x="347172" y="3384772"/>
            <a:ext cx="4627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606312ED-4EDE-4DDB-A500-B8D8B1A4DC3F}"/>
              </a:ext>
            </a:extLst>
          </p:cNvPr>
          <p:cNvSpPr/>
          <p:nvPr/>
        </p:nvSpPr>
        <p:spPr>
          <a:xfrm>
            <a:off x="160560" y="370173"/>
            <a:ext cx="50012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Example of application of LCA in green hydrogen production</a:t>
            </a:r>
          </a:p>
        </p:txBody>
      </p:sp>
      <p:pic>
        <p:nvPicPr>
          <p:cNvPr id="1026" name="Picture 2" descr="Hydrogen ecosystem conference">
            <a:extLst>
              <a:ext uri="{FF2B5EF4-FFF2-40B4-BE49-F238E27FC236}">
                <a16:creationId xmlns:a16="http://schemas.microsoft.com/office/drawing/2014/main" id="{032EC952-67A4-4EA1-8B09-4E788C1D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2" y="6038302"/>
            <a:ext cx="3846037" cy="6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B71A7-2787-3B68-7B29-A9F06CA40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4"/>
          <a:stretch/>
        </p:blipFill>
        <p:spPr>
          <a:xfrm>
            <a:off x="5328163" y="-31932"/>
            <a:ext cx="6863837" cy="6889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2BD7B-97EF-B679-4F85-4A358BCBF186}"/>
              </a:ext>
            </a:extLst>
          </p:cNvPr>
          <p:cNvSpPr txBox="1"/>
          <p:nvPr/>
        </p:nvSpPr>
        <p:spPr>
          <a:xfrm>
            <a:off x="11042981" y="6600589"/>
            <a:ext cx="11283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* Image courtesy of Iren</a:t>
            </a:r>
          </a:p>
        </p:txBody>
      </p:sp>
    </p:spTree>
    <p:extLst>
      <p:ext uri="{BB962C8B-B14F-4D97-AF65-F5344CB8AC3E}">
        <p14:creationId xmlns:p14="http://schemas.microsoft.com/office/powerpoint/2010/main" val="343280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5EEC9-365E-8EAB-133B-CE591B19B578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Levelized Cost of Hydrogen (LCOH)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3BD62-3F77-EEB1-B490-996C1932627A}"/>
              </a:ext>
            </a:extLst>
          </p:cNvPr>
          <p:cNvSpPr txBox="1"/>
          <p:nvPr/>
        </p:nvSpPr>
        <p:spPr>
          <a:xfrm>
            <a:off x="1195826" y="5685490"/>
            <a:ext cx="217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9.26 €/kg H</a:t>
            </a:r>
            <a:r>
              <a:rPr kumimoji="0" lang="en-GB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97B8E-D7B4-BFBE-D9AC-8541BA4417BF}"/>
              </a:ext>
            </a:extLst>
          </p:cNvPr>
          <p:cNvSpPr txBox="1"/>
          <p:nvPr/>
        </p:nvSpPr>
        <p:spPr>
          <a:xfrm>
            <a:off x="4108266" y="5685490"/>
            <a:ext cx="217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8.56 €/kg H</a:t>
            </a:r>
            <a:r>
              <a:rPr kumimoji="0" lang="en-GB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C3FD2-0ED8-32E2-48FF-B4633840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7A2B736-BF75-48D1-9792-8DAB3731638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4586483"/>
              </p:ext>
            </p:extLst>
          </p:nvPr>
        </p:nvGraphicFramePr>
        <p:xfrm>
          <a:off x="7122365" y="2093595"/>
          <a:ext cx="4860528" cy="28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CB1FD7B-5A9A-A71B-9642-126262EC69D7}"/>
              </a:ext>
            </a:extLst>
          </p:cNvPr>
          <p:cNvSpPr txBox="1"/>
          <p:nvPr/>
        </p:nvSpPr>
        <p:spPr>
          <a:xfrm>
            <a:off x="1449409" y="1193035"/>
            <a:ext cx="43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3D2229"/>
                </a:solidFill>
                <a:effectLst/>
                <a:uLnTx/>
                <a:uFillTx/>
              </a:rPr>
              <a:t>LCOH for both scenarios (€/kg H</a:t>
            </a:r>
            <a:r>
              <a:rPr kumimoji="0" lang="en-GB" sz="1600" i="1" u="none" strike="noStrike" kern="1200" cap="none" spc="0" normalizeH="0" baseline="-25000" noProof="0" dirty="0">
                <a:ln>
                  <a:noFill/>
                </a:ln>
                <a:solidFill>
                  <a:srgbClr val="3D2229"/>
                </a:solidFill>
                <a:effectLst/>
                <a:uLnTx/>
                <a:uFillTx/>
              </a:rPr>
              <a:t>2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3D2229"/>
                </a:solidFill>
                <a:effectLst/>
                <a:uLnTx/>
                <a:uFillTx/>
              </a:rPr>
              <a:t> )</a:t>
            </a:r>
          </a:p>
          <a:p>
            <a:pPr algn="ctr"/>
            <a:endParaRPr lang="en-US" sz="16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71EC6-9357-32AF-05C2-D7444BBF1C8D}"/>
              </a:ext>
            </a:extLst>
          </p:cNvPr>
          <p:cNvSpPr txBox="1"/>
          <p:nvPr/>
        </p:nvSpPr>
        <p:spPr>
          <a:xfrm>
            <a:off x="7289674" y="1193035"/>
            <a:ext cx="43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3D2229"/>
                </a:solidFill>
                <a:effectLst/>
                <a:uLnTx/>
                <a:uFillTx/>
              </a:rPr>
              <a:t>Sensitivity analysis</a:t>
            </a:r>
          </a:p>
          <a:p>
            <a:pPr algn="ctr"/>
            <a:endParaRPr lang="en-US" sz="1600" i="1" dirty="0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40AF889E-957D-45D1-75AD-7D209E0D5245}"/>
              </a:ext>
            </a:extLst>
          </p:cNvPr>
          <p:cNvSpPr/>
          <p:nvPr/>
        </p:nvSpPr>
        <p:spPr>
          <a:xfrm flipV="1">
            <a:off x="6629695" y="5446212"/>
            <a:ext cx="659979" cy="646333"/>
          </a:xfrm>
          <a:prstGeom prst="bentArrow">
            <a:avLst>
              <a:gd name="adj1" fmla="val 25000"/>
              <a:gd name="adj2" fmla="val 25000"/>
              <a:gd name="adj3" fmla="val 29701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40EBC843-5EB8-7D14-8913-45F28E88B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1" y="1648903"/>
            <a:ext cx="6855873" cy="400600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92241D-678F-1EC8-6BA6-9DE6583C9A52}"/>
              </a:ext>
            </a:extLst>
          </p:cNvPr>
          <p:cNvSpPr txBox="1"/>
          <p:nvPr/>
        </p:nvSpPr>
        <p:spPr>
          <a:xfrm>
            <a:off x="7389628" y="5685490"/>
            <a:ext cx="3154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PV costs for installation: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+mj-lt"/>
              </a:rPr>
              <a:t>Oman: 1300 €/kW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+mj-lt"/>
              </a:rPr>
              <a:t>Italy: 970 €/kW</a:t>
            </a:r>
          </a:p>
        </p:txBody>
      </p:sp>
    </p:spTree>
    <p:extLst>
      <p:ext uri="{BB962C8B-B14F-4D97-AF65-F5344CB8AC3E}">
        <p14:creationId xmlns:p14="http://schemas.microsoft.com/office/powerpoint/2010/main" val="207090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BE1196-C68A-F5E4-992B-A30F0F681257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Considerations and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8C006-9048-23D7-54DB-C2ADFF13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0EC2E-2862-CF70-3D32-A9DB8131FBD6}"/>
              </a:ext>
            </a:extLst>
          </p:cNvPr>
          <p:cNvSpPr txBox="1"/>
          <p:nvPr/>
        </p:nvSpPr>
        <p:spPr>
          <a:xfrm>
            <a:off x="446567" y="1140462"/>
            <a:ext cx="11875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There are several factors to be considered in order to evaluate properly the results of the analysis: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0F3C89-B919-A4FD-4CF1-14779CCFC6C9}"/>
              </a:ext>
            </a:extLst>
          </p:cNvPr>
          <p:cNvGrpSpPr/>
          <p:nvPr/>
        </p:nvGrpSpPr>
        <p:grpSpPr>
          <a:xfrm>
            <a:off x="521803" y="1798718"/>
            <a:ext cx="8099518" cy="787078"/>
            <a:chOff x="521803" y="1798718"/>
            <a:chExt cx="8099518" cy="7870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9C81B7-36D9-6FFA-20A4-624AEFEBF77E}"/>
                </a:ext>
              </a:extLst>
            </p:cNvPr>
            <p:cNvSpPr/>
            <p:nvPr/>
          </p:nvSpPr>
          <p:spPr>
            <a:xfrm>
              <a:off x="521803" y="1798718"/>
              <a:ext cx="1504709" cy="787078"/>
            </a:xfrm>
            <a:prstGeom prst="rect">
              <a:avLst/>
            </a:prstGeom>
            <a:solidFill>
              <a:srgbClr val="203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7DBBE4-4265-8741-586E-46E43398909F}"/>
                </a:ext>
              </a:extLst>
            </p:cNvPr>
            <p:cNvSpPr txBox="1"/>
            <p:nvPr/>
          </p:nvSpPr>
          <p:spPr>
            <a:xfrm>
              <a:off x="2457803" y="2007591"/>
              <a:ext cx="61635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18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Uncertainties in LCA and costs assumed data </a:t>
              </a:r>
              <a:endParaRPr lang="en-US" i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0F0E35-0144-175C-1808-6872F5DC00BE}"/>
              </a:ext>
            </a:extLst>
          </p:cNvPr>
          <p:cNvGrpSpPr/>
          <p:nvPr/>
        </p:nvGrpSpPr>
        <p:grpSpPr>
          <a:xfrm>
            <a:off x="521803" y="2856670"/>
            <a:ext cx="10960007" cy="1499271"/>
            <a:chOff x="521803" y="2878899"/>
            <a:chExt cx="10960007" cy="149927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A2FBC4-AC21-BE37-8A4C-A13013020E88}"/>
                </a:ext>
              </a:extLst>
            </p:cNvPr>
            <p:cNvGrpSpPr/>
            <p:nvPr/>
          </p:nvGrpSpPr>
          <p:grpSpPr>
            <a:xfrm>
              <a:off x="521803" y="2878899"/>
              <a:ext cx="10960007" cy="787078"/>
              <a:chOff x="521803" y="2878899"/>
              <a:chExt cx="10960007" cy="78707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D3BE47-F12F-5970-15D7-BCC79EADA16A}"/>
                  </a:ext>
                </a:extLst>
              </p:cNvPr>
              <p:cNvSpPr/>
              <p:nvPr/>
            </p:nvSpPr>
            <p:spPr>
              <a:xfrm>
                <a:off x="521803" y="2878899"/>
                <a:ext cx="1504709" cy="787078"/>
              </a:xfrm>
              <a:prstGeom prst="rect">
                <a:avLst/>
              </a:prstGeom>
              <a:solidFill>
                <a:srgbClr val="203E5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1B5926-3229-BD37-4CCC-87B368FCEA41}"/>
                  </a:ext>
                </a:extLst>
              </p:cNvPr>
              <p:cNvSpPr txBox="1"/>
              <p:nvPr/>
            </p:nvSpPr>
            <p:spPr>
              <a:xfrm>
                <a:off x="2457803" y="3087772"/>
                <a:ext cx="90240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Different quantities of hydrogen produced and transported between scenarios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D3CB1D3-1D54-B33A-2AEF-A1D0DC7541B9}"/>
                </a:ext>
              </a:extLst>
            </p:cNvPr>
            <p:cNvGrpSpPr/>
            <p:nvPr/>
          </p:nvGrpSpPr>
          <p:grpSpPr>
            <a:xfrm>
              <a:off x="2707145" y="3667188"/>
              <a:ext cx="4681505" cy="710982"/>
              <a:chOff x="858057" y="5716643"/>
              <a:chExt cx="4681505" cy="71098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59F230-F18B-08D3-8A42-F30F0E30BC5B}"/>
                  </a:ext>
                </a:extLst>
              </p:cNvPr>
              <p:cNvSpPr txBox="1"/>
              <p:nvPr/>
            </p:nvSpPr>
            <p:spPr>
              <a:xfrm>
                <a:off x="2079928" y="5716643"/>
                <a:ext cx="34596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>
                    <a:latin typeface="Graphik" panose="020B0503030202060203" pitchFamily="34" charset="0"/>
                  </a:defRPr>
                </a:lvl1pPr>
                <a:lvl2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 sz="1400">
                    <a:latin typeface="Graphik" panose="020B0503030202060203" pitchFamily="34" charset="0"/>
                  </a:defRPr>
                </a:lvl2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27 </a:t>
                </a:r>
                <a:r>
                  <a:rPr kumimoji="0" lang="en-GB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kton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/year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 Oman scenario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DD6485-060B-1162-E8DC-BAD347B2E997}"/>
                  </a:ext>
                </a:extLst>
              </p:cNvPr>
              <p:cNvSpPr txBox="1"/>
              <p:nvPr/>
            </p:nvSpPr>
            <p:spPr>
              <a:xfrm>
                <a:off x="2079928" y="6089071"/>
                <a:ext cx="3272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>
                    <a:latin typeface="Graphik" panose="020B0503030202060203" pitchFamily="34" charset="0"/>
                  </a:defRPr>
                </a:lvl1pPr>
                <a:lvl2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 sz="1400">
                    <a:latin typeface="Graphik" panose="020B0503030202060203" pitchFamily="34" charset="0"/>
                  </a:defRPr>
                </a:lvl2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7.3 </a:t>
                </a:r>
                <a:r>
                  <a:rPr kumimoji="0" lang="en-GB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kton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/year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 Italy scenario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31E9C70-B4C9-1639-E405-872BFB2022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57" y="5885920"/>
                <a:ext cx="1064570" cy="0"/>
              </a:xfrm>
              <a:prstGeom prst="straightConnector1">
                <a:avLst/>
              </a:prstGeom>
              <a:ln w="952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8CA292E-FA15-2A34-2D02-6B624F22A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57" y="6280282"/>
                <a:ext cx="1064570" cy="0"/>
              </a:xfrm>
              <a:prstGeom prst="straightConnector1">
                <a:avLst/>
              </a:prstGeom>
              <a:ln w="952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50FA65-2998-F6C1-8D95-986F2E53640B}"/>
              </a:ext>
            </a:extLst>
          </p:cNvPr>
          <p:cNvGrpSpPr/>
          <p:nvPr/>
        </p:nvGrpSpPr>
        <p:grpSpPr>
          <a:xfrm>
            <a:off x="521803" y="4626815"/>
            <a:ext cx="10960007" cy="1646284"/>
            <a:chOff x="521803" y="4626815"/>
            <a:chExt cx="10960007" cy="164628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1C9C1E-0717-AA39-D137-6FE9510F5D7D}"/>
                </a:ext>
              </a:extLst>
            </p:cNvPr>
            <p:cNvGrpSpPr/>
            <p:nvPr/>
          </p:nvGrpSpPr>
          <p:grpSpPr>
            <a:xfrm>
              <a:off x="521803" y="4626815"/>
              <a:ext cx="10960007" cy="787078"/>
              <a:chOff x="521803" y="4140677"/>
              <a:chExt cx="10960007" cy="78707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584922-4EEE-6C6C-6A07-60AD1FD3B531}"/>
                  </a:ext>
                </a:extLst>
              </p:cNvPr>
              <p:cNvSpPr/>
              <p:nvPr/>
            </p:nvSpPr>
            <p:spPr>
              <a:xfrm>
                <a:off x="521803" y="4140677"/>
                <a:ext cx="1504709" cy="787078"/>
              </a:xfrm>
              <a:prstGeom prst="rect">
                <a:avLst/>
              </a:prstGeom>
              <a:solidFill>
                <a:srgbClr val="203E5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277BD5-84FB-9CA8-D4D8-2017F9769B4D}"/>
                  </a:ext>
                </a:extLst>
              </p:cNvPr>
              <p:cNvSpPr txBox="1"/>
              <p:nvPr/>
            </p:nvSpPr>
            <p:spPr>
              <a:xfrm>
                <a:off x="2457803" y="4349550"/>
                <a:ext cx="90240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Hydrogen could be used directly on the production site in Italy scenario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2763A2-14F4-2BDB-DA98-8BECD5346AE4}"/>
                </a:ext>
              </a:extLst>
            </p:cNvPr>
            <p:cNvGrpSpPr/>
            <p:nvPr/>
          </p:nvGrpSpPr>
          <p:grpSpPr>
            <a:xfrm>
              <a:off x="2707145" y="5559618"/>
              <a:ext cx="5052430" cy="713481"/>
              <a:chOff x="6453006" y="5716643"/>
              <a:chExt cx="5052430" cy="713481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11447FB-769A-659A-9173-8B77C9BE3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0983" y="5885920"/>
                <a:ext cx="1064570" cy="0"/>
              </a:xfrm>
              <a:prstGeom prst="straightConnector1">
                <a:avLst/>
              </a:prstGeom>
              <a:ln w="952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C673FC-4875-C58E-DF92-7AAA382DF8D6}"/>
                  </a:ext>
                </a:extLst>
              </p:cNvPr>
              <p:cNvSpPr txBox="1"/>
              <p:nvPr/>
            </p:nvSpPr>
            <p:spPr>
              <a:xfrm>
                <a:off x="8661607" y="5716643"/>
                <a:ext cx="28438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1.74 kg CO</a:t>
                </a:r>
                <a:r>
                  <a:rPr kumimoji="0" lang="en-GB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-eq./kg H</a:t>
                </a:r>
                <a:r>
                  <a:rPr kumimoji="0" lang="en-GB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600664B-CDD3-4F3B-2063-38E7F18A93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0983" y="6245459"/>
                <a:ext cx="1064570" cy="0"/>
              </a:xfrm>
              <a:prstGeom prst="straightConnector1">
                <a:avLst/>
              </a:prstGeom>
              <a:ln w="952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AA71F0-9DA1-DA6C-3317-7CC491BA85B6}"/>
                  </a:ext>
                </a:extLst>
              </p:cNvPr>
              <p:cNvSpPr txBox="1"/>
              <p:nvPr/>
            </p:nvSpPr>
            <p:spPr>
              <a:xfrm>
                <a:off x="8661606" y="6091570"/>
                <a:ext cx="28438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dirty="0">
                    <a:solidFill>
                      <a:srgbClr val="000000"/>
                    </a:solidFill>
                  </a:rPr>
                  <a:t>7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.73 €/kg H</a:t>
                </a:r>
                <a:r>
                  <a:rPr kumimoji="0" lang="en-GB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6FA89B-F345-E963-E4CF-342C1D3BA16D}"/>
                  </a:ext>
                </a:extLst>
              </p:cNvPr>
              <p:cNvSpPr txBox="1"/>
              <p:nvPr/>
            </p:nvSpPr>
            <p:spPr>
              <a:xfrm>
                <a:off x="6453006" y="5716643"/>
                <a:ext cx="11838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LCA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B72F33-79DD-8796-308B-804C232D4631}"/>
                  </a:ext>
                </a:extLst>
              </p:cNvPr>
              <p:cNvSpPr txBox="1"/>
              <p:nvPr/>
            </p:nvSpPr>
            <p:spPr>
              <a:xfrm>
                <a:off x="6453006" y="6082564"/>
                <a:ext cx="11838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Economic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10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4">
            <a:extLst>
              <a:ext uri="{FF2B5EF4-FFF2-40B4-BE49-F238E27FC236}">
                <a16:creationId xmlns:a16="http://schemas.microsoft.com/office/drawing/2014/main" id="{617426AB-D839-44E6-ABAA-7B0CB2ED8E08}"/>
              </a:ext>
            </a:extLst>
          </p:cNvPr>
          <p:cNvSpPr txBox="1"/>
          <p:nvPr/>
        </p:nvSpPr>
        <p:spPr>
          <a:xfrm>
            <a:off x="110112" y="96618"/>
            <a:ext cx="11399519" cy="584775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models for 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9577FC8-2081-4760-968C-446349645683}"/>
              </a:ext>
            </a:extLst>
          </p:cNvPr>
          <p:cNvSpPr/>
          <p:nvPr/>
        </p:nvSpPr>
        <p:spPr>
          <a:xfrm>
            <a:off x="0" y="0"/>
            <a:ext cx="5334001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01E1C9-25EC-450F-8188-472CA1259816}"/>
              </a:ext>
            </a:extLst>
          </p:cNvPr>
          <p:cNvSpPr/>
          <p:nvPr/>
        </p:nvSpPr>
        <p:spPr>
          <a:xfrm>
            <a:off x="71019" y="1332661"/>
            <a:ext cx="500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Thank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C4EE9B-13DA-4A3C-A666-BB9C917C5887}"/>
              </a:ext>
            </a:extLst>
          </p:cNvPr>
          <p:cNvSpPr txBox="1"/>
          <p:nvPr/>
        </p:nvSpPr>
        <p:spPr>
          <a:xfrm>
            <a:off x="528743" y="3224328"/>
            <a:ext cx="408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Samantha Gandini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samantha.gandini@studenti.units.it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0D3C129-949F-4D24-AFAD-33EF19551336}"/>
              </a:ext>
            </a:extLst>
          </p:cNvPr>
          <p:cNvCxnSpPr/>
          <p:nvPr/>
        </p:nvCxnSpPr>
        <p:spPr>
          <a:xfrm>
            <a:off x="257631" y="2702006"/>
            <a:ext cx="4627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www.ufihydrogen.com/wp-content/uploads/2023/11/Vision.jpg">
            <a:extLst>
              <a:ext uri="{FF2B5EF4-FFF2-40B4-BE49-F238E27FC236}">
                <a16:creationId xmlns:a16="http://schemas.microsoft.com/office/drawing/2014/main" id="{5F474134-E679-4019-AD83-6FE1A9AC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15A8F86-19A1-4463-AB85-3266EB4A3F24}"/>
              </a:ext>
            </a:extLst>
          </p:cNvPr>
          <p:cNvSpPr/>
          <p:nvPr/>
        </p:nvSpPr>
        <p:spPr>
          <a:xfrm>
            <a:off x="7208184" y="6614394"/>
            <a:ext cx="3570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credits: elaborated from https://www.ufihydrogen.com/it/</a:t>
            </a:r>
          </a:p>
        </p:txBody>
      </p:sp>
      <p:sp>
        <p:nvSpPr>
          <p:cNvPr id="10" name="AutoShape 8" descr="https://www.units.it/sites/default/files/media/documenti/personale/files-pwd/loghi_units/loghi_centenario/istituzionale_bianco.png">
            <a:extLst>
              <a:ext uri="{FF2B5EF4-FFF2-40B4-BE49-F238E27FC236}">
                <a16:creationId xmlns:a16="http://schemas.microsoft.com/office/drawing/2014/main" id="{C64F925C-DF7A-423A-B565-5A05309F6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DBEC04-233D-48CC-BD4F-5D4E4BF0F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8" y="4576037"/>
            <a:ext cx="3089455" cy="1323317"/>
          </a:xfrm>
          <a:prstGeom prst="rect">
            <a:avLst/>
          </a:prstGeom>
        </p:spPr>
      </p:pic>
      <p:pic>
        <p:nvPicPr>
          <p:cNvPr id="12" name="Elemento grafico 11" descr="Posta elettronica">
            <a:extLst>
              <a:ext uri="{FF2B5EF4-FFF2-40B4-BE49-F238E27FC236}">
                <a16:creationId xmlns:a16="http://schemas.microsoft.com/office/drawing/2014/main" id="{CB793130-4779-4FDB-A258-0B22C3332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877" y="3680882"/>
            <a:ext cx="453977" cy="453977"/>
          </a:xfrm>
          <a:prstGeom prst="rect">
            <a:avLst/>
          </a:prstGeom>
        </p:spPr>
      </p:pic>
      <p:pic>
        <p:nvPicPr>
          <p:cNvPr id="13" name="Picture 2" descr="Hydrogen ecosystem conference">
            <a:extLst>
              <a:ext uri="{FF2B5EF4-FFF2-40B4-BE49-F238E27FC236}">
                <a16:creationId xmlns:a16="http://schemas.microsoft.com/office/drawing/2014/main" id="{D3957EF3-F532-45F2-A15A-5782C2E4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6072418"/>
            <a:ext cx="3846037" cy="6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D3D674A-8DDD-508C-0DBC-8E7FF4EDA093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Broader 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4267F-CBD4-84E4-892F-43EC254A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42" name="Picture 18" descr="1,500+ Green Hydrogen Icon Stock Illustrations, Royalty-Free Vector  Graphics &amp; Clip Art - iStock">
            <a:extLst>
              <a:ext uri="{FF2B5EF4-FFF2-40B4-BE49-F238E27FC236}">
                <a16:creationId xmlns:a16="http://schemas.microsoft.com/office/drawing/2014/main" id="{E99A734F-D343-3836-7070-558BBA23B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8998" r="24379" b="22941"/>
          <a:stretch/>
        </p:blipFill>
        <p:spPr bwMode="auto">
          <a:xfrm>
            <a:off x="8642571" y="1661406"/>
            <a:ext cx="1076926" cy="12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E0D965-7829-81ED-DACE-CBA584FDA864}"/>
              </a:ext>
            </a:extLst>
          </p:cNvPr>
          <p:cNvSpPr txBox="1"/>
          <p:nvPr/>
        </p:nvSpPr>
        <p:spPr>
          <a:xfrm>
            <a:off x="6597184" y="3100206"/>
            <a:ext cx="5256000" cy="12017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 this context,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hydrogen plays a significant role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 this transition due to its diverse applications, ranging from an alternative fuel to a carrier for transporting green energy.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53AC3-FCAC-76F7-6481-44928D93F8E6}"/>
              </a:ext>
            </a:extLst>
          </p:cNvPr>
          <p:cNvSpPr txBox="1"/>
          <p:nvPr/>
        </p:nvSpPr>
        <p:spPr>
          <a:xfrm>
            <a:off x="446568" y="853819"/>
            <a:ext cx="11298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Greenhouse gases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responsible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for hold heat within the atmosphere and for this reason, they are accountable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climate changes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 Greenhouse gases production is regulated by various legislations.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1FBAA-21AE-00D1-97F5-825FB8E67DCA}"/>
              </a:ext>
            </a:extLst>
          </p:cNvPr>
          <p:cNvSpPr txBox="1">
            <a:spLocks/>
          </p:cNvSpPr>
          <p:nvPr/>
        </p:nvSpPr>
        <p:spPr>
          <a:xfrm>
            <a:off x="446568" y="3100206"/>
            <a:ext cx="5256000" cy="1367146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One of the 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sources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affecting mainly 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GHG emissions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the 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energy sector</a:t>
            </a:r>
            <a:r>
              <a:rPr lang="en-GB" sz="1400" dirty="0">
                <a:solidFill>
                  <a:srgbClr val="000000"/>
                </a:solidFill>
              </a:rPr>
              <a:t>.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 this reason, governments are funding projects for the 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installation of renewables plants aimed at diversifying energy supplies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18" name="Picture 2" descr="Renewable energy Generic Flat icon">
            <a:extLst>
              <a:ext uri="{FF2B5EF4-FFF2-40B4-BE49-F238E27FC236}">
                <a16:creationId xmlns:a16="http://schemas.microsoft.com/office/drawing/2014/main" id="{D304081F-80B3-2397-ED71-6AADC98C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75" y="1729151"/>
            <a:ext cx="1066255" cy="10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72CD5D-8234-70E2-FAF3-1965F186E799}"/>
              </a:ext>
            </a:extLst>
          </p:cNvPr>
          <p:cNvSpPr/>
          <p:nvPr/>
        </p:nvSpPr>
        <p:spPr>
          <a:xfrm>
            <a:off x="6643547" y="4150729"/>
            <a:ext cx="1655180" cy="787078"/>
          </a:xfrm>
          <a:prstGeom prst="rect">
            <a:avLst/>
          </a:prstGeom>
          <a:solidFill>
            <a:srgbClr val="0086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 million tonnes</a:t>
            </a:r>
            <a:r>
              <a:rPr lang="en-US" sz="1600" b="1" baseline="30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05C5C-ABD0-DA5C-B2B9-31FCFDF9F320}"/>
              </a:ext>
            </a:extLst>
          </p:cNvPr>
          <p:cNvSpPr/>
          <p:nvPr/>
        </p:nvSpPr>
        <p:spPr>
          <a:xfrm>
            <a:off x="6643547" y="5242607"/>
            <a:ext cx="1655180" cy="787078"/>
          </a:xfrm>
          <a:prstGeom prst="rect">
            <a:avLst/>
          </a:prstGeom>
          <a:solidFill>
            <a:srgbClr val="0086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million tonnes</a:t>
            </a:r>
            <a:r>
              <a:rPr lang="en-US" sz="1600" b="1" baseline="30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96CE7D-09A1-3566-C6D3-423AD2A5BECF}"/>
              </a:ext>
            </a:extLst>
          </p:cNvPr>
          <p:cNvGrpSpPr/>
          <p:nvPr/>
        </p:nvGrpSpPr>
        <p:grpSpPr>
          <a:xfrm>
            <a:off x="5942914" y="2036823"/>
            <a:ext cx="306171" cy="4341385"/>
            <a:chOff x="6387415" y="1901096"/>
            <a:chExt cx="306171" cy="43413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7426BD-3DE3-BD0A-C19E-776213C2AB0C}"/>
                </a:ext>
              </a:extLst>
            </p:cNvPr>
            <p:cNvCxnSpPr>
              <a:cxnSpLocks/>
            </p:cNvCxnSpPr>
            <p:nvPr/>
          </p:nvCxnSpPr>
          <p:spPr>
            <a:xfrm>
              <a:off x="6540500" y="1901096"/>
              <a:ext cx="0" cy="4341385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3D0383-AD16-3CFE-A054-E3C710AE942F}"/>
                </a:ext>
              </a:extLst>
            </p:cNvPr>
            <p:cNvGrpSpPr/>
            <p:nvPr/>
          </p:nvGrpSpPr>
          <p:grpSpPr>
            <a:xfrm>
              <a:off x="6387415" y="3908465"/>
              <a:ext cx="306171" cy="326646"/>
              <a:chOff x="5937564" y="3833745"/>
              <a:chExt cx="306171" cy="306910"/>
            </a:xfrm>
          </p:grpSpPr>
          <p:sp>
            <p:nvSpPr>
              <p:cNvPr id="10" name="Freeform 94">
                <a:extLst>
                  <a:ext uri="{FF2B5EF4-FFF2-40B4-BE49-F238E27FC236}">
                    <a16:creationId xmlns:a16="http://schemas.microsoft.com/office/drawing/2014/main" id="{761C427E-FEAE-C956-94FC-2B4EE16735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>
                    <a:solidFill>
                      <a:schemeClr val="tx2"/>
                    </a:solidFill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E6F73"/>
                  </a:solidFill>
                </a:endParaRPr>
              </a:p>
            </p:txBody>
          </p:sp>
          <p:sp>
            <p:nvSpPr>
              <p:cNvPr id="13" name="Freeform 95">
                <a:extLst>
                  <a:ext uri="{FF2B5EF4-FFF2-40B4-BE49-F238E27FC236}">
                    <a16:creationId xmlns:a16="http://schemas.microsoft.com/office/drawing/2014/main" id="{69EA116A-E71F-F9DB-F467-252F446B37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30524" y="387483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2614D-53DC-2EB5-2DB8-2CB2EA262D49}"/>
              </a:ext>
            </a:extLst>
          </p:cNvPr>
          <p:cNvGrpSpPr/>
          <p:nvPr/>
        </p:nvGrpSpPr>
        <p:grpSpPr>
          <a:xfrm>
            <a:off x="446568" y="4150729"/>
            <a:ext cx="5299925" cy="1878956"/>
            <a:chOff x="814867" y="4490977"/>
            <a:chExt cx="5299925" cy="18789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E6EE37-8DB8-2738-9EA7-851235CC584E}"/>
                </a:ext>
              </a:extLst>
            </p:cNvPr>
            <p:cNvSpPr/>
            <p:nvPr/>
          </p:nvSpPr>
          <p:spPr>
            <a:xfrm>
              <a:off x="814867" y="4490977"/>
              <a:ext cx="1655180" cy="787078"/>
            </a:xfrm>
            <a:prstGeom prst="rect">
              <a:avLst/>
            </a:prstGeom>
            <a:solidFill>
              <a:srgbClr val="203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45 %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3336DB-EA72-F289-29D6-42FB8E52B0D4}"/>
                </a:ext>
              </a:extLst>
            </p:cNvPr>
            <p:cNvSpPr/>
            <p:nvPr/>
          </p:nvSpPr>
          <p:spPr>
            <a:xfrm>
              <a:off x="814867" y="5582855"/>
              <a:ext cx="1655180" cy="787078"/>
            </a:xfrm>
            <a:prstGeom prst="rect">
              <a:avLst/>
            </a:prstGeom>
            <a:solidFill>
              <a:srgbClr val="203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300 b€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B5FC0B-D37C-58D1-6199-D346A345D1F9}"/>
                </a:ext>
              </a:extLst>
            </p:cNvPr>
            <p:cNvSpPr txBox="1">
              <a:spLocks/>
            </p:cNvSpPr>
            <p:nvPr/>
          </p:nvSpPr>
          <p:spPr>
            <a:xfrm>
              <a:off x="2685182" y="4490977"/>
              <a:ext cx="3429610" cy="787078"/>
            </a:xfrm>
            <a:prstGeom prst="rect">
              <a:avLst/>
            </a:prstGeom>
            <a:noFill/>
          </p:spPr>
          <p:txBody>
            <a:bodyPr wrap="square" lIns="0" rIns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i="1" dirty="0">
                  <a:solidFill>
                    <a:srgbClr val="000000"/>
                  </a:solidFill>
                  <a:sym typeface="Wingdings" panose="05000000000000000000" pitchFamily="2" charset="2"/>
                </a:rPr>
                <a:t>of renewables in the EU mix by 2030</a:t>
              </a:r>
              <a:endParaRPr kumimoji="0" lang="en-GB" sz="16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41B4-91C2-9DB8-B39D-BD33F34041BF}"/>
                </a:ext>
              </a:extLst>
            </p:cNvPr>
            <p:cNvSpPr txBox="1">
              <a:spLocks/>
            </p:cNvSpPr>
            <p:nvPr/>
          </p:nvSpPr>
          <p:spPr>
            <a:xfrm>
              <a:off x="2685182" y="5582855"/>
              <a:ext cx="3429610" cy="787078"/>
            </a:xfrm>
            <a:prstGeom prst="rect">
              <a:avLst/>
            </a:prstGeom>
            <a:noFill/>
          </p:spPr>
          <p:txBody>
            <a:bodyPr wrap="square" lIns="0" rIns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>
                  <a:solidFill>
                    <a:srgbClr val="000000"/>
                  </a:solidFill>
                  <a:sym typeface="Wingdings" panose="05000000000000000000" pitchFamily="2" charset="2"/>
                </a:rPr>
                <a:t>founded by Recovery and Resilience Facility for RES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6CF8D2-4DA0-3500-36BB-888151E50325}"/>
              </a:ext>
            </a:extLst>
          </p:cNvPr>
          <p:cNvSpPr txBox="1">
            <a:spLocks/>
          </p:cNvSpPr>
          <p:nvPr/>
        </p:nvSpPr>
        <p:spPr>
          <a:xfrm>
            <a:off x="8513862" y="4150729"/>
            <a:ext cx="3429610" cy="787078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</a:t>
            </a:r>
            <a:r>
              <a:rPr lang="en-GB" sz="1600" i="1" dirty="0">
                <a:solidFill>
                  <a:srgbClr val="000000"/>
                </a:solidFill>
              </a:rPr>
              <a:t>hydrogen produced in EU and imported to EU </a:t>
            </a:r>
            <a:r>
              <a:rPr kumimoji="0" lang="en-GB" sz="160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by 2030</a:t>
            </a:r>
            <a:endParaRPr kumimoji="0" lang="en-GB" sz="1600" b="0" i="1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DDC588-657B-6073-5185-0FBD8A5FC23F}"/>
              </a:ext>
            </a:extLst>
          </p:cNvPr>
          <p:cNvSpPr txBox="1">
            <a:spLocks/>
          </p:cNvSpPr>
          <p:nvPr/>
        </p:nvSpPr>
        <p:spPr>
          <a:xfrm>
            <a:off x="8530841" y="5242607"/>
            <a:ext cx="3395653" cy="787078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1" dirty="0">
                <a:solidFill>
                  <a:srgbClr val="000000"/>
                </a:solidFill>
              </a:rPr>
              <a:t>Oman’ target for hydrogen production by 2030 </a:t>
            </a:r>
            <a:endParaRPr kumimoji="0" lang="en-GB" sz="1600" b="0" i="1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D93F0E-A138-91B0-CB39-91BE9D97F673}"/>
              </a:ext>
            </a:extLst>
          </p:cNvPr>
          <p:cNvSpPr txBox="1"/>
          <p:nvPr/>
        </p:nvSpPr>
        <p:spPr>
          <a:xfrm>
            <a:off x="6397535" y="6444476"/>
            <a:ext cx="534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</a:t>
            </a:r>
            <a:r>
              <a:rPr lang="en-GB" sz="1000" baseline="30000" dirty="0"/>
              <a:t>1</a:t>
            </a:r>
            <a:r>
              <a:rPr lang="en-GB" sz="1000" dirty="0"/>
              <a:t>: </a:t>
            </a:r>
            <a:r>
              <a:rPr lang="en-GB" sz="1000" dirty="0">
                <a:hlinkClick r:id="rId5"/>
              </a:rPr>
              <a:t>https://energy.ec.europa.eu/topics/energy-systems-integration/hydrogen_en</a:t>
            </a:r>
            <a:endParaRPr lang="en-GB" sz="1000" dirty="0"/>
          </a:p>
          <a:p>
            <a:r>
              <a:rPr lang="en-GB" sz="1000" dirty="0"/>
              <a:t>Source</a:t>
            </a:r>
            <a:r>
              <a:rPr lang="en-GB" sz="1000" baseline="30000" dirty="0"/>
              <a:t>2</a:t>
            </a:r>
            <a:r>
              <a:rPr lang="en-GB" sz="1000" dirty="0"/>
              <a:t>: </a:t>
            </a:r>
            <a:r>
              <a:rPr lang="en-GB" sz="1000" dirty="0">
                <a:hlinkClick r:id="rId6"/>
              </a:rPr>
              <a:t>https://www.iea.org/reports/renewable-hydrogen-from-oman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7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D3D674A-8DDD-508C-0DBC-8E7FF4EDA093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Scope of the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4267F-CBD4-84E4-892F-43EC254A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2F250F-80F1-9C9C-601D-C05F58EA8274}"/>
              </a:ext>
            </a:extLst>
          </p:cNvPr>
          <p:cNvSpPr txBox="1"/>
          <p:nvPr/>
        </p:nvSpPr>
        <p:spPr>
          <a:xfrm>
            <a:off x="3898900" y="1801327"/>
            <a:ext cx="7156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Evaluate from an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environmental and economical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point of view, differences between hydrogen import from </a:t>
            </a:r>
            <a:r>
              <a:rPr lang="en-GB" dirty="0">
                <a:solidFill>
                  <a:srgbClr val="000000"/>
                </a:solidFill>
              </a:rPr>
              <a:t>MENA region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Italy and the domestic production in Italy.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5EB4AD-135D-359D-DB77-D2CE65B5A30D}"/>
              </a:ext>
            </a:extLst>
          </p:cNvPr>
          <p:cNvGrpSpPr/>
          <p:nvPr/>
        </p:nvGrpSpPr>
        <p:grpSpPr>
          <a:xfrm>
            <a:off x="1454113" y="1380992"/>
            <a:ext cx="1764000" cy="1764000"/>
            <a:chOff x="1454113" y="1380992"/>
            <a:chExt cx="1764000" cy="1764000"/>
          </a:xfrm>
        </p:grpSpPr>
        <p:pic>
          <p:nvPicPr>
            <p:cNvPr id="1026" name="Picture 2" descr="Scope - Free marketing icons">
              <a:extLst>
                <a:ext uri="{FF2B5EF4-FFF2-40B4-BE49-F238E27FC236}">
                  <a16:creationId xmlns:a16="http://schemas.microsoft.com/office/drawing/2014/main" id="{9B8EB2D3-781D-F46F-73BD-C56251616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214" y="1659093"/>
              <a:ext cx="1207798" cy="1207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2DABE2-9E62-FD93-7958-BC0F72B9C351}"/>
                </a:ext>
              </a:extLst>
            </p:cNvPr>
            <p:cNvSpPr/>
            <p:nvPr/>
          </p:nvSpPr>
          <p:spPr>
            <a:xfrm>
              <a:off x="1454113" y="1380992"/>
              <a:ext cx="1764000" cy="176400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5E7EBD7-0090-0FBD-DAF6-7A7F770B6A45}"/>
              </a:ext>
            </a:extLst>
          </p:cNvPr>
          <p:cNvCxnSpPr/>
          <p:nvPr/>
        </p:nvCxnSpPr>
        <p:spPr>
          <a:xfrm>
            <a:off x="551009" y="3448902"/>
            <a:ext cx="1117074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3">
            <a:extLst>
              <a:ext uri="{FF2B5EF4-FFF2-40B4-BE49-F238E27FC236}">
                <a16:creationId xmlns:a16="http://schemas.microsoft.com/office/drawing/2014/main" id="{1B26AAF9-A4EC-1A92-3926-13274110871C}"/>
              </a:ext>
            </a:extLst>
          </p:cNvPr>
          <p:cNvSpPr/>
          <p:nvPr/>
        </p:nvSpPr>
        <p:spPr>
          <a:xfrm>
            <a:off x="680524" y="3752813"/>
            <a:ext cx="3025629" cy="761316"/>
          </a:xfrm>
          <a:custGeom>
            <a:avLst/>
            <a:gdLst/>
            <a:ahLst/>
            <a:cxnLst/>
            <a:rect l="l" t="t" r="r" b="b"/>
            <a:pathLst>
              <a:path w="928401" h="534735">
                <a:moveTo>
                  <a:pt x="0" y="0"/>
                </a:moveTo>
                <a:lnTo>
                  <a:pt x="928401" y="0"/>
                </a:lnTo>
                <a:lnTo>
                  <a:pt x="928401" y="534735"/>
                </a:lnTo>
                <a:lnTo>
                  <a:pt x="0" y="534735"/>
                </a:lnTo>
                <a:close/>
              </a:path>
            </a:pathLst>
          </a:custGeom>
          <a:solidFill>
            <a:srgbClr val="4FCDCC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Technical basis of design</a:t>
            </a: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F654669E-EAA1-8CAD-B6EA-21E25A57A12B}"/>
              </a:ext>
            </a:extLst>
          </p:cNvPr>
          <p:cNvSpPr txBox="1"/>
          <p:nvPr/>
        </p:nvSpPr>
        <p:spPr>
          <a:xfrm>
            <a:off x="4583185" y="3752812"/>
            <a:ext cx="3025629" cy="761316"/>
          </a:xfrm>
          <a:prstGeom prst="rect">
            <a:avLst/>
          </a:prstGeom>
          <a:solidFill>
            <a:srgbClr val="18B6B4"/>
          </a:solidFill>
        </p:spPr>
        <p:txBody>
          <a:bodyPr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LCA Analysis</a:t>
            </a: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86E4E35-1B3B-0DA4-39CF-E35609E6AAB9}"/>
              </a:ext>
            </a:extLst>
          </p:cNvPr>
          <p:cNvSpPr txBox="1"/>
          <p:nvPr/>
        </p:nvSpPr>
        <p:spPr>
          <a:xfrm>
            <a:off x="8485847" y="3752812"/>
            <a:ext cx="3025629" cy="761316"/>
          </a:xfrm>
          <a:prstGeom prst="rect">
            <a:avLst/>
          </a:prstGeom>
          <a:solidFill>
            <a:srgbClr val="37C9EF"/>
          </a:solidFill>
        </p:spPr>
        <p:txBody>
          <a:bodyPr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Cost Analysis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72CD9-F8BA-5901-468E-7BCC1B83D10B}"/>
              </a:ext>
            </a:extLst>
          </p:cNvPr>
          <p:cNvSpPr txBox="1"/>
          <p:nvPr/>
        </p:nvSpPr>
        <p:spPr>
          <a:xfrm>
            <a:off x="680524" y="4829847"/>
            <a:ext cx="302562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 plants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Electricity 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Hydrogen 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Losses and boil-off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EDB7AA33-089E-0D55-744D-93AA02206AC5}"/>
              </a:ext>
            </a:extLst>
          </p:cNvPr>
          <p:cNvSpPr txBox="1"/>
          <p:nvPr/>
        </p:nvSpPr>
        <p:spPr>
          <a:xfrm>
            <a:off x="4583185" y="4722362"/>
            <a:ext cx="302562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Available data gathering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LCA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Emissions for 1 kg CO</a:t>
            </a:r>
            <a:r>
              <a:rPr lang="en-GB" sz="1400" baseline="-25000" dirty="0">
                <a:solidFill>
                  <a:srgbClr val="000000"/>
                </a:solidFill>
              </a:rPr>
              <a:t>2 </a:t>
            </a:r>
            <a:r>
              <a:rPr lang="en-GB" sz="1400" dirty="0">
                <a:solidFill>
                  <a:srgbClr val="000000"/>
                </a:solidFill>
              </a:rPr>
              <a:t>eq./kg H</a:t>
            </a:r>
            <a:r>
              <a:rPr lang="en-GB" sz="1400" baseline="-25000" dirty="0">
                <a:solidFill>
                  <a:srgbClr val="000000"/>
                </a:solidFill>
              </a:rPr>
              <a:t>2</a:t>
            </a:r>
            <a:endParaRPr lang="en-GB" sz="14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Losses and boil-off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30BBCD5-EFB5-6A69-D676-698CB40CFED8}"/>
              </a:ext>
            </a:extLst>
          </p:cNvPr>
          <p:cNvSpPr txBox="1"/>
          <p:nvPr/>
        </p:nvSpPr>
        <p:spPr>
          <a:xfrm>
            <a:off x="8485846" y="4722362"/>
            <a:ext cx="30256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CAPEX/OPEX identification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LCOE calculation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LCOH calculation for each process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848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B77B4F-DD51-C6C3-2765-0A34F1BA668E}"/>
              </a:ext>
            </a:extLst>
          </p:cNvPr>
          <p:cNvCxnSpPr>
            <a:cxnSpLocks/>
          </p:cNvCxnSpPr>
          <p:nvPr/>
        </p:nvCxnSpPr>
        <p:spPr>
          <a:xfrm>
            <a:off x="2693654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C89025-8BFB-2657-0384-C93336186480}"/>
              </a:ext>
            </a:extLst>
          </p:cNvPr>
          <p:cNvCxnSpPr>
            <a:cxnSpLocks/>
          </p:cNvCxnSpPr>
          <p:nvPr/>
        </p:nvCxnSpPr>
        <p:spPr>
          <a:xfrm>
            <a:off x="4013197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4ABB85-BFA7-98C9-8FE2-1AB5CC7768B9}"/>
              </a:ext>
            </a:extLst>
          </p:cNvPr>
          <p:cNvCxnSpPr>
            <a:cxnSpLocks/>
          </p:cNvCxnSpPr>
          <p:nvPr/>
        </p:nvCxnSpPr>
        <p:spPr>
          <a:xfrm>
            <a:off x="5370840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D96377-3D37-3660-D84D-29F0740EC67F}"/>
              </a:ext>
            </a:extLst>
          </p:cNvPr>
          <p:cNvCxnSpPr>
            <a:cxnSpLocks/>
          </p:cNvCxnSpPr>
          <p:nvPr/>
        </p:nvCxnSpPr>
        <p:spPr>
          <a:xfrm>
            <a:off x="8400713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ED56FC-AA70-AF5F-2BF2-C4A4ED523645}"/>
              </a:ext>
            </a:extLst>
          </p:cNvPr>
          <p:cNvSpPr txBox="1"/>
          <p:nvPr/>
        </p:nvSpPr>
        <p:spPr>
          <a:xfrm>
            <a:off x="446567" y="1267084"/>
            <a:ext cx="361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Hydrogen import from Oman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E014A6-53A1-0075-DA4D-6C786E2A8ADD}"/>
              </a:ext>
            </a:extLst>
          </p:cNvPr>
          <p:cNvSpPr txBox="1"/>
          <p:nvPr/>
        </p:nvSpPr>
        <p:spPr>
          <a:xfrm>
            <a:off x="446567" y="3817933"/>
            <a:ext cx="448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Hydrogen domestic production in Italy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D1B4EE-B404-A0E1-082A-EDA94A3CF4FC}"/>
              </a:ext>
            </a:extLst>
          </p:cNvPr>
          <p:cNvCxnSpPr>
            <a:cxnSpLocks/>
          </p:cNvCxnSpPr>
          <p:nvPr/>
        </p:nvCxnSpPr>
        <p:spPr>
          <a:xfrm>
            <a:off x="9826743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D9AA101-97F5-7070-E0A7-BC1B6E4A3701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568180" y="1270175"/>
            <a:ext cx="84089" cy="1421473"/>
          </a:xfrm>
          <a:prstGeom prst="bentConnector3">
            <a:avLst>
              <a:gd name="adj1" fmla="val 371855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788968-0EA5-5DBA-E6D3-838AC6C95F57}"/>
              </a:ext>
            </a:extLst>
          </p:cNvPr>
          <p:cNvSpPr txBox="1"/>
          <p:nvPr/>
        </p:nvSpPr>
        <p:spPr>
          <a:xfrm>
            <a:off x="4812150" y="1464532"/>
            <a:ext cx="1578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Boil-off recirculation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3D674A-8DDD-508C-0DBC-8E7FF4EDA093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Scenarios analysed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4267F-CBD4-84E4-892F-43EC254A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C984B0-642E-5EE9-A3AA-252556EB17E0}"/>
              </a:ext>
            </a:extLst>
          </p:cNvPr>
          <p:cNvGrpSpPr/>
          <p:nvPr/>
        </p:nvGrpSpPr>
        <p:grpSpPr>
          <a:xfrm>
            <a:off x="345396" y="1872091"/>
            <a:ext cx="2477102" cy="1474825"/>
            <a:chOff x="345396" y="1872091"/>
            <a:chExt cx="2477102" cy="14748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E3EB71-9C32-BAF7-C1D4-F254A67DB4B1}"/>
                </a:ext>
              </a:extLst>
            </p:cNvPr>
            <p:cNvSpPr txBox="1"/>
            <p:nvPr/>
          </p:nvSpPr>
          <p:spPr>
            <a:xfrm>
              <a:off x="345396" y="3069917"/>
              <a:ext cx="2477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Renewable energy production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E359AE-ABE8-9AC6-CFCF-934E0A29E8F8}"/>
                </a:ext>
              </a:extLst>
            </p:cNvPr>
            <p:cNvGrpSpPr/>
            <p:nvPr/>
          </p:nvGrpSpPr>
          <p:grpSpPr>
            <a:xfrm>
              <a:off x="609878" y="1872091"/>
              <a:ext cx="1948139" cy="1052376"/>
              <a:chOff x="542053" y="1872091"/>
              <a:chExt cx="1948139" cy="105237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9CC0D2B-5E63-CD3F-5F26-206821660721}"/>
                  </a:ext>
                </a:extLst>
              </p:cNvPr>
              <p:cNvGrpSpPr/>
              <p:nvPr/>
            </p:nvGrpSpPr>
            <p:grpSpPr>
              <a:xfrm>
                <a:off x="1584641" y="1872091"/>
                <a:ext cx="905551" cy="1052376"/>
                <a:chOff x="1584641" y="1872091"/>
                <a:chExt cx="905551" cy="1052376"/>
              </a:xfrm>
            </p:grpSpPr>
            <p:pic>
              <p:nvPicPr>
                <p:cNvPr id="5" name="Picture 4" descr="3D Isolated Solar Panel Production 11098945 PNG">
                  <a:extLst>
                    <a:ext uri="{FF2B5EF4-FFF2-40B4-BE49-F238E27FC236}">
                      <a16:creationId xmlns:a16="http://schemas.microsoft.com/office/drawing/2014/main" id="{DF0CB942-4599-701C-995A-9C3AAA62E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185" y="1872091"/>
                  <a:ext cx="836463" cy="698198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41F6C4C-3357-5972-6688-1C4560BEEEF9}"/>
                    </a:ext>
                  </a:extLst>
                </p:cNvPr>
                <p:cNvSpPr txBox="1"/>
                <p:nvPr/>
              </p:nvSpPr>
              <p:spPr>
                <a:xfrm>
                  <a:off x="1584641" y="2432024"/>
                  <a:ext cx="905551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PV plant </a:t>
                  </a:r>
                  <a:b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700 MW</a:t>
                  </a:r>
                  <a:endPara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0356DD5-8E9F-7E52-C3A3-1680DF6C0F56}"/>
                  </a:ext>
                </a:extLst>
              </p:cNvPr>
              <p:cNvGrpSpPr/>
              <p:nvPr/>
            </p:nvGrpSpPr>
            <p:grpSpPr>
              <a:xfrm>
                <a:off x="542053" y="1893170"/>
                <a:ext cx="1046918" cy="1031297"/>
                <a:chOff x="542053" y="1893170"/>
                <a:chExt cx="1046918" cy="1031297"/>
              </a:xfrm>
            </p:grpSpPr>
            <p:pic>
              <p:nvPicPr>
                <p:cNvPr id="4" name="Picture 2" descr="Wind power Generic Outline Color icon">
                  <a:extLst>
                    <a:ext uri="{FF2B5EF4-FFF2-40B4-BE49-F238E27FC236}">
                      <a16:creationId xmlns:a16="http://schemas.microsoft.com/office/drawing/2014/main" id="{B8615817-5290-6BD5-2055-97DFC07A96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380" y="1893170"/>
                  <a:ext cx="538264" cy="538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A6CB682-343F-85E6-5EF4-1425F17200E3}"/>
                    </a:ext>
                  </a:extLst>
                </p:cNvPr>
                <p:cNvSpPr txBox="1"/>
                <p:nvPr/>
              </p:nvSpPr>
              <p:spPr>
                <a:xfrm>
                  <a:off x="542053" y="2432024"/>
                  <a:ext cx="1046918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Wind plant </a:t>
                  </a:r>
                  <a:b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200 MW</a:t>
                  </a:r>
                  <a:endPara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F53C28-2A82-3100-BAE7-DCF9E1844EE4}"/>
              </a:ext>
            </a:extLst>
          </p:cNvPr>
          <p:cNvGrpSpPr/>
          <p:nvPr/>
        </p:nvGrpSpPr>
        <p:grpSpPr>
          <a:xfrm>
            <a:off x="2903547" y="1933427"/>
            <a:ext cx="1276594" cy="1413489"/>
            <a:chOff x="2869126" y="1933427"/>
            <a:chExt cx="1276594" cy="1413489"/>
          </a:xfrm>
        </p:grpSpPr>
        <p:pic>
          <p:nvPicPr>
            <p:cNvPr id="6" name="Picture 2" descr="Electrolysis - Free industry icons">
              <a:extLst>
                <a:ext uri="{FF2B5EF4-FFF2-40B4-BE49-F238E27FC236}">
                  <a16:creationId xmlns:a16="http://schemas.microsoft.com/office/drawing/2014/main" id="{E802F4EA-3CC7-C4A4-DB06-E3B2BB389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549" y="1933427"/>
              <a:ext cx="593748" cy="5755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463CE3-A84A-3BE7-0972-0D37B78C8661}"/>
                </a:ext>
              </a:extLst>
            </p:cNvPr>
            <p:cNvSpPr txBox="1"/>
            <p:nvPr/>
          </p:nvSpPr>
          <p:spPr>
            <a:xfrm>
              <a:off x="2904530" y="3069917"/>
              <a:ext cx="12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Electrolysis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DE38D5-35F6-1C79-06F6-DC752B51CE10}"/>
                </a:ext>
              </a:extLst>
            </p:cNvPr>
            <p:cNvSpPr txBox="1"/>
            <p:nvPr/>
          </p:nvSpPr>
          <p:spPr>
            <a:xfrm>
              <a:off x="2869126" y="2573921"/>
              <a:ext cx="127659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PEM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560 MW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0C42EF-152E-4C31-EE3C-E264C3B7415D}"/>
              </a:ext>
            </a:extLst>
          </p:cNvPr>
          <p:cNvGrpSpPr/>
          <p:nvPr/>
        </p:nvGrpSpPr>
        <p:grpSpPr>
          <a:xfrm>
            <a:off x="7104135" y="1887232"/>
            <a:ext cx="1404253" cy="1483544"/>
            <a:chOff x="6610925" y="1863372"/>
            <a:chExt cx="1404253" cy="1483544"/>
          </a:xfrm>
        </p:grpSpPr>
        <p:pic>
          <p:nvPicPr>
            <p:cNvPr id="17" name="Picture 10" descr="Oil tanker - Free transport icons">
              <a:extLst>
                <a:ext uri="{FF2B5EF4-FFF2-40B4-BE49-F238E27FC236}">
                  <a16:creationId xmlns:a16="http://schemas.microsoft.com/office/drawing/2014/main" id="{FE7FD8E0-FB76-E0CB-12A2-665F73475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572" y="1863372"/>
              <a:ext cx="960958" cy="8021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B82081-9CAE-0659-C33A-820CC0044D7F}"/>
                </a:ext>
              </a:extLst>
            </p:cNvPr>
            <p:cNvSpPr txBox="1"/>
            <p:nvPr/>
          </p:nvSpPr>
          <p:spPr>
            <a:xfrm>
              <a:off x="6684317" y="3069917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Shipping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78F5DD-2B73-0564-5B14-EE2D6678D112}"/>
                </a:ext>
              </a:extLst>
            </p:cNvPr>
            <p:cNvSpPr txBox="1"/>
            <p:nvPr/>
          </p:nvSpPr>
          <p:spPr>
            <a:xfrm>
              <a:off x="6610925" y="2573921"/>
              <a:ext cx="1404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Ship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1500 ton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865113-C317-5676-9289-CF9FDA04CEF5}"/>
              </a:ext>
            </a:extLst>
          </p:cNvPr>
          <p:cNvSpPr txBox="1"/>
          <p:nvPr/>
        </p:nvSpPr>
        <p:spPr>
          <a:xfrm>
            <a:off x="2481434" y="1758970"/>
            <a:ext cx="76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4.3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GWh/d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8FAEE5-56D3-7E1D-DF12-0E4D2E074B9C}"/>
              </a:ext>
            </a:extLst>
          </p:cNvPr>
          <p:cNvSpPr txBox="1"/>
          <p:nvPr/>
        </p:nvSpPr>
        <p:spPr>
          <a:xfrm>
            <a:off x="3674269" y="1758970"/>
            <a:ext cx="1058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78.4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 H</a:t>
            </a:r>
            <a:r>
              <a:rPr kumimoji="0" lang="en-GB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058A69-10C4-B804-B178-82358111F5DD}"/>
              </a:ext>
            </a:extLst>
          </p:cNvPr>
          <p:cNvSpPr txBox="1"/>
          <p:nvPr/>
        </p:nvSpPr>
        <p:spPr>
          <a:xfrm>
            <a:off x="6586022" y="1758970"/>
            <a:ext cx="800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77.36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 H</a:t>
            </a:r>
            <a:r>
              <a:rPr kumimoji="0" lang="en-GB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/d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8C779FD-1342-FDFD-D8DC-16C5EA31C9C0}"/>
              </a:ext>
            </a:extLst>
          </p:cNvPr>
          <p:cNvGrpSpPr/>
          <p:nvPr/>
        </p:nvGrpSpPr>
        <p:grpSpPr>
          <a:xfrm>
            <a:off x="9572149" y="1100811"/>
            <a:ext cx="969069" cy="792000"/>
            <a:chOff x="9925436" y="2457000"/>
            <a:chExt cx="969069" cy="792000"/>
          </a:xfrm>
        </p:grpSpPr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4BC0072C-A6DA-A2A9-2969-1DB46B9D6855}"/>
                </a:ext>
              </a:extLst>
            </p:cNvPr>
            <p:cNvSpPr/>
            <p:nvPr/>
          </p:nvSpPr>
          <p:spPr>
            <a:xfrm>
              <a:off x="10013970" y="2457000"/>
              <a:ext cx="792000" cy="79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896115B3-A732-2BD5-DEEE-17DAB9037488}"/>
                </a:ext>
              </a:extLst>
            </p:cNvPr>
            <p:cNvSpPr txBox="1"/>
            <p:nvPr/>
          </p:nvSpPr>
          <p:spPr>
            <a:xfrm>
              <a:off x="9925436" y="2560613"/>
              <a:ext cx="969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75 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 H</a:t>
              </a:r>
              <a:r>
                <a:rPr kumimoji="0" lang="en-GB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2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/d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7EE3A7-DBDD-7BAF-D7AD-162B9811B27E}"/>
              </a:ext>
            </a:extLst>
          </p:cNvPr>
          <p:cNvGrpSpPr/>
          <p:nvPr/>
        </p:nvGrpSpPr>
        <p:grpSpPr>
          <a:xfrm>
            <a:off x="4261190" y="1938867"/>
            <a:ext cx="1276594" cy="1408049"/>
            <a:chOff x="4086518" y="1938867"/>
            <a:chExt cx="1276594" cy="1408049"/>
          </a:xfrm>
        </p:grpSpPr>
        <p:pic>
          <p:nvPicPr>
            <p:cNvPr id="11" name="Picture 4" descr="Port of Hastings - HESC">
              <a:extLst>
                <a:ext uri="{FF2B5EF4-FFF2-40B4-BE49-F238E27FC236}">
                  <a16:creationId xmlns:a16="http://schemas.microsoft.com/office/drawing/2014/main" id="{2962BB48-C354-0294-9788-9A91F289C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62" t="28408" r="29358" b="20823"/>
            <a:stretch/>
          </p:blipFill>
          <p:spPr bwMode="auto">
            <a:xfrm>
              <a:off x="4554421" y="1938867"/>
              <a:ext cx="340788" cy="6511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B52413-D702-BBBE-8508-6BFEF6F4E9F5}"/>
                </a:ext>
              </a:extLst>
            </p:cNvPr>
            <p:cNvSpPr txBox="1"/>
            <p:nvPr/>
          </p:nvSpPr>
          <p:spPr>
            <a:xfrm>
              <a:off x="4096081" y="3069917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Liquefaction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95E18598-07E1-F991-14F5-E1319C7D1B31}"/>
                </a:ext>
              </a:extLst>
            </p:cNvPr>
            <p:cNvSpPr txBox="1"/>
            <p:nvPr/>
          </p:nvSpPr>
          <p:spPr>
            <a:xfrm>
              <a:off x="4086518" y="2589310"/>
              <a:ext cx="12765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80 ton/day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FDEE5E-A860-C5B4-4D2C-EA407DAA9C96}"/>
              </a:ext>
            </a:extLst>
          </p:cNvPr>
          <p:cNvGrpSpPr/>
          <p:nvPr/>
        </p:nvGrpSpPr>
        <p:grpSpPr>
          <a:xfrm>
            <a:off x="5618833" y="2022956"/>
            <a:ext cx="1404253" cy="1366370"/>
            <a:chOff x="5237422" y="1980546"/>
            <a:chExt cx="1404253" cy="1366370"/>
          </a:xfrm>
        </p:grpSpPr>
        <p:pic>
          <p:nvPicPr>
            <p:cNvPr id="14" name="Picture 6" descr="Storage tank - Free industry icons">
              <a:extLst>
                <a:ext uri="{FF2B5EF4-FFF2-40B4-BE49-F238E27FC236}">
                  <a16:creationId xmlns:a16="http://schemas.microsoft.com/office/drawing/2014/main" id="{487E0888-ACC9-3EAC-99DA-94650D29C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257" y="1980546"/>
              <a:ext cx="538583" cy="56776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43E7A9-6D75-00CB-3EC3-FAFB5E4018C7}"/>
                </a:ext>
              </a:extLst>
            </p:cNvPr>
            <p:cNvSpPr txBox="1"/>
            <p:nvPr/>
          </p:nvSpPr>
          <p:spPr>
            <a:xfrm>
              <a:off x="5310814" y="3069917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Storage</a:t>
              </a:r>
            </a:p>
          </p:txBody>
        </p: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861BB7AB-25AE-131E-B9AB-AF61F1A2DB78}"/>
                </a:ext>
              </a:extLst>
            </p:cNvPr>
            <p:cNvSpPr txBox="1"/>
            <p:nvPr/>
          </p:nvSpPr>
          <p:spPr>
            <a:xfrm>
              <a:off x="5237422" y="2589310"/>
              <a:ext cx="14042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20 days storage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A8DCA8-8D4D-4CDB-B554-02C148DDB60F}"/>
              </a:ext>
            </a:extLst>
          </p:cNvPr>
          <p:cNvGrpSpPr/>
          <p:nvPr/>
        </p:nvGrpSpPr>
        <p:grpSpPr>
          <a:xfrm>
            <a:off x="8595975" y="2023373"/>
            <a:ext cx="1404253" cy="1347403"/>
            <a:chOff x="8045294" y="1999513"/>
            <a:chExt cx="1404253" cy="13474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A2E215-4E48-09F9-7DF8-E53D85729D2D}"/>
                </a:ext>
              </a:extLst>
            </p:cNvPr>
            <p:cNvSpPr txBox="1"/>
            <p:nvPr/>
          </p:nvSpPr>
          <p:spPr>
            <a:xfrm>
              <a:off x="8118686" y="3069917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Storage</a:t>
              </a:r>
            </a:p>
          </p:txBody>
        </p:sp>
        <p:pic>
          <p:nvPicPr>
            <p:cNvPr id="36" name="Picture 6" descr="Storage tank - Free industry icons">
              <a:extLst>
                <a:ext uri="{FF2B5EF4-FFF2-40B4-BE49-F238E27FC236}">
                  <a16:creationId xmlns:a16="http://schemas.microsoft.com/office/drawing/2014/main" id="{9AE84E82-AD0A-1E84-56AA-9F2386147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129" y="1999513"/>
              <a:ext cx="538583" cy="56776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EAA6F67D-C5BB-F9AD-C9AD-AD6A2F2AAA1A}"/>
                </a:ext>
              </a:extLst>
            </p:cNvPr>
            <p:cNvSpPr txBox="1"/>
            <p:nvPr/>
          </p:nvSpPr>
          <p:spPr>
            <a:xfrm>
              <a:off x="8045294" y="2589310"/>
              <a:ext cx="14042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20 days storage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538E7A-48EC-A892-B40C-34B552321928}"/>
              </a:ext>
            </a:extLst>
          </p:cNvPr>
          <p:cNvGrpSpPr/>
          <p:nvPr/>
        </p:nvGrpSpPr>
        <p:grpSpPr>
          <a:xfrm>
            <a:off x="10074734" y="1893312"/>
            <a:ext cx="1869061" cy="1477464"/>
            <a:chOff x="9889539" y="1869452"/>
            <a:chExt cx="1869061" cy="1477464"/>
          </a:xfrm>
        </p:grpSpPr>
        <p:pic>
          <p:nvPicPr>
            <p:cNvPr id="16" name="Picture 8" descr="Storage tank - Free industry icons">
              <a:extLst>
                <a:ext uri="{FF2B5EF4-FFF2-40B4-BE49-F238E27FC236}">
                  <a16:creationId xmlns:a16="http://schemas.microsoft.com/office/drawing/2014/main" id="{5E26DE30-64EF-9830-D3A2-8FA9049C2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566" y="1869452"/>
              <a:ext cx="797006" cy="6652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B22C67-3094-C4F0-4A05-A72FAF5576D0}"/>
                </a:ext>
              </a:extLst>
            </p:cNvPr>
            <p:cNvSpPr txBox="1"/>
            <p:nvPr/>
          </p:nvSpPr>
          <p:spPr>
            <a:xfrm>
              <a:off x="10121417" y="3069917"/>
              <a:ext cx="1405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Regasification</a:t>
              </a:r>
            </a:p>
          </p:txBody>
        </p: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8985C738-5E1D-1ACB-85A2-E3DD2074B848}"/>
                </a:ext>
              </a:extLst>
            </p:cNvPr>
            <p:cNvSpPr txBox="1"/>
            <p:nvPr/>
          </p:nvSpPr>
          <p:spPr>
            <a:xfrm>
              <a:off x="9889539" y="2503144"/>
              <a:ext cx="18690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Powered by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Italian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grid green electricity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207A6832-A68F-E578-1E3D-E732A6AE8ABC}"/>
              </a:ext>
            </a:extLst>
          </p:cNvPr>
          <p:cNvCxnSpPr>
            <a:cxnSpLocks/>
          </p:cNvCxnSpPr>
          <p:nvPr/>
        </p:nvCxnSpPr>
        <p:spPr>
          <a:xfrm>
            <a:off x="2693654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77F8FCE8-29B5-FCA8-2DD6-C9FB83B310A6}"/>
              </a:ext>
            </a:extLst>
          </p:cNvPr>
          <p:cNvCxnSpPr>
            <a:cxnSpLocks/>
          </p:cNvCxnSpPr>
          <p:nvPr/>
        </p:nvCxnSpPr>
        <p:spPr>
          <a:xfrm>
            <a:off x="4013197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53F35E6E-7829-AC83-7D29-A9E281658155}"/>
              </a:ext>
            </a:extLst>
          </p:cNvPr>
          <p:cNvCxnSpPr>
            <a:cxnSpLocks/>
          </p:cNvCxnSpPr>
          <p:nvPr/>
        </p:nvCxnSpPr>
        <p:spPr>
          <a:xfrm>
            <a:off x="5370840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98C1D278-5D60-90C3-C239-F1380813B6ED}"/>
              </a:ext>
            </a:extLst>
          </p:cNvPr>
          <p:cNvCxnSpPr>
            <a:cxnSpLocks/>
          </p:cNvCxnSpPr>
          <p:nvPr/>
        </p:nvCxnSpPr>
        <p:spPr>
          <a:xfrm>
            <a:off x="6746676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312C6E77-4680-D633-38EF-6C6943DB4D72}"/>
              </a:ext>
            </a:extLst>
          </p:cNvPr>
          <p:cNvCxnSpPr>
            <a:cxnSpLocks/>
          </p:cNvCxnSpPr>
          <p:nvPr/>
        </p:nvCxnSpPr>
        <p:spPr>
          <a:xfrm>
            <a:off x="8400713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71D887BD-0138-C0F7-6E2C-204843CBA65C}"/>
              </a:ext>
            </a:extLst>
          </p:cNvPr>
          <p:cNvGrpSpPr/>
          <p:nvPr/>
        </p:nvGrpSpPr>
        <p:grpSpPr>
          <a:xfrm>
            <a:off x="6988511" y="4755118"/>
            <a:ext cx="1699146" cy="1483148"/>
            <a:chOff x="7092671" y="4754722"/>
            <a:chExt cx="1699146" cy="1483148"/>
          </a:xfrm>
        </p:grpSpPr>
        <p:pic>
          <p:nvPicPr>
            <p:cNvPr id="1046" name="Picture 10">
              <a:extLst>
                <a:ext uri="{FF2B5EF4-FFF2-40B4-BE49-F238E27FC236}">
                  <a16:creationId xmlns:a16="http://schemas.microsoft.com/office/drawing/2014/main" id="{6338C86A-8A6A-D6E3-A82B-0BC676518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38125" y="4754722"/>
              <a:ext cx="808238" cy="8021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E4B323FF-680B-AFE7-AA15-4843EBEC439D}"/>
                </a:ext>
              </a:extLst>
            </p:cNvPr>
            <p:cNvSpPr txBox="1"/>
            <p:nvPr/>
          </p:nvSpPr>
          <p:spPr>
            <a:xfrm>
              <a:off x="7313510" y="5960871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Shipping</a:t>
              </a:r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C486EB3D-D156-49E5-52FB-42235B6F43CF}"/>
                </a:ext>
              </a:extLst>
            </p:cNvPr>
            <p:cNvSpPr txBox="1"/>
            <p:nvPr/>
          </p:nvSpPr>
          <p:spPr>
            <a:xfrm>
              <a:off x="7092671" y="5465271"/>
              <a:ext cx="16991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 Trucks with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5 ton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63" name="TextBox 1062">
            <a:extLst>
              <a:ext uri="{FF2B5EF4-FFF2-40B4-BE49-F238E27FC236}">
                <a16:creationId xmlns:a16="http://schemas.microsoft.com/office/drawing/2014/main" id="{B022620D-5A9C-61F0-8471-08B59A1C59EF}"/>
              </a:ext>
            </a:extLst>
          </p:cNvPr>
          <p:cNvSpPr txBox="1"/>
          <p:nvPr/>
        </p:nvSpPr>
        <p:spPr>
          <a:xfrm>
            <a:off x="2481434" y="4673212"/>
            <a:ext cx="76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1.5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GWh/d</a:t>
            </a: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FF745843-C651-B044-B3D8-B857D02C9929}"/>
              </a:ext>
            </a:extLst>
          </p:cNvPr>
          <p:cNvSpPr txBox="1"/>
          <p:nvPr/>
        </p:nvSpPr>
        <p:spPr>
          <a:xfrm>
            <a:off x="3674269" y="4673212"/>
            <a:ext cx="1058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22.1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 H</a:t>
            </a:r>
            <a:r>
              <a:rPr kumimoji="0" lang="en-GB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/d</a:t>
            </a: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A2B6C6CF-1107-A522-EE88-95E5888D532E}"/>
              </a:ext>
            </a:extLst>
          </p:cNvPr>
          <p:cNvSpPr txBox="1"/>
          <p:nvPr/>
        </p:nvSpPr>
        <p:spPr>
          <a:xfrm>
            <a:off x="6586022" y="4673212"/>
            <a:ext cx="800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21.7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 H</a:t>
            </a:r>
            <a:r>
              <a:rPr kumimoji="0" lang="en-GB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/d</a:t>
            </a:r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0B8BB571-4371-E1D8-E6E7-3A9F75F64A7E}"/>
              </a:ext>
            </a:extLst>
          </p:cNvPr>
          <p:cNvGrpSpPr/>
          <p:nvPr/>
        </p:nvGrpSpPr>
        <p:grpSpPr>
          <a:xfrm>
            <a:off x="5669579" y="4872647"/>
            <a:ext cx="1302760" cy="1365974"/>
            <a:chOff x="6324474" y="5242987"/>
            <a:chExt cx="1302760" cy="1365974"/>
          </a:xfrm>
        </p:grpSpPr>
        <p:pic>
          <p:nvPicPr>
            <p:cNvPr id="1043" name="Picture 6" descr="Storage tank - Free industry icons">
              <a:extLst>
                <a:ext uri="{FF2B5EF4-FFF2-40B4-BE49-F238E27FC236}">
                  <a16:creationId xmlns:a16="http://schemas.microsoft.com/office/drawing/2014/main" id="{B1D86E8F-E323-9DC5-D815-D1920222A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917" y="5242987"/>
              <a:ext cx="538583" cy="56776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EA69FC3D-60D0-DF96-CCFA-43EE41647CD4}"/>
                </a:ext>
              </a:extLst>
            </p:cNvPr>
            <p:cNvSpPr txBox="1"/>
            <p:nvPr/>
          </p:nvSpPr>
          <p:spPr>
            <a:xfrm>
              <a:off x="6324474" y="6331962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Storage</a:t>
              </a:r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A75439F4-6241-1A2F-05B4-8956432F323B}"/>
                </a:ext>
              </a:extLst>
            </p:cNvPr>
            <p:cNvSpPr txBox="1"/>
            <p:nvPr/>
          </p:nvSpPr>
          <p:spPr>
            <a:xfrm>
              <a:off x="6350640" y="5851751"/>
              <a:ext cx="12765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 day storage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40BB76CE-C20C-8CBE-41F4-9AC4308A332C}"/>
              </a:ext>
            </a:extLst>
          </p:cNvPr>
          <p:cNvGrpSpPr/>
          <p:nvPr/>
        </p:nvGrpSpPr>
        <p:grpSpPr>
          <a:xfrm>
            <a:off x="8659804" y="4891259"/>
            <a:ext cx="1276594" cy="1347007"/>
            <a:chOff x="9212706" y="5261954"/>
            <a:chExt cx="1276594" cy="1347007"/>
          </a:xfrm>
        </p:grpSpPr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FD2548D6-B41F-9B65-89D1-6BF3F707123B}"/>
                </a:ext>
              </a:extLst>
            </p:cNvPr>
            <p:cNvSpPr txBox="1"/>
            <p:nvPr/>
          </p:nvSpPr>
          <p:spPr>
            <a:xfrm>
              <a:off x="9212706" y="6331962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Storage</a:t>
              </a:r>
            </a:p>
          </p:txBody>
        </p:sp>
        <p:pic>
          <p:nvPicPr>
            <p:cNvPr id="1061" name="Picture 6" descr="Storage tank - Free industry icons">
              <a:extLst>
                <a:ext uri="{FF2B5EF4-FFF2-40B4-BE49-F238E27FC236}">
                  <a16:creationId xmlns:a16="http://schemas.microsoft.com/office/drawing/2014/main" id="{C49A3198-1A36-E3A8-FEA1-294766CA0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149" y="5261954"/>
              <a:ext cx="538583" cy="56776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CB4089F6-2B60-3E44-8BA6-E0D6C5B49527}"/>
                </a:ext>
              </a:extLst>
            </p:cNvPr>
            <p:cNvSpPr txBox="1"/>
            <p:nvPr/>
          </p:nvSpPr>
          <p:spPr>
            <a:xfrm>
              <a:off x="9212706" y="5851751"/>
              <a:ext cx="12765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 day storage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710A3F02-688B-A910-39A8-197A14E4EF6E}"/>
              </a:ext>
            </a:extLst>
          </p:cNvPr>
          <p:cNvGrpSpPr/>
          <p:nvPr/>
        </p:nvGrpSpPr>
        <p:grpSpPr>
          <a:xfrm>
            <a:off x="9572149" y="3917222"/>
            <a:ext cx="969069" cy="792000"/>
            <a:chOff x="9940339" y="4537034"/>
            <a:chExt cx="969069" cy="792000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0E700A0A-AC60-418D-E8E0-E58D1F53C21A}"/>
                </a:ext>
              </a:extLst>
            </p:cNvPr>
            <p:cNvSpPr/>
            <p:nvPr/>
          </p:nvSpPr>
          <p:spPr>
            <a:xfrm>
              <a:off x="10032700" y="4537034"/>
              <a:ext cx="792000" cy="79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FA972F58-C8AF-BD6E-4469-D9548C8BDC90}"/>
                </a:ext>
              </a:extLst>
            </p:cNvPr>
            <p:cNvSpPr txBox="1"/>
            <p:nvPr/>
          </p:nvSpPr>
          <p:spPr>
            <a:xfrm>
              <a:off x="9940339" y="4671424"/>
              <a:ext cx="969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dirty="0"/>
                <a:t>20 </a:t>
              </a:r>
              <a:br>
                <a:rPr lang="en-GB" dirty="0"/>
              </a:br>
              <a:r>
                <a:rPr lang="en-GB" dirty="0"/>
                <a:t>t H</a:t>
              </a:r>
              <a:r>
                <a:rPr lang="en-GB" baseline="-25000" dirty="0"/>
                <a:t>2</a:t>
              </a:r>
              <a:r>
                <a:rPr lang="en-GB" dirty="0"/>
                <a:t> /d</a:t>
              </a:r>
            </a:p>
          </p:txBody>
        </p:sp>
      </p:grpSp>
      <p:pic>
        <p:nvPicPr>
          <p:cNvPr id="1072" name="Graphic 1071" descr="Arrow: Counter-clockwise curve with solid fill">
            <a:extLst>
              <a:ext uri="{FF2B5EF4-FFF2-40B4-BE49-F238E27FC236}">
                <a16:creationId xmlns:a16="http://schemas.microsoft.com/office/drawing/2014/main" id="{EBFEDA91-57CD-97BD-FB63-5E5FB756E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626472">
            <a:off x="8927380" y="3764942"/>
            <a:ext cx="681411" cy="681411"/>
          </a:xfrm>
          <a:prstGeom prst="rect">
            <a:avLst/>
          </a:prstGeom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66E63579-2ECF-41E5-02D4-347297D738D6}"/>
              </a:ext>
            </a:extLst>
          </p:cNvPr>
          <p:cNvSpPr txBox="1"/>
          <p:nvPr/>
        </p:nvSpPr>
        <p:spPr>
          <a:xfrm>
            <a:off x="6226981" y="3844382"/>
            <a:ext cx="2926856" cy="4773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Hydrogen production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Italy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four times lower than Oman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scenario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234B5A-6E86-1BF8-5454-4D493DC64E4C}"/>
              </a:ext>
            </a:extLst>
          </p:cNvPr>
          <p:cNvCxnSpPr>
            <a:cxnSpLocks/>
          </p:cNvCxnSpPr>
          <p:nvPr/>
        </p:nvCxnSpPr>
        <p:spPr>
          <a:xfrm>
            <a:off x="6746676" y="2336912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986A22B4-C70C-9816-7F68-54EABE7A7094}"/>
              </a:ext>
            </a:extLst>
          </p:cNvPr>
          <p:cNvGrpSpPr/>
          <p:nvPr/>
        </p:nvGrpSpPr>
        <p:grpSpPr>
          <a:xfrm>
            <a:off x="304066" y="4759378"/>
            <a:ext cx="2477102" cy="1478888"/>
            <a:chOff x="304066" y="4573107"/>
            <a:chExt cx="2477102" cy="1478888"/>
          </a:xfrm>
        </p:grpSpPr>
        <p:pic>
          <p:nvPicPr>
            <p:cNvPr id="1057" name="Picture 2">
              <a:extLst>
                <a:ext uri="{FF2B5EF4-FFF2-40B4-BE49-F238E27FC236}">
                  <a16:creationId xmlns:a16="http://schemas.microsoft.com/office/drawing/2014/main" id="{B53A308E-65EC-6C18-0123-7E27C1986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947" y="4573107"/>
              <a:ext cx="380925" cy="53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C6A23CD-6BFF-4572-85DD-57F9E1DC0DF7}"/>
                </a:ext>
              </a:extLst>
            </p:cNvPr>
            <p:cNvGrpSpPr/>
            <p:nvPr/>
          </p:nvGrpSpPr>
          <p:grpSpPr>
            <a:xfrm>
              <a:off x="304066" y="4577170"/>
              <a:ext cx="2477102" cy="1474825"/>
              <a:chOff x="228931" y="1872091"/>
              <a:chExt cx="2477102" cy="147482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49DC20-614A-2DC2-418E-8AFABFBFA5C3}"/>
                  </a:ext>
                </a:extLst>
              </p:cNvPr>
              <p:cNvSpPr txBox="1"/>
              <p:nvPr/>
            </p:nvSpPr>
            <p:spPr>
              <a:xfrm>
                <a:off x="228931" y="3069917"/>
                <a:ext cx="2477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Renewable energy production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856E4DC-3D43-9CA3-0205-739C91995A25}"/>
                  </a:ext>
                </a:extLst>
              </p:cNvPr>
              <p:cNvGrpSpPr/>
              <p:nvPr/>
            </p:nvGrpSpPr>
            <p:grpSpPr>
              <a:xfrm>
                <a:off x="290575" y="1872091"/>
                <a:ext cx="2267442" cy="1052376"/>
                <a:chOff x="222750" y="1872091"/>
                <a:chExt cx="2267442" cy="1052376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37586F1-97FB-4379-CE0A-FE331EDF6DB1}"/>
                    </a:ext>
                  </a:extLst>
                </p:cNvPr>
                <p:cNvGrpSpPr/>
                <p:nvPr/>
              </p:nvGrpSpPr>
              <p:grpSpPr>
                <a:xfrm>
                  <a:off x="1584641" y="1872091"/>
                  <a:ext cx="905551" cy="1052376"/>
                  <a:chOff x="1584641" y="1872091"/>
                  <a:chExt cx="905551" cy="1052376"/>
                </a:xfrm>
              </p:grpSpPr>
              <p:pic>
                <p:nvPicPr>
                  <p:cNvPr id="58" name="Picture 57" descr="3D Isolated Solar Panel Production 11098945 PNG">
                    <a:extLst>
                      <a:ext uri="{FF2B5EF4-FFF2-40B4-BE49-F238E27FC236}">
                        <a16:creationId xmlns:a16="http://schemas.microsoft.com/office/drawing/2014/main" id="{D1085581-08FA-6A17-37A8-2D9FAA2F7A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9185" y="1872091"/>
                    <a:ext cx="836463" cy="698198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DBD5096-5FF0-D946-1918-9401B9DBD928}"/>
                      </a:ext>
                    </a:extLst>
                  </p:cNvPr>
                  <p:cNvSpPr txBox="1"/>
                  <p:nvPr/>
                </p:nvSpPr>
                <p:spPr>
                  <a:xfrm>
                    <a:off x="1584641" y="2432024"/>
                    <a:ext cx="905551" cy="4924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PV plant </a:t>
                    </a:r>
                    <a:br>
                      <a: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</a:br>
                    <a:r>
                      <a:rPr lang="en-GB" sz="1400" b="1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00 MW</a:t>
                    </a:r>
                    <a:endParaRPr kumimoji="0" lang="en-GB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E5DB3A8-040A-2612-75B4-FCA6FAD1D7A9}"/>
                    </a:ext>
                  </a:extLst>
                </p:cNvPr>
                <p:cNvSpPr txBox="1"/>
                <p:nvPr/>
              </p:nvSpPr>
              <p:spPr>
                <a:xfrm>
                  <a:off x="222750" y="2406292"/>
                  <a:ext cx="153279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Green electricity acquired by grid</a:t>
                  </a:r>
                  <a:endPara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9A602DA1-9A52-6DCB-4922-EBA2433E3ED8}"/>
              </a:ext>
            </a:extLst>
          </p:cNvPr>
          <p:cNvGrpSpPr/>
          <p:nvPr/>
        </p:nvGrpSpPr>
        <p:grpSpPr>
          <a:xfrm>
            <a:off x="2903547" y="4824777"/>
            <a:ext cx="1276594" cy="1413489"/>
            <a:chOff x="2869126" y="1933427"/>
            <a:chExt cx="1276594" cy="1413489"/>
          </a:xfrm>
        </p:grpSpPr>
        <p:pic>
          <p:nvPicPr>
            <p:cNvPr id="1025" name="Picture 2" descr="Electrolysis - Free industry icons">
              <a:extLst>
                <a:ext uri="{FF2B5EF4-FFF2-40B4-BE49-F238E27FC236}">
                  <a16:creationId xmlns:a16="http://schemas.microsoft.com/office/drawing/2014/main" id="{10CAB622-57BB-129E-8CBC-6D5594E8A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549" y="1933427"/>
              <a:ext cx="593748" cy="5755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045F7F5A-7066-6640-A537-8041F1D7D447}"/>
                </a:ext>
              </a:extLst>
            </p:cNvPr>
            <p:cNvSpPr txBox="1"/>
            <p:nvPr/>
          </p:nvSpPr>
          <p:spPr>
            <a:xfrm>
              <a:off x="2904530" y="3069917"/>
              <a:ext cx="12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Electrolysis</a:t>
              </a: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1A5E832C-B9F6-F29E-8CC8-1617E735D2FA}"/>
                </a:ext>
              </a:extLst>
            </p:cNvPr>
            <p:cNvSpPr txBox="1"/>
            <p:nvPr/>
          </p:nvSpPr>
          <p:spPr>
            <a:xfrm>
              <a:off x="2869126" y="2573921"/>
              <a:ext cx="127659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PEM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GB" sz="1400" b="1" dirty="0">
                  <a:solidFill>
                    <a:srgbClr val="000000"/>
                  </a:solidFill>
                </a:rPr>
                <a:t>1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60 MW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20481442-3497-EF1B-141E-5504B048C1BC}"/>
              </a:ext>
            </a:extLst>
          </p:cNvPr>
          <p:cNvGrpSpPr/>
          <p:nvPr/>
        </p:nvGrpSpPr>
        <p:grpSpPr>
          <a:xfrm>
            <a:off x="4261190" y="4830217"/>
            <a:ext cx="1276594" cy="1408049"/>
            <a:chOff x="4086518" y="1938867"/>
            <a:chExt cx="1276594" cy="1408049"/>
          </a:xfrm>
        </p:grpSpPr>
        <p:pic>
          <p:nvPicPr>
            <p:cNvPr id="1054" name="Picture 4" descr="Port of Hastings - HESC">
              <a:extLst>
                <a:ext uri="{FF2B5EF4-FFF2-40B4-BE49-F238E27FC236}">
                  <a16:creationId xmlns:a16="http://schemas.microsoft.com/office/drawing/2014/main" id="{1075ECEC-A3AD-03B8-054E-23E7145AF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62" t="28408" r="29358" b="20823"/>
            <a:stretch/>
          </p:blipFill>
          <p:spPr bwMode="auto">
            <a:xfrm>
              <a:off x="4554421" y="1938867"/>
              <a:ext cx="340788" cy="6511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82E4E7C0-FF6D-6324-9DCE-91A965CA6491}"/>
                </a:ext>
              </a:extLst>
            </p:cNvPr>
            <p:cNvSpPr txBox="1"/>
            <p:nvPr/>
          </p:nvSpPr>
          <p:spPr>
            <a:xfrm>
              <a:off x="4096081" y="3069917"/>
              <a:ext cx="1257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Liquefaction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CBA0612F-C4DC-C165-6176-0641D855948B}"/>
                </a:ext>
              </a:extLst>
            </p:cNvPr>
            <p:cNvSpPr txBox="1"/>
            <p:nvPr/>
          </p:nvSpPr>
          <p:spPr>
            <a:xfrm>
              <a:off x="4086518" y="2589310"/>
              <a:ext cx="12765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prstClr val="black"/>
                  </a:solidFill>
                </a:rPr>
                <a:t>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 ton/day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83" name="Straight Arrow Connector 1082">
            <a:extLst>
              <a:ext uri="{FF2B5EF4-FFF2-40B4-BE49-F238E27FC236}">
                <a16:creationId xmlns:a16="http://schemas.microsoft.com/office/drawing/2014/main" id="{3181382A-F153-E688-9081-942981538B02}"/>
              </a:ext>
            </a:extLst>
          </p:cNvPr>
          <p:cNvCxnSpPr>
            <a:cxnSpLocks/>
          </p:cNvCxnSpPr>
          <p:nvPr/>
        </p:nvCxnSpPr>
        <p:spPr>
          <a:xfrm>
            <a:off x="9821827" y="5210109"/>
            <a:ext cx="4149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18B871B8-F47A-5E32-77E0-0ACD324AAB5C}"/>
              </a:ext>
            </a:extLst>
          </p:cNvPr>
          <p:cNvGrpSpPr/>
          <p:nvPr/>
        </p:nvGrpSpPr>
        <p:grpSpPr>
          <a:xfrm>
            <a:off x="10069818" y="4760802"/>
            <a:ext cx="1869061" cy="1477464"/>
            <a:chOff x="9889539" y="1869452"/>
            <a:chExt cx="1869061" cy="1477464"/>
          </a:xfrm>
        </p:grpSpPr>
        <p:pic>
          <p:nvPicPr>
            <p:cNvPr id="1085" name="Picture 8" descr="Storage tank - Free industry icons">
              <a:extLst>
                <a:ext uri="{FF2B5EF4-FFF2-40B4-BE49-F238E27FC236}">
                  <a16:creationId xmlns:a16="http://schemas.microsoft.com/office/drawing/2014/main" id="{FEA060D8-ADDD-E43E-9E8E-1E7ADAC8E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566" y="1869452"/>
              <a:ext cx="797006" cy="6652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9673EC78-29D4-2E55-D462-9E7B5F28F6A0}"/>
                </a:ext>
              </a:extLst>
            </p:cNvPr>
            <p:cNvSpPr txBox="1"/>
            <p:nvPr/>
          </p:nvSpPr>
          <p:spPr>
            <a:xfrm>
              <a:off x="10121417" y="3069917"/>
              <a:ext cx="1405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Regasification</a:t>
              </a: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E6DB72DA-EB4D-1607-BC8E-CA4E91D67C31}"/>
                </a:ext>
              </a:extLst>
            </p:cNvPr>
            <p:cNvSpPr txBox="1"/>
            <p:nvPr/>
          </p:nvSpPr>
          <p:spPr>
            <a:xfrm>
              <a:off x="9889539" y="2503144"/>
              <a:ext cx="18690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Powered by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Italian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grid green electricity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0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7F994-5DE2-191D-75CD-8C056160CD1F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Life Cycle Assessment (LCA)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88641-519E-84B3-5551-EB06141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C1B2A-B106-B067-0796-F66F142AA8B7}"/>
              </a:ext>
            </a:extLst>
          </p:cNvPr>
          <p:cNvSpPr txBox="1"/>
          <p:nvPr/>
        </p:nvSpPr>
        <p:spPr>
          <a:xfrm>
            <a:off x="446567" y="1053401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Processes considered in the environmental analysis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4570104-4CA2-0F49-EB8E-A3B31AAEEB65}"/>
              </a:ext>
            </a:extLst>
          </p:cNvPr>
          <p:cNvSpPr/>
          <p:nvPr/>
        </p:nvSpPr>
        <p:spPr>
          <a:xfrm>
            <a:off x="507355" y="1426028"/>
            <a:ext cx="1908000" cy="457200"/>
          </a:xfrm>
          <a:prstGeom prst="homePlate">
            <a:avLst/>
          </a:prstGeom>
          <a:solidFill>
            <a:srgbClr val="E7EDFD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RES plants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89D9FB4-F8C1-A9C6-F6F0-23CC081353AE}"/>
              </a:ext>
            </a:extLst>
          </p:cNvPr>
          <p:cNvSpPr/>
          <p:nvPr/>
        </p:nvSpPr>
        <p:spPr>
          <a:xfrm rot="10800000">
            <a:off x="746205" y="1970154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46B61-BF27-91BD-0935-E4F6EF4AD6CB}"/>
              </a:ext>
            </a:extLst>
          </p:cNvPr>
          <p:cNvSpPr txBox="1"/>
          <p:nvPr/>
        </p:nvSpPr>
        <p:spPr>
          <a:xfrm>
            <a:off x="687355" y="2351308"/>
            <a:ext cx="1548000" cy="196977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Photovoltaic plant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Wind plant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Hydropower plant construction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22F0E81-B255-4226-8B7D-92BDBE958996}"/>
              </a:ext>
            </a:extLst>
          </p:cNvPr>
          <p:cNvSpPr/>
          <p:nvPr/>
        </p:nvSpPr>
        <p:spPr>
          <a:xfrm>
            <a:off x="2401000" y="1426028"/>
            <a:ext cx="1908000" cy="457200"/>
          </a:xfrm>
          <a:prstGeom prst="chevron">
            <a:avLst/>
          </a:prstGeom>
          <a:solidFill>
            <a:srgbClr val="D9E2FB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Electrolysis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3BD4E7F-2DA3-A48B-B04E-A910CBDDB9D6}"/>
              </a:ext>
            </a:extLst>
          </p:cNvPr>
          <p:cNvSpPr/>
          <p:nvPr/>
        </p:nvSpPr>
        <p:spPr>
          <a:xfrm rot="10800000">
            <a:off x="2639850" y="1970155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1B0FB-F119-356A-56A4-753D56E2F1D2}"/>
              </a:ext>
            </a:extLst>
          </p:cNvPr>
          <p:cNvSpPr txBox="1"/>
          <p:nvPr/>
        </p:nvSpPr>
        <p:spPr>
          <a:xfrm>
            <a:off x="2581000" y="2351308"/>
            <a:ext cx="1548000" cy="10310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Electrolyser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Electrolyser operation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7EFB6E7-B051-857A-B9F5-709646EFD338}"/>
              </a:ext>
            </a:extLst>
          </p:cNvPr>
          <p:cNvSpPr/>
          <p:nvPr/>
        </p:nvSpPr>
        <p:spPr>
          <a:xfrm>
            <a:off x="4294645" y="1426028"/>
            <a:ext cx="1908000" cy="457200"/>
          </a:xfrm>
          <a:prstGeom prst="chevron">
            <a:avLst/>
          </a:prstGeom>
          <a:solidFill>
            <a:srgbClr val="CAD7F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Liquefaction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4C50663-1EEE-DE40-1EA7-E36EF4B33550}"/>
              </a:ext>
            </a:extLst>
          </p:cNvPr>
          <p:cNvSpPr/>
          <p:nvPr/>
        </p:nvSpPr>
        <p:spPr>
          <a:xfrm rot="10800000">
            <a:off x="4533495" y="1991607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092A6-21B3-D6BF-39D3-FAA507582C39}"/>
              </a:ext>
            </a:extLst>
          </p:cNvPr>
          <p:cNvSpPr txBox="1"/>
          <p:nvPr/>
        </p:nvSpPr>
        <p:spPr>
          <a:xfrm>
            <a:off x="4474645" y="2351308"/>
            <a:ext cx="1548000" cy="12464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Liquefaction plant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Liquefaction plant operation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CCBBC738-61DE-5E49-8689-534C44B5AC81}"/>
              </a:ext>
            </a:extLst>
          </p:cNvPr>
          <p:cNvSpPr/>
          <p:nvPr/>
        </p:nvSpPr>
        <p:spPr>
          <a:xfrm>
            <a:off x="6188290" y="1426028"/>
            <a:ext cx="1908000" cy="457200"/>
          </a:xfrm>
          <a:prstGeom prst="chevron">
            <a:avLst/>
          </a:prstGeom>
          <a:solidFill>
            <a:srgbClr val="B7C9F7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Storage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04E661B-0D75-22E2-AC4C-46B6264F4BBB}"/>
              </a:ext>
            </a:extLst>
          </p:cNvPr>
          <p:cNvSpPr/>
          <p:nvPr/>
        </p:nvSpPr>
        <p:spPr>
          <a:xfrm rot="10800000">
            <a:off x="6427140" y="1991607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B1185-6957-E4B2-9418-82AF52DEBD5D}"/>
              </a:ext>
            </a:extLst>
          </p:cNvPr>
          <p:cNvSpPr txBox="1"/>
          <p:nvPr/>
        </p:nvSpPr>
        <p:spPr>
          <a:xfrm>
            <a:off x="6368290" y="2351308"/>
            <a:ext cx="154800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Storage tank construction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2B360C2-685F-FD18-EF5C-5EAE0129D6EE}"/>
              </a:ext>
            </a:extLst>
          </p:cNvPr>
          <p:cNvSpPr/>
          <p:nvPr/>
        </p:nvSpPr>
        <p:spPr>
          <a:xfrm>
            <a:off x="9994598" y="1426028"/>
            <a:ext cx="1908000" cy="457200"/>
          </a:xfrm>
          <a:prstGeom prst="chevron">
            <a:avLst/>
          </a:prstGeom>
          <a:solidFill>
            <a:srgbClr val="7598EF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Regasification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608309D-BF58-B1C1-79E4-A4CD48B576CC}"/>
              </a:ext>
            </a:extLst>
          </p:cNvPr>
          <p:cNvSpPr/>
          <p:nvPr/>
        </p:nvSpPr>
        <p:spPr>
          <a:xfrm rot="10800000">
            <a:off x="10233448" y="1991607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ADDBD6-9DD9-8B9A-605E-F3B63AD6773C}"/>
              </a:ext>
            </a:extLst>
          </p:cNvPr>
          <p:cNvSpPr txBox="1"/>
          <p:nvPr/>
        </p:nvSpPr>
        <p:spPr>
          <a:xfrm>
            <a:off x="10174598" y="2351308"/>
            <a:ext cx="1548000" cy="12464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Regasification plant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Regasification plant operation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8C38035-4238-785D-6BEC-F15C7300DE76}"/>
              </a:ext>
            </a:extLst>
          </p:cNvPr>
          <p:cNvSpPr/>
          <p:nvPr/>
        </p:nvSpPr>
        <p:spPr>
          <a:xfrm>
            <a:off x="8081935" y="1426028"/>
            <a:ext cx="1908000" cy="457200"/>
          </a:xfrm>
          <a:prstGeom prst="chevron">
            <a:avLst/>
          </a:prstGeom>
          <a:solidFill>
            <a:srgbClr val="9EB7F4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74C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Shipping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E6DDD64-8982-2F14-6E66-987F0D6566FC}"/>
              </a:ext>
            </a:extLst>
          </p:cNvPr>
          <p:cNvSpPr/>
          <p:nvPr/>
        </p:nvSpPr>
        <p:spPr>
          <a:xfrm rot="10800000">
            <a:off x="8320785" y="1991607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E0D2E-0FD2-06F6-F546-FBAF25725B01}"/>
              </a:ext>
            </a:extLst>
          </p:cNvPr>
          <p:cNvSpPr txBox="1"/>
          <p:nvPr/>
        </p:nvSpPr>
        <p:spPr>
          <a:xfrm>
            <a:off x="8121851" y="2351308"/>
            <a:ext cx="1908000" cy="189282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Ship:</a:t>
            </a:r>
          </a:p>
          <a:p>
            <a:pPr marL="360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Fuel consumption</a:t>
            </a:r>
          </a:p>
          <a:p>
            <a:pPr marL="360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Ship construction</a:t>
            </a:r>
          </a:p>
          <a:p>
            <a:pPr marL="360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Port facilities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Truck: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Fuel consumption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Truck construction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Road maintenance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556CCF77-30DD-1545-0BAB-ED9DB7D0648D}"/>
              </a:ext>
            </a:extLst>
          </p:cNvPr>
          <p:cNvSpPr/>
          <p:nvPr/>
        </p:nvSpPr>
        <p:spPr>
          <a:xfrm rot="10800000">
            <a:off x="746205" y="4660215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EB1CC11-F3F0-F81E-40BF-60D7175AF5C4}"/>
              </a:ext>
            </a:extLst>
          </p:cNvPr>
          <p:cNvSpPr/>
          <p:nvPr/>
        </p:nvSpPr>
        <p:spPr>
          <a:xfrm rot="10800000">
            <a:off x="2639850" y="4660216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3EC9534-82DC-DA4B-769D-1D4C51CD10A3}"/>
              </a:ext>
            </a:extLst>
          </p:cNvPr>
          <p:cNvSpPr/>
          <p:nvPr/>
        </p:nvSpPr>
        <p:spPr>
          <a:xfrm rot="10800000">
            <a:off x="4533495" y="4681668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537B929-C68D-374B-0E0A-BA50A97EC43E}"/>
              </a:ext>
            </a:extLst>
          </p:cNvPr>
          <p:cNvSpPr/>
          <p:nvPr/>
        </p:nvSpPr>
        <p:spPr>
          <a:xfrm rot="10800000">
            <a:off x="6427140" y="4681668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B1E1E0C-554F-8317-FB5C-F139AC247CA1}"/>
              </a:ext>
            </a:extLst>
          </p:cNvPr>
          <p:cNvSpPr/>
          <p:nvPr/>
        </p:nvSpPr>
        <p:spPr>
          <a:xfrm rot="10800000">
            <a:off x="10233448" y="4681668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BC5CB54-8517-6487-9A4A-9A71B617F58C}"/>
              </a:ext>
            </a:extLst>
          </p:cNvPr>
          <p:cNvSpPr/>
          <p:nvPr/>
        </p:nvSpPr>
        <p:spPr>
          <a:xfrm rot="10800000">
            <a:off x="8320785" y="4681668"/>
            <a:ext cx="1430301" cy="23948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2067B1-8B9B-44A9-04F7-662A0422F1AD}"/>
              </a:ext>
            </a:extLst>
          </p:cNvPr>
          <p:cNvSpPr txBox="1"/>
          <p:nvPr/>
        </p:nvSpPr>
        <p:spPr>
          <a:xfrm>
            <a:off x="696334" y="5110245"/>
            <a:ext cx="1548000" cy="89255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Plant capacity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Panel efficiency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Irradiance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84240-ACF8-BCD0-6FB3-9AD74D74DFAC}"/>
              </a:ext>
            </a:extLst>
          </p:cNvPr>
          <p:cNvSpPr txBox="1"/>
          <p:nvPr/>
        </p:nvSpPr>
        <p:spPr>
          <a:xfrm>
            <a:off x="2581000" y="5110245"/>
            <a:ext cx="154800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Plant capacity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C3B07E-4BD4-DA2B-68B3-A895DCEF43D1}"/>
              </a:ext>
            </a:extLst>
          </p:cNvPr>
          <p:cNvSpPr txBox="1"/>
          <p:nvPr/>
        </p:nvSpPr>
        <p:spPr>
          <a:xfrm>
            <a:off x="4474645" y="5110245"/>
            <a:ext cx="154800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Plant capacity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9C1F9A-6FD8-9F80-09E6-5486404AC07E}"/>
              </a:ext>
            </a:extLst>
          </p:cNvPr>
          <p:cNvSpPr txBox="1"/>
          <p:nvPr/>
        </p:nvSpPr>
        <p:spPr>
          <a:xfrm>
            <a:off x="6368290" y="5110245"/>
            <a:ext cx="154800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Tank capacity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E03A42-B42E-D015-0D56-C873714152C7}"/>
              </a:ext>
            </a:extLst>
          </p:cNvPr>
          <p:cNvSpPr txBox="1"/>
          <p:nvPr/>
        </p:nvSpPr>
        <p:spPr>
          <a:xfrm>
            <a:off x="8261935" y="5110245"/>
            <a:ext cx="154800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No changes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95538B-BAC4-A15E-4107-3742935DABD7}"/>
              </a:ext>
            </a:extLst>
          </p:cNvPr>
          <p:cNvSpPr txBox="1"/>
          <p:nvPr/>
        </p:nvSpPr>
        <p:spPr>
          <a:xfrm>
            <a:off x="10174598" y="5110245"/>
            <a:ext cx="154800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Plant capacity</a:t>
            </a:r>
          </a:p>
        </p:txBody>
      </p:sp>
    </p:spTree>
    <p:extLst>
      <p:ext uri="{BB962C8B-B14F-4D97-AF65-F5344CB8AC3E}">
        <p14:creationId xmlns:p14="http://schemas.microsoft.com/office/powerpoint/2010/main" val="363920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7F994-5DE2-191D-75CD-8C056160CD1F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Focusing on LCA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88641-519E-84B3-5551-EB06141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EA473F-9452-AEC0-D029-EF448F29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49" y="1770925"/>
            <a:ext cx="7426240" cy="3854370"/>
          </a:xfrm>
          <a:prstGeom prst="rect">
            <a:avLst/>
          </a:prstGeom>
        </p:spPr>
      </p:pic>
      <p:pic>
        <p:nvPicPr>
          <p:cNvPr id="1026" name="Picture 2" descr="openLCA.org | openLCA is a free, professional Life Cycle Assessment (LCA)  and footprint software with a broad range of features and many available  databases, created by GreenDelta since 2006">
            <a:extLst>
              <a:ext uri="{FF2B5EF4-FFF2-40B4-BE49-F238E27FC236}">
                <a16:creationId xmlns:a16="http://schemas.microsoft.com/office/drawing/2014/main" id="{4624964B-9561-A574-D00D-BB45C197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38" y="2017688"/>
            <a:ext cx="16383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B6308-6BF3-84FF-73AC-62982A56C708}"/>
              </a:ext>
            </a:extLst>
          </p:cNvPr>
          <p:cNvSpPr txBox="1"/>
          <p:nvPr/>
        </p:nvSpPr>
        <p:spPr>
          <a:xfrm>
            <a:off x="584257" y="2318797"/>
            <a:ext cx="145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Software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85CB1E5-E5C1-EA31-02AA-442DABD9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5938" y="3780888"/>
            <a:ext cx="1638300" cy="2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77659BB-3CF1-4E42-BB78-02D3BA5D918F}"/>
              </a:ext>
            </a:extLst>
          </p:cNvPr>
          <p:cNvSpPr txBox="1"/>
          <p:nvPr/>
        </p:nvSpPr>
        <p:spPr>
          <a:xfrm>
            <a:off x="584257" y="3730563"/>
            <a:ext cx="145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Database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C2254ED1-8EE3-454F-6508-82797F06FF02}"/>
              </a:ext>
            </a:extLst>
          </p:cNvPr>
          <p:cNvSpPr/>
          <p:nvPr/>
        </p:nvSpPr>
        <p:spPr>
          <a:xfrm rot="10800000">
            <a:off x="608263" y="4778799"/>
            <a:ext cx="3065975" cy="15409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2DCB24-124B-8FAA-716E-412CEFAA329B}"/>
              </a:ext>
            </a:extLst>
          </p:cNvPr>
          <p:cNvSpPr txBox="1"/>
          <p:nvPr/>
        </p:nvSpPr>
        <p:spPr>
          <a:xfrm>
            <a:off x="972276" y="5427131"/>
            <a:ext cx="233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Interesting results</a:t>
            </a:r>
          </a:p>
        </p:txBody>
      </p:sp>
    </p:spTree>
    <p:extLst>
      <p:ext uri="{BB962C8B-B14F-4D97-AF65-F5344CB8AC3E}">
        <p14:creationId xmlns:p14="http://schemas.microsoft.com/office/powerpoint/2010/main" val="330601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7F994-5DE2-191D-75CD-8C056160CD1F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Assumptions for cost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88641-519E-84B3-5551-EB06141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945099-DF0B-7CC8-6E6F-EEA70A99B0A2}"/>
                  </a:ext>
                </a:extLst>
              </p:cNvPr>
              <p:cNvSpPr txBox="1"/>
              <p:nvPr/>
            </p:nvSpPr>
            <p:spPr>
              <a:xfrm>
                <a:off x="503204" y="3754411"/>
                <a:ext cx="11185591" cy="198773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𝐿𝐶𝑂𝐻</m:t>
                      </m:r>
                      <m:r>
                        <a:rPr kumimoji="0" lang="en-GB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GB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GB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𝑐𝑎𝑝𝑖𝑡𝑎𝑙</m:t>
                              </m:r>
                              <m:r>
                                <a:rPr kumimoji="0" lang="en-GB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GB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𝑐𝑜𝑠𝑡𝑠</m:t>
                              </m:r>
                              <m:r>
                                <a:rPr kumimoji="0" lang="en-GB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kumimoji="0" lang="en-GB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𝐶𝑅𝐹</m:t>
                              </m:r>
                            </m:e>
                          </m:d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&amp;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𝑐𝑜𝑠𝑡𝑠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𝑒𝑛𝑒𝑟𝑔𝑦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𝑐𝑜𝑠𝑡𝑠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𝑟𝑒𝑝𝑙𝑒𝑥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𝑐𝑜𝑠𝑡𝑠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𝐶𝑅𝑃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𝑎𝑣𝑒𝑟𝑎𝑔𝑒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𝑎𝑛𝑛𝑢𝑎𝑙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h𝑦𝑑𝑟𝑜𝑔𝑒𝑛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𝑦𝑖𝑒𝑙𝑑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GB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𝐶𝑅𝐹</m:t>
                    </m:r>
                    <m:r>
                      <a:rPr kumimoji="0" lang="en-GB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GB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kumimoji="0" lang="en-GB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kumimoji="0" lang="en-GB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GB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GB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kumimoji="0" lang="en-GB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kumimoji="0" lang="en-GB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GB" b="0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GB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kumimoji="0" lang="en-GB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kumimoji="0" lang="en-GB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0" lang="en-GB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den>
                    </m:f>
                    <m:r>
                      <a:rPr kumimoji="0" lang="en-GB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</m:t>
                    </m:r>
                    <m:r>
                      <a:rPr kumimoji="0" lang="it-IT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𝐹𝐹𝑅</m:t>
                    </m:r>
                    <m:r>
                      <a:rPr kumimoji="0" lang="en-GB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GB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kumimoji="0" lang="en-GB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kumimoji="0" lang="en-GB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kumimoji="0" lang="en-GB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GB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GB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kumimoji="0" lang="en-GB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0" lang="en-GB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den>
                    </m:f>
                    <m:r>
                      <a:rPr kumimoji="0" lang="en-GB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kumimoji="0" lang="en-GB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GB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GB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945099-DF0B-7CC8-6E6F-EEA70A99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4" y="3754411"/>
                <a:ext cx="11185591" cy="1987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EE9EBE-0FBA-D85F-2948-B84D3D35C7B9}"/>
              </a:ext>
            </a:extLst>
          </p:cNvPr>
          <p:cNvSpPr txBox="1"/>
          <p:nvPr/>
        </p:nvSpPr>
        <p:spPr>
          <a:xfrm>
            <a:off x="446566" y="1593372"/>
            <a:ext cx="687015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Capital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costs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multiplied for the capital recovery factor (CRF)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Operational &amp; Maintenance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costs (O&amp;M)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Energy costs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evaluated by calculating the Levelized cost of electricity for both scenarios (LCOE)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Replacement costs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GB" sz="1400" dirty="0">
                <a:solidFill>
                  <a:srgbClr val="000000"/>
                </a:solidFill>
              </a:rPr>
              <a:t>REPLEX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), multiplied for a factor that included the replacement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is the </a:t>
            </a:r>
            <a:r>
              <a:rPr lang="en-GB" sz="1400" dirty="0">
                <a:solidFill>
                  <a:srgbClr val="000000"/>
                </a:solidFill>
              </a:rPr>
              <a:t>discount rate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and t is the lifetime horizon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D9700-5F20-0D5D-BE22-F3916773ED5F}"/>
              </a:ext>
            </a:extLst>
          </p:cNvPr>
          <p:cNvSpPr txBox="1"/>
          <p:nvPr/>
        </p:nvSpPr>
        <p:spPr>
          <a:xfrm>
            <a:off x="446567" y="102268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Costs considered in the economic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06E4F-B1DE-269F-4987-026A2F877473}"/>
              </a:ext>
            </a:extLst>
          </p:cNvPr>
          <p:cNvSpPr txBox="1"/>
          <p:nvPr/>
        </p:nvSpPr>
        <p:spPr>
          <a:xfrm>
            <a:off x="446566" y="5853431"/>
            <a:ext cx="1125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N.B.</a:t>
            </a:r>
            <a:r>
              <a:rPr lang="en-GB" sz="1400" dirty="0"/>
              <a:t> </a:t>
            </a:r>
            <a:r>
              <a:rPr lang="en-GB" sz="1400" i="1" dirty="0"/>
              <a:t>FFR = factor for replacement </a:t>
            </a:r>
            <a:r>
              <a:rPr lang="en-GB" sz="1400" dirty="0"/>
              <a:t>is not a common acronym but it has been used in this case to point at the CRF multiplied for a factor that considers the year of replacement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5DD729-A336-C71A-E9E9-EE2940D159D8}"/>
              </a:ext>
            </a:extLst>
          </p:cNvPr>
          <p:cNvCxnSpPr>
            <a:cxnSpLocks/>
          </p:cNvCxnSpPr>
          <p:nvPr/>
        </p:nvCxnSpPr>
        <p:spPr>
          <a:xfrm>
            <a:off x="7531260" y="1122785"/>
            <a:ext cx="0" cy="2440346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912799-2247-95BF-768C-3E1500403399}"/>
              </a:ext>
            </a:extLst>
          </p:cNvPr>
          <p:cNvSpPr txBox="1"/>
          <p:nvPr/>
        </p:nvSpPr>
        <p:spPr>
          <a:xfrm>
            <a:off x="8155969" y="1022680"/>
            <a:ext cx="349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>
                <a:solidFill>
                  <a:srgbClr val="000000"/>
                </a:solidFill>
              </a:rPr>
              <a:t>Sensitivity 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276F6-664B-A265-3D0E-A3A76EC7DC1B}"/>
              </a:ext>
            </a:extLst>
          </p:cNvPr>
          <p:cNvSpPr txBox="1"/>
          <p:nvPr/>
        </p:nvSpPr>
        <p:spPr>
          <a:xfrm>
            <a:off x="7899847" y="1593372"/>
            <a:ext cx="37493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Land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Discount rate variation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Variation in capital costs for installation of RES plants</a:t>
            </a:r>
          </a:p>
        </p:txBody>
      </p:sp>
    </p:spTree>
    <p:extLst>
      <p:ext uri="{BB962C8B-B14F-4D97-AF65-F5344CB8AC3E}">
        <p14:creationId xmlns:p14="http://schemas.microsoft.com/office/powerpoint/2010/main" val="2941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rrow: Bent 103">
            <a:extLst>
              <a:ext uri="{FF2B5EF4-FFF2-40B4-BE49-F238E27FC236}">
                <a16:creationId xmlns:a16="http://schemas.microsoft.com/office/drawing/2014/main" id="{FDBBCEA9-DF5A-E7F2-0B5D-11E3679C1030}"/>
              </a:ext>
            </a:extLst>
          </p:cNvPr>
          <p:cNvSpPr/>
          <p:nvPr/>
        </p:nvSpPr>
        <p:spPr>
          <a:xfrm rot="16200000" flipV="1">
            <a:off x="5782518" y="1440879"/>
            <a:ext cx="252795" cy="9123104"/>
          </a:xfrm>
          <a:prstGeom prst="bentArrow">
            <a:avLst>
              <a:gd name="adj1" fmla="val 62208"/>
              <a:gd name="adj2" fmla="val 44292"/>
              <a:gd name="adj3" fmla="val 25000"/>
              <a:gd name="adj4" fmla="val 75000"/>
            </a:avLst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20D153-6731-8100-68EE-E4BFDB774151}"/>
              </a:ext>
            </a:extLst>
          </p:cNvPr>
          <p:cNvSpPr/>
          <p:nvPr/>
        </p:nvSpPr>
        <p:spPr>
          <a:xfrm>
            <a:off x="4560110" y="2459959"/>
            <a:ext cx="1294390" cy="94446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EBC32EB5-201D-7117-F48D-BAD63E9AE6BC}"/>
              </a:ext>
            </a:extLst>
          </p:cNvPr>
          <p:cNvSpPr/>
          <p:nvPr/>
        </p:nvSpPr>
        <p:spPr>
          <a:xfrm>
            <a:off x="11464619" y="2539736"/>
            <a:ext cx="508385" cy="863404"/>
          </a:xfrm>
          <a:prstGeom prst="rightArrow">
            <a:avLst>
              <a:gd name="adj1" fmla="val 50000"/>
              <a:gd name="adj2" fmla="val 722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6BB8FE36-F61E-7BEF-D70E-48B40DDB9F5C}"/>
              </a:ext>
            </a:extLst>
          </p:cNvPr>
          <p:cNvSpPr/>
          <p:nvPr/>
        </p:nvSpPr>
        <p:spPr>
          <a:xfrm rot="16200000" flipV="1">
            <a:off x="3168015" y="1335111"/>
            <a:ext cx="743622" cy="1131500"/>
          </a:xfrm>
          <a:prstGeom prst="bentArrow">
            <a:avLst>
              <a:gd name="adj1" fmla="val 35370"/>
              <a:gd name="adj2" fmla="val 25000"/>
              <a:gd name="adj3" fmla="val 25000"/>
              <a:gd name="adj4" fmla="val 746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A3C68-ADB2-81F5-88CE-CA41D424787A}"/>
              </a:ext>
            </a:extLst>
          </p:cNvPr>
          <p:cNvSpPr/>
          <p:nvPr/>
        </p:nvSpPr>
        <p:spPr>
          <a:xfrm>
            <a:off x="1103641" y="1970404"/>
            <a:ext cx="252636" cy="15948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357A9-BAFD-9471-BCF1-53E1FCDC5361}"/>
              </a:ext>
            </a:extLst>
          </p:cNvPr>
          <p:cNvSpPr/>
          <p:nvPr/>
        </p:nvSpPr>
        <p:spPr>
          <a:xfrm>
            <a:off x="1294614" y="1970404"/>
            <a:ext cx="1486408" cy="1175792"/>
          </a:xfrm>
          <a:prstGeom prst="rect">
            <a:avLst/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E9AAA6-DA95-2A3B-2EF9-D782F8CB32B4}"/>
              </a:ext>
            </a:extLst>
          </p:cNvPr>
          <p:cNvSpPr/>
          <p:nvPr/>
        </p:nvSpPr>
        <p:spPr>
          <a:xfrm>
            <a:off x="2781022" y="1970404"/>
            <a:ext cx="193054" cy="1175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D25BB-17DA-6C3C-7FAC-6BA94D0C15BC}"/>
              </a:ext>
            </a:extLst>
          </p:cNvPr>
          <p:cNvSpPr/>
          <p:nvPr/>
        </p:nvSpPr>
        <p:spPr>
          <a:xfrm>
            <a:off x="2974076" y="2278762"/>
            <a:ext cx="1403962" cy="86743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A82764D1-FE12-4946-8276-763BE3BECB2C}"/>
              </a:ext>
            </a:extLst>
          </p:cNvPr>
          <p:cNvSpPr/>
          <p:nvPr/>
        </p:nvSpPr>
        <p:spPr>
          <a:xfrm rot="16200000">
            <a:off x="2637873" y="1710391"/>
            <a:ext cx="303121" cy="3177212"/>
          </a:xfrm>
          <a:prstGeom prst="flowChartOnlineStorage">
            <a:avLst/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D7AC4DC8-B61F-42FC-BA80-C5518284B138}"/>
              </a:ext>
            </a:extLst>
          </p:cNvPr>
          <p:cNvSpPr/>
          <p:nvPr/>
        </p:nvSpPr>
        <p:spPr>
          <a:xfrm rot="16200000" flipH="1" flipV="1">
            <a:off x="1783338" y="2915965"/>
            <a:ext cx="504705" cy="1481630"/>
          </a:xfrm>
          <a:prstGeom prst="bentArrow">
            <a:avLst>
              <a:gd name="adj1" fmla="val 31805"/>
              <a:gd name="adj2" fmla="val 31104"/>
              <a:gd name="adj3" fmla="val 25000"/>
              <a:gd name="adj4" fmla="val 75000"/>
            </a:avLst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7A84AA-0C48-D4ED-B441-48883A8F7D04}"/>
              </a:ext>
            </a:extLst>
          </p:cNvPr>
          <p:cNvSpPr/>
          <p:nvPr/>
        </p:nvSpPr>
        <p:spPr>
          <a:xfrm>
            <a:off x="4374457" y="2278762"/>
            <a:ext cx="193054" cy="1125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B203F364-93F7-9906-37D6-F81891429148}"/>
              </a:ext>
            </a:extLst>
          </p:cNvPr>
          <p:cNvSpPr/>
          <p:nvPr/>
        </p:nvSpPr>
        <p:spPr>
          <a:xfrm rot="16200000" flipV="1">
            <a:off x="4719099" y="1393481"/>
            <a:ext cx="914889" cy="1218065"/>
          </a:xfrm>
          <a:prstGeom prst="bentArrow">
            <a:avLst>
              <a:gd name="adj1" fmla="val 19945"/>
              <a:gd name="adj2" fmla="val 25000"/>
              <a:gd name="adj3" fmla="val 25000"/>
              <a:gd name="adj4" fmla="val 584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FF6755-B645-FC82-F642-EAC6B7F98621}"/>
              </a:ext>
            </a:extLst>
          </p:cNvPr>
          <p:cNvSpPr/>
          <p:nvPr/>
        </p:nvSpPr>
        <p:spPr>
          <a:xfrm>
            <a:off x="5851582" y="2459959"/>
            <a:ext cx="193054" cy="9444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22BB41-0C74-BCE5-2C9F-E9DB6C77990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516876" y="1721662"/>
            <a:ext cx="0" cy="28658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6D53DE-A5DE-4981-26E5-ACAE77BA47BB}"/>
              </a:ext>
            </a:extLst>
          </p:cNvPr>
          <p:cNvSpPr txBox="1"/>
          <p:nvPr/>
        </p:nvSpPr>
        <p:spPr>
          <a:xfrm>
            <a:off x="920703" y="1259997"/>
            <a:ext cx="119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Power PV and wind plant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5B609-B1D2-53F9-D1D7-D91164ACD1BE}"/>
              </a:ext>
            </a:extLst>
          </p:cNvPr>
          <p:cNvSpPr txBox="1"/>
          <p:nvPr/>
        </p:nvSpPr>
        <p:spPr>
          <a:xfrm>
            <a:off x="2335452" y="1494362"/>
            <a:ext cx="110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Electrolysis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ADE2D6-131D-8B7E-61E2-CC1A0A9D01E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877548" y="1791666"/>
            <a:ext cx="2" cy="17873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32135D-F5B8-90B2-6FEE-05C7DE52F3B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470984" y="2084849"/>
            <a:ext cx="0" cy="19391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93B922-57A9-2A24-D7EB-649A14C3C811}"/>
              </a:ext>
            </a:extLst>
          </p:cNvPr>
          <p:cNvSpPr txBox="1"/>
          <p:nvPr/>
        </p:nvSpPr>
        <p:spPr>
          <a:xfrm>
            <a:off x="4001457" y="1777150"/>
            <a:ext cx="110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Liquefaction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A0CC6A-9029-47D4-C77D-F4EDECD89FFA}"/>
              </a:ext>
            </a:extLst>
          </p:cNvPr>
          <p:cNvSpPr txBox="1"/>
          <p:nvPr/>
        </p:nvSpPr>
        <p:spPr>
          <a:xfrm>
            <a:off x="4701699" y="1252052"/>
            <a:ext cx="173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Liquefaction Losses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5746E2-28C5-4E62-4A7C-A002E4361A8A}"/>
              </a:ext>
            </a:extLst>
          </p:cNvPr>
          <p:cNvSpPr txBox="1"/>
          <p:nvPr/>
        </p:nvSpPr>
        <p:spPr>
          <a:xfrm>
            <a:off x="3179348" y="1252052"/>
            <a:ext cx="158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Electrolysis Losses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AC970E-B5A8-5F3C-EAAD-5502A2310D75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5948109" y="2264730"/>
            <a:ext cx="2395" cy="1952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E65C6F-15B2-8477-CA01-6E721045C2B1}"/>
              </a:ext>
            </a:extLst>
          </p:cNvPr>
          <p:cNvSpPr txBox="1"/>
          <p:nvPr/>
        </p:nvSpPr>
        <p:spPr>
          <a:xfrm>
            <a:off x="5476297" y="1993476"/>
            <a:ext cx="100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Storage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0A6947-F4E8-AA6B-BA8F-54B461E5AF8B}"/>
              </a:ext>
            </a:extLst>
          </p:cNvPr>
          <p:cNvSpPr/>
          <p:nvPr/>
        </p:nvSpPr>
        <p:spPr>
          <a:xfrm>
            <a:off x="6038437" y="2459959"/>
            <a:ext cx="1282473" cy="94446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E79D60-70E7-2259-9DE8-C80EE25CCD33}"/>
              </a:ext>
            </a:extLst>
          </p:cNvPr>
          <p:cNvSpPr/>
          <p:nvPr/>
        </p:nvSpPr>
        <p:spPr>
          <a:xfrm>
            <a:off x="7321216" y="2459959"/>
            <a:ext cx="193054" cy="9444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66F757-1F5B-8871-2A72-384D65B09B36}"/>
              </a:ext>
            </a:extLst>
          </p:cNvPr>
          <p:cNvSpPr/>
          <p:nvPr/>
        </p:nvSpPr>
        <p:spPr>
          <a:xfrm>
            <a:off x="7512818" y="2510504"/>
            <a:ext cx="1285250" cy="89392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73053322-4479-FD8D-A918-5591DC7BDB0C}"/>
              </a:ext>
            </a:extLst>
          </p:cNvPr>
          <p:cNvSpPr/>
          <p:nvPr/>
        </p:nvSpPr>
        <p:spPr>
          <a:xfrm rot="16200000" flipV="1">
            <a:off x="7544997" y="1913632"/>
            <a:ext cx="567121" cy="626624"/>
          </a:xfrm>
          <a:prstGeom prst="bentArrow">
            <a:avLst>
              <a:gd name="adj1" fmla="val 11536"/>
              <a:gd name="adj2" fmla="val 16877"/>
              <a:gd name="adj3" fmla="val 17457"/>
              <a:gd name="adj4" fmla="val 480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937BC1-EF23-F174-4EEB-EAF7F10FE980}"/>
              </a:ext>
            </a:extLst>
          </p:cNvPr>
          <p:cNvCxnSpPr>
            <a:cxnSpLocks/>
            <a:stCxn id="47" idx="2"/>
            <a:endCxn id="42" idx="0"/>
          </p:cNvCxnSpPr>
          <p:nvPr/>
        </p:nvCxnSpPr>
        <p:spPr>
          <a:xfrm flipH="1">
            <a:off x="7417743" y="2270475"/>
            <a:ext cx="335" cy="18948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7DE0888-E9E5-7DCC-4A3E-E0B86D5D9C73}"/>
              </a:ext>
            </a:extLst>
          </p:cNvPr>
          <p:cNvSpPr txBox="1"/>
          <p:nvPr/>
        </p:nvSpPr>
        <p:spPr>
          <a:xfrm>
            <a:off x="6917493" y="1993476"/>
            <a:ext cx="100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Shipping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707A53-219F-0114-9AE3-8F2E3B9D44D5}"/>
              </a:ext>
            </a:extLst>
          </p:cNvPr>
          <p:cNvSpPr/>
          <p:nvPr/>
        </p:nvSpPr>
        <p:spPr>
          <a:xfrm>
            <a:off x="8795713" y="2510504"/>
            <a:ext cx="193054" cy="893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6C697C-DA94-0642-FD9C-06BCD0A319C6}"/>
              </a:ext>
            </a:extLst>
          </p:cNvPr>
          <p:cNvCxnSpPr>
            <a:cxnSpLocks/>
            <a:stCxn id="52" idx="2"/>
            <a:endCxn id="50" idx="0"/>
          </p:cNvCxnSpPr>
          <p:nvPr/>
        </p:nvCxnSpPr>
        <p:spPr>
          <a:xfrm>
            <a:off x="8892240" y="2270475"/>
            <a:ext cx="0" cy="2400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9494610-B447-DCEB-1C63-883150FE4F9D}"/>
              </a:ext>
            </a:extLst>
          </p:cNvPr>
          <p:cNvSpPr txBox="1"/>
          <p:nvPr/>
        </p:nvSpPr>
        <p:spPr>
          <a:xfrm>
            <a:off x="8391655" y="1993476"/>
            <a:ext cx="100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Storage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BA7D85F-3886-9D22-E307-1E6D9610F42E}"/>
              </a:ext>
            </a:extLst>
          </p:cNvPr>
          <p:cNvSpPr/>
          <p:nvPr/>
        </p:nvSpPr>
        <p:spPr>
          <a:xfrm>
            <a:off x="8989945" y="2541021"/>
            <a:ext cx="1282473" cy="86597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56" name="Arrow: Bent 55">
            <a:extLst>
              <a:ext uri="{FF2B5EF4-FFF2-40B4-BE49-F238E27FC236}">
                <a16:creationId xmlns:a16="http://schemas.microsoft.com/office/drawing/2014/main" id="{AECE1B52-11AE-2A06-1BDF-856F934817F9}"/>
              </a:ext>
            </a:extLst>
          </p:cNvPr>
          <p:cNvSpPr/>
          <p:nvPr/>
        </p:nvSpPr>
        <p:spPr>
          <a:xfrm rot="16200000" flipV="1">
            <a:off x="9018518" y="1944149"/>
            <a:ext cx="567121" cy="626624"/>
          </a:xfrm>
          <a:prstGeom prst="bentArrow">
            <a:avLst>
              <a:gd name="adj1" fmla="val 7306"/>
              <a:gd name="adj2" fmla="val 16877"/>
              <a:gd name="adj3" fmla="val 17457"/>
              <a:gd name="adj4" fmla="val 480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BA0C94-2D1C-8DA1-DF8C-3EC21A0E94B8}"/>
              </a:ext>
            </a:extLst>
          </p:cNvPr>
          <p:cNvGrpSpPr/>
          <p:nvPr/>
        </p:nvGrpSpPr>
        <p:grpSpPr>
          <a:xfrm>
            <a:off x="7535923" y="1435897"/>
            <a:ext cx="2520872" cy="646331"/>
            <a:chOff x="7509059" y="1435897"/>
            <a:chExt cx="2520872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106275-B803-7FF2-C15B-012F33AAFE9F}"/>
                </a:ext>
              </a:extLst>
            </p:cNvPr>
            <p:cNvSpPr txBox="1"/>
            <p:nvPr/>
          </p:nvSpPr>
          <p:spPr>
            <a:xfrm>
              <a:off x="7509059" y="1435897"/>
              <a:ext cx="110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Shipping boil-off gas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C9D45E-62CF-BC7D-AD98-1E576D97C2CD}"/>
                </a:ext>
              </a:extLst>
            </p:cNvPr>
            <p:cNvSpPr txBox="1"/>
            <p:nvPr/>
          </p:nvSpPr>
          <p:spPr>
            <a:xfrm>
              <a:off x="8928645" y="1435897"/>
              <a:ext cx="110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Storage boil-off gas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F540480-9903-FA00-A1C5-D2E51B5816C9}"/>
              </a:ext>
            </a:extLst>
          </p:cNvPr>
          <p:cNvSpPr/>
          <p:nvPr/>
        </p:nvSpPr>
        <p:spPr>
          <a:xfrm>
            <a:off x="10272418" y="2541021"/>
            <a:ext cx="193054" cy="8634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CB77C58-2D4B-CBFF-0490-3E0A930D1377}"/>
              </a:ext>
            </a:extLst>
          </p:cNvPr>
          <p:cNvCxnSpPr>
            <a:cxnSpLocks/>
            <a:stCxn id="60" idx="2"/>
            <a:endCxn id="58" idx="0"/>
          </p:cNvCxnSpPr>
          <p:nvPr/>
        </p:nvCxnSpPr>
        <p:spPr>
          <a:xfrm>
            <a:off x="10367130" y="2270475"/>
            <a:ext cx="1815" cy="2705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6B0B032-F62F-C68D-7F5D-060D146299A9}"/>
              </a:ext>
            </a:extLst>
          </p:cNvPr>
          <p:cNvSpPr txBox="1"/>
          <p:nvPr/>
        </p:nvSpPr>
        <p:spPr>
          <a:xfrm>
            <a:off x="9749984" y="1993476"/>
            <a:ext cx="1234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Regasification</a:t>
            </a:r>
          </a:p>
        </p:txBody>
      </p:sp>
      <p:sp>
        <p:nvSpPr>
          <p:cNvPr id="65" name="Arrow: Bent 64">
            <a:extLst>
              <a:ext uri="{FF2B5EF4-FFF2-40B4-BE49-F238E27FC236}">
                <a16:creationId xmlns:a16="http://schemas.microsoft.com/office/drawing/2014/main" id="{AB7A2552-02A0-2329-E173-938D3BF3D7BC}"/>
              </a:ext>
            </a:extLst>
          </p:cNvPr>
          <p:cNvSpPr/>
          <p:nvPr/>
        </p:nvSpPr>
        <p:spPr>
          <a:xfrm rot="16200000" flipV="1">
            <a:off x="9912329" y="3264676"/>
            <a:ext cx="446522" cy="735684"/>
          </a:xfrm>
          <a:prstGeom prst="bentArrow">
            <a:avLst>
              <a:gd name="adj1" fmla="val 31175"/>
              <a:gd name="adj2" fmla="val 31104"/>
              <a:gd name="adj3" fmla="val 25000"/>
              <a:gd name="adj4" fmla="val 75000"/>
            </a:avLst>
          </a:prstGeom>
          <a:gradFill>
            <a:gsLst>
              <a:gs pos="54500">
                <a:srgbClr val="5C7AA9"/>
              </a:gs>
              <a:gs pos="0">
                <a:srgbClr val="7C99C0"/>
              </a:gs>
              <a:gs pos="71000">
                <a:srgbClr val="3B5B92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A6333F-C0E2-5081-40C7-782BB91AA977}"/>
              </a:ext>
            </a:extLst>
          </p:cNvPr>
          <p:cNvSpPr txBox="1"/>
          <p:nvPr/>
        </p:nvSpPr>
        <p:spPr>
          <a:xfrm>
            <a:off x="4223618" y="3624665"/>
            <a:ext cx="578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Green electricity acquired by the grid at the final delivery point in Italy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857A9D-744C-6683-8CE6-2B2D38C86239}"/>
              </a:ext>
            </a:extLst>
          </p:cNvPr>
          <p:cNvSpPr txBox="1"/>
          <p:nvPr/>
        </p:nvSpPr>
        <p:spPr>
          <a:xfrm>
            <a:off x="2311797" y="3543601"/>
            <a:ext cx="235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Saved Electricity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6E8D0-AE51-AC04-D9CA-EBAD91F88802}"/>
              </a:ext>
            </a:extLst>
          </p:cNvPr>
          <p:cNvSpPr txBox="1"/>
          <p:nvPr/>
        </p:nvSpPr>
        <p:spPr>
          <a:xfrm>
            <a:off x="2036683" y="2509716"/>
            <a:ext cx="69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83 %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897A0-C797-E159-E45F-71336363A48E}"/>
              </a:ext>
            </a:extLst>
          </p:cNvPr>
          <p:cNvSpPr txBox="1"/>
          <p:nvPr/>
        </p:nvSpPr>
        <p:spPr>
          <a:xfrm>
            <a:off x="2170718" y="3179398"/>
            <a:ext cx="78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10 %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C4157-3C57-74BC-0874-37878A00BE89}"/>
              </a:ext>
            </a:extLst>
          </p:cNvPr>
          <p:cNvSpPr txBox="1"/>
          <p:nvPr/>
        </p:nvSpPr>
        <p:spPr>
          <a:xfrm>
            <a:off x="1470011" y="3318533"/>
            <a:ext cx="565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6 %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327E6-0680-5FB5-8578-F3441A2380A6}"/>
              </a:ext>
            </a:extLst>
          </p:cNvPr>
          <p:cNvSpPr txBox="1"/>
          <p:nvPr/>
        </p:nvSpPr>
        <p:spPr>
          <a:xfrm>
            <a:off x="3518135" y="2662893"/>
            <a:ext cx="78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60 %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0D46E-1963-BFD2-8B4F-F820E4456AAC}"/>
              </a:ext>
            </a:extLst>
          </p:cNvPr>
          <p:cNvSpPr txBox="1"/>
          <p:nvPr/>
        </p:nvSpPr>
        <p:spPr>
          <a:xfrm>
            <a:off x="5139482" y="2864313"/>
            <a:ext cx="73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54 %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4FF3A-FFD7-4E5D-0754-D97F2052CB63}"/>
              </a:ext>
            </a:extLst>
          </p:cNvPr>
          <p:cNvSpPr txBox="1"/>
          <p:nvPr/>
        </p:nvSpPr>
        <p:spPr>
          <a:xfrm>
            <a:off x="6578904" y="2864313"/>
            <a:ext cx="73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54 %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F3D76-B00F-FA1C-31B4-C6F9041786B4}"/>
              </a:ext>
            </a:extLst>
          </p:cNvPr>
          <p:cNvSpPr txBox="1"/>
          <p:nvPr/>
        </p:nvSpPr>
        <p:spPr>
          <a:xfrm>
            <a:off x="8023041" y="2864313"/>
            <a:ext cx="750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50.3 %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CF412-C0DD-6855-A4DB-5B243C1480D3}"/>
              </a:ext>
            </a:extLst>
          </p:cNvPr>
          <p:cNvSpPr txBox="1"/>
          <p:nvPr/>
        </p:nvSpPr>
        <p:spPr>
          <a:xfrm>
            <a:off x="9548014" y="2864313"/>
            <a:ext cx="750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50.1 %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68A4BF-6897-B5DF-1619-91030AD9F03F}"/>
              </a:ext>
            </a:extLst>
          </p:cNvPr>
          <p:cNvSpPr/>
          <p:nvPr/>
        </p:nvSpPr>
        <p:spPr>
          <a:xfrm>
            <a:off x="10461641" y="2539736"/>
            <a:ext cx="1149513" cy="86469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817E3A-6BF0-4A63-1594-1E646FC97454}"/>
              </a:ext>
            </a:extLst>
          </p:cNvPr>
          <p:cNvSpPr txBox="1"/>
          <p:nvPr/>
        </p:nvSpPr>
        <p:spPr>
          <a:xfrm>
            <a:off x="10945104" y="2864313"/>
            <a:ext cx="750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50.1 %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17A14B-24EE-1CBE-48C4-86ADE4A5ED60}"/>
              </a:ext>
            </a:extLst>
          </p:cNvPr>
          <p:cNvSpPr txBox="1"/>
          <p:nvPr/>
        </p:nvSpPr>
        <p:spPr>
          <a:xfrm>
            <a:off x="11452412" y="2864313"/>
            <a:ext cx="56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H</a:t>
            </a:r>
            <a:r>
              <a:rPr kumimoji="0" lang="en-GB" sz="105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7770E-446C-D2F7-A378-3A4AE79D686A}"/>
              </a:ext>
            </a:extLst>
          </p:cNvPr>
          <p:cNvSpPr txBox="1"/>
          <p:nvPr/>
        </p:nvSpPr>
        <p:spPr>
          <a:xfrm>
            <a:off x="446567" y="340242"/>
            <a:ext cx="1118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Losses among the supply chain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0D21F5-31BF-96BA-F8EB-6D988DBD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84232D-9671-C145-40D2-18B8D0AB9FE1}"/>
              </a:ext>
            </a:extLst>
          </p:cNvPr>
          <p:cNvSpPr txBox="1"/>
          <p:nvPr/>
        </p:nvSpPr>
        <p:spPr>
          <a:xfrm>
            <a:off x="10121967" y="5544536"/>
            <a:ext cx="670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0.1 %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9FEF383-DD98-3D4F-F585-0E2C33300A3C}"/>
              </a:ext>
            </a:extLst>
          </p:cNvPr>
          <p:cNvSpPr/>
          <p:nvPr/>
        </p:nvSpPr>
        <p:spPr>
          <a:xfrm>
            <a:off x="11473018" y="5218667"/>
            <a:ext cx="510116" cy="720053"/>
          </a:xfrm>
          <a:prstGeom prst="rightArrow">
            <a:avLst>
              <a:gd name="adj1" fmla="val 50000"/>
              <a:gd name="adj2" fmla="val 722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0" name="Arrow: Bent 39">
            <a:extLst>
              <a:ext uri="{FF2B5EF4-FFF2-40B4-BE49-F238E27FC236}">
                <a16:creationId xmlns:a16="http://schemas.microsoft.com/office/drawing/2014/main" id="{38C03A15-D6C8-0E1A-3CBD-97B64383B8A1}"/>
              </a:ext>
            </a:extLst>
          </p:cNvPr>
          <p:cNvSpPr/>
          <p:nvPr/>
        </p:nvSpPr>
        <p:spPr>
          <a:xfrm rot="16200000" flipV="1">
            <a:off x="3232711" y="4111657"/>
            <a:ext cx="605141" cy="1163434"/>
          </a:xfrm>
          <a:prstGeom prst="bentArrow">
            <a:avLst>
              <a:gd name="adj1" fmla="val 35370"/>
              <a:gd name="adj2" fmla="val 25000"/>
              <a:gd name="adj3" fmla="val 25000"/>
              <a:gd name="adj4" fmla="val 746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AE2F98-4DE6-4307-90B7-4C6F8DBFFEF8}"/>
              </a:ext>
            </a:extLst>
          </p:cNvPr>
          <p:cNvSpPr/>
          <p:nvPr/>
        </p:nvSpPr>
        <p:spPr>
          <a:xfrm>
            <a:off x="1103211" y="4743306"/>
            <a:ext cx="253496" cy="14904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C3A7EF-3DC1-62B6-6EA7-E680ABD4B5F5}"/>
              </a:ext>
            </a:extLst>
          </p:cNvPr>
          <p:cNvSpPr/>
          <p:nvPr/>
        </p:nvSpPr>
        <p:spPr>
          <a:xfrm>
            <a:off x="1351111" y="4743861"/>
            <a:ext cx="1408742" cy="980574"/>
          </a:xfrm>
          <a:prstGeom prst="rect">
            <a:avLst/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C4A0C7-03A7-54EF-9BAB-C2446A5AA812}"/>
              </a:ext>
            </a:extLst>
          </p:cNvPr>
          <p:cNvSpPr/>
          <p:nvPr/>
        </p:nvSpPr>
        <p:spPr>
          <a:xfrm>
            <a:off x="2953565" y="5001022"/>
            <a:ext cx="1408742" cy="72341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54" name="Flowchart: Stored Data 53">
            <a:extLst>
              <a:ext uri="{FF2B5EF4-FFF2-40B4-BE49-F238E27FC236}">
                <a16:creationId xmlns:a16="http://schemas.microsoft.com/office/drawing/2014/main" id="{484FA699-8470-ED3E-DF73-598B80101E20}"/>
              </a:ext>
            </a:extLst>
          </p:cNvPr>
          <p:cNvSpPr/>
          <p:nvPr/>
        </p:nvSpPr>
        <p:spPr>
          <a:xfrm rot="16200000">
            <a:off x="2730311" y="4346267"/>
            <a:ext cx="252794" cy="3011201"/>
          </a:xfrm>
          <a:prstGeom prst="flowChartOnlineStorage">
            <a:avLst/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1" name="Arrow: Bent 60">
            <a:extLst>
              <a:ext uri="{FF2B5EF4-FFF2-40B4-BE49-F238E27FC236}">
                <a16:creationId xmlns:a16="http://schemas.microsoft.com/office/drawing/2014/main" id="{82DE6F88-07BE-EE7B-F246-31B3CC81CBB3}"/>
              </a:ext>
            </a:extLst>
          </p:cNvPr>
          <p:cNvSpPr/>
          <p:nvPr/>
        </p:nvSpPr>
        <p:spPr>
          <a:xfrm rot="16200000" flipH="1" flipV="1">
            <a:off x="1888705" y="5561641"/>
            <a:ext cx="329019" cy="1404214"/>
          </a:xfrm>
          <a:prstGeom prst="bentArrow">
            <a:avLst>
              <a:gd name="adj1" fmla="val 40297"/>
              <a:gd name="adj2" fmla="val 31104"/>
              <a:gd name="adj3" fmla="val 25000"/>
              <a:gd name="adj4" fmla="val 75000"/>
            </a:avLst>
          </a:prstGeom>
          <a:gradFill>
            <a:gsLst>
              <a:gs pos="0">
                <a:srgbClr val="3B5B92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240133-71CF-B4C9-174B-EF2DD53458F0}"/>
              </a:ext>
            </a:extLst>
          </p:cNvPr>
          <p:cNvSpPr/>
          <p:nvPr/>
        </p:nvSpPr>
        <p:spPr>
          <a:xfrm>
            <a:off x="4552425" y="5152135"/>
            <a:ext cx="1291372" cy="78765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3" name="Arrow: Bent 62">
            <a:extLst>
              <a:ext uri="{FF2B5EF4-FFF2-40B4-BE49-F238E27FC236}">
                <a16:creationId xmlns:a16="http://schemas.microsoft.com/office/drawing/2014/main" id="{34416C9C-C67D-4547-F685-0507679480D3}"/>
              </a:ext>
            </a:extLst>
          </p:cNvPr>
          <p:cNvSpPr/>
          <p:nvPr/>
        </p:nvSpPr>
        <p:spPr>
          <a:xfrm rot="16200000" flipV="1">
            <a:off x="4783519" y="4177956"/>
            <a:ext cx="743083" cy="1205273"/>
          </a:xfrm>
          <a:prstGeom prst="bentArrow">
            <a:avLst>
              <a:gd name="adj1" fmla="val 19493"/>
              <a:gd name="adj2" fmla="val 25000"/>
              <a:gd name="adj3" fmla="val 25000"/>
              <a:gd name="adj4" fmla="val 584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32BD043-7F25-5BB1-2E87-DDB5B24827FF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1483455" y="4415887"/>
            <a:ext cx="3180" cy="38650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4044CB8-C3D8-6424-4339-F0C0B29EEB07}"/>
              </a:ext>
            </a:extLst>
          </p:cNvPr>
          <p:cNvSpPr txBox="1"/>
          <p:nvPr/>
        </p:nvSpPr>
        <p:spPr>
          <a:xfrm>
            <a:off x="618852" y="4138888"/>
            <a:ext cx="1735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Power PV and grid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111C80-DB71-E805-F4BD-F4DABE8D4764}"/>
              </a:ext>
            </a:extLst>
          </p:cNvPr>
          <p:cNvSpPr txBox="1"/>
          <p:nvPr/>
        </p:nvSpPr>
        <p:spPr>
          <a:xfrm>
            <a:off x="2304190" y="4324419"/>
            <a:ext cx="11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Electrolysis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9864E38-F17C-92D1-902D-561F39EB6739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2856708" y="4594800"/>
            <a:ext cx="1" cy="14906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18C25CE-CAE1-60E3-3253-BF0818A1F55D}"/>
              </a:ext>
            </a:extLst>
          </p:cNvPr>
          <p:cNvCxnSpPr>
            <a:cxnSpLocks/>
            <a:endCxn id="109" idx="0"/>
          </p:cNvCxnSpPr>
          <p:nvPr/>
        </p:nvCxnSpPr>
        <p:spPr>
          <a:xfrm>
            <a:off x="4455570" y="4839305"/>
            <a:ext cx="0" cy="161717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0849779-3F48-D473-D4EB-E67273C658C7}"/>
              </a:ext>
            </a:extLst>
          </p:cNvPr>
          <p:cNvSpPr txBox="1"/>
          <p:nvPr/>
        </p:nvSpPr>
        <p:spPr>
          <a:xfrm>
            <a:off x="3903052" y="4689289"/>
            <a:ext cx="110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Liquefaction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87C666-F348-F4DC-54CE-FC8DD631246A}"/>
              </a:ext>
            </a:extLst>
          </p:cNvPr>
          <p:cNvSpPr txBox="1"/>
          <p:nvPr/>
        </p:nvSpPr>
        <p:spPr>
          <a:xfrm>
            <a:off x="3081990" y="4110249"/>
            <a:ext cx="177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Electrolysis Losses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509FB7-29EC-4D63-88F9-8DBE3BA2B0BD}"/>
              </a:ext>
            </a:extLst>
          </p:cNvPr>
          <p:cNvCxnSpPr>
            <a:cxnSpLocks/>
            <a:endCxn id="110" idx="0"/>
          </p:cNvCxnSpPr>
          <p:nvPr/>
        </p:nvCxnSpPr>
        <p:spPr>
          <a:xfrm flipH="1">
            <a:off x="5937725" y="4989320"/>
            <a:ext cx="2403" cy="16281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E49812D-8B1F-9920-561D-6B13B6680A23}"/>
              </a:ext>
            </a:extLst>
          </p:cNvPr>
          <p:cNvSpPr txBox="1"/>
          <p:nvPr/>
        </p:nvSpPr>
        <p:spPr>
          <a:xfrm>
            <a:off x="5443512" y="4802390"/>
            <a:ext cx="100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Storage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68635B-9B90-730C-DE90-424BDF6F017D}"/>
              </a:ext>
            </a:extLst>
          </p:cNvPr>
          <p:cNvSpPr/>
          <p:nvPr/>
        </p:nvSpPr>
        <p:spPr>
          <a:xfrm>
            <a:off x="6033125" y="5181243"/>
            <a:ext cx="1282075" cy="75854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0C8CED-C100-2F6E-437D-6F6EBE56B524}"/>
              </a:ext>
            </a:extLst>
          </p:cNvPr>
          <p:cNvSpPr/>
          <p:nvPr/>
        </p:nvSpPr>
        <p:spPr>
          <a:xfrm>
            <a:off x="7507761" y="5194289"/>
            <a:ext cx="1289626" cy="74550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80" name="Arrow: Bent 79">
            <a:extLst>
              <a:ext uri="{FF2B5EF4-FFF2-40B4-BE49-F238E27FC236}">
                <a16:creationId xmlns:a16="http://schemas.microsoft.com/office/drawing/2014/main" id="{8FC3EB3B-C699-891B-E5D6-10D2A11CBBEF}"/>
              </a:ext>
            </a:extLst>
          </p:cNvPr>
          <p:cNvSpPr/>
          <p:nvPr/>
        </p:nvSpPr>
        <p:spPr>
          <a:xfrm rot="16200000" flipV="1">
            <a:off x="7588095" y="4643429"/>
            <a:ext cx="472962" cy="628757"/>
          </a:xfrm>
          <a:prstGeom prst="bentArrow">
            <a:avLst>
              <a:gd name="adj1" fmla="val 11536"/>
              <a:gd name="adj2" fmla="val 16877"/>
              <a:gd name="adj3" fmla="val 17457"/>
              <a:gd name="adj4" fmla="val 480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7AB6B92-11B5-4D4A-4AE9-D0ACA0B0332F}"/>
              </a:ext>
            </a:extLst>
          </p:cNvPr>
          <p:cNvCxnSpPr>
            <a:cxnSpLocks/>
            <a:stCxn id="83" idx="2"/>
            <a:endCxn id="111" idx="0"/>
          </p:cNvCxnSpPr>
          <p:nvPr/>
        </p:nvCxnSpPr>
        <p:spPr>
          <a:xfrm flipH="1">
            <a:off x="7412363" y="5079389"/>
            <a:ext cx="1065" cy="727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9315F9-FAFF-0E10-DF52-68F357869F7C}"/>
              </a:ext>
            </a:extLst>
          </p:cNvPr>
          <p:cNvSpPr txBox="1"/>
          <p:nvPr/>
        </p:nvSpPr>
        <p:spPr>
          <a:xfrm>
            <a:off x="6911139" y="4802390"/>
            <a:ext cx="100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Shipping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CADB1B2-EFF4-C7AD-B05C-B6A6F57507B0}"/>
              </a:ext>
            </a:extLst>
          </p:cNvPr>
          <p:cNvCxnSpPr>
            <a:cxnSpLocks/>
            <a:stCxn id="85" idx="2"/>
            <a:endCxn id="112" idx="0"/>
          </p:cNvCxnSpPr>
          <p:nvPr/>
        </p:nvCxnSpPr>
        <p:spPr>
          <a:xfrm flipH="1">
            <a:off x="8891880" y="5079389"/>
            <a:ext cx="446" cy="1148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670B49A-45F9-1D5F-1508-658354352DC7}"/>
              </a:ext>
            </a:extLst>
          </p:cNvPr>
          <p:cNvSpPr txBox="1"/>
          <p:nvPr/>
        </p:nvSpPr>
        <p:spPr>
          <a:xfrm>
            <a:off x="8390037" y="4802390"/>
            <a:ext cx="100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Storage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297E38-3344-71EC-6D4C-DB72CD4D22D7}"/>
              </a:ext>
            </a:extLst>
          </p:cNvPr>
          <p:cNvSpPr/>
          <p:nvPr/>
        </p:nvSpPr>
        <p:spPr>
          <a:xfrm>
            <a:off x="8985387" y="5219739"/>
            <a:ext cx="1291371" cy="71898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87" name="Arrow: Bent 86">
            <a:extLst>
              <a:ext uri="{FF2B5EF4-FFF2-40B4-BE49-F238E27FC236}">
                <a16:creationId xmlns:a16="http://schemas.microsoft.com/office/drawing/2014/main" id="{F8E7026A-45C1-8D24-763F-A2189085CFAC}"/>
              </a:ext>
            </a:extLst>
          </p:cNvPr>
          <p:cNvSpPr/>
          <p:nvPr/>
        </p:nvSpPr>
        <p:spPr>
          <a:xfrm rot="16200000" flipV="1">
            <a:off x="9066633" y="4668879"/>
            <a:ext cx="472962" cy="628757"/>
          </a:xfrm>
          <a:prstGeom prst="bentArrow">
            <a:avLst>
              <a:gd name="adj1" fmla="val 7306"/>
              <a:gd name="adj2" fmla="val 16877"/>
              <a:gd name="adj3" fmla="val 17457"/>
              <a:gd name="adj4" fmla="val 480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4E5DCE5-D269-09CD-C30F-791531CB5C3E}"/>
              </a:ext>
            </a:extLst>
          </p:cNvPr>
          <p:cNvCxnSpPr>
            <a:cxnSpLocks/>
            <a:stCxn id="90" idx="2"/>
            <a:endCxn id="113" idx="0"/>
          </p:cNvCxnSpPr>
          <p:nvPr/>
        </p:nvCxnSpPr>
        <p:spPr>
          <a:xfrm>
            <a:off x="10371792" y="5079389"/>
            <a:ext cx="1821" cy="14035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D8275D-DF18-8FFB-BBA0-37CC2E0D6825}"/>
              </a:ext>
            </a:extLst>
          </p:cNvPr>
          <p:cNvSpPr txBox="1"/>
          <p:nvPr/>
        </p:nvSpPr>
        <p:spPr>
          <a:xfrm>
            <a:off x="9752545" y="4802390"/>
            <a:ext cx="1238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Regasification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C4F7629-E45F-90E0-DE23-54009FBB6DEF}"/>
              </a:ext>
            </a:extLst>
          </p:cNvPr>
          <p:cNvSpPr txBox="1"/>
          <p:nvPr/>
        </p:nvSpPr>
        <p:spPr>
          <a:xfrm>
            <a:off x="4239474" y="6151258"/>
            <a:ext cx="70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Green electricity acquired by the grid at the final delivery point in Italy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B07AE4-D9F4-E221-6737-89F8E680310E}"/>
              </a:ext>
            </a:extLst>
          </p:cNvPr>
          <p:cNvSpPr txBox="1"/>
          <p:nvPr/>
        </p:nvSpPr>
        <p:spPr>
          <a:xfrm>
            <a:off x="2300455" y="6251776"/>
            <a:ext cx="23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Saved Electricity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04CC2AE-40E8-C2B5-395E-D872DACF4F27}"/>
              </a:ext>
            </a:extLst>
          </p:cNvPr>
          <p:cNvSpPr txBox="1"/>
          <p:nvPr/>
        </p:nvSpPr>
        <p:spPr>
          <a:xfrm>
            <a:off x="2116833" y="5193631"/>
            <a:ext cx="62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80 %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A017CC1-DC56-7113-C8BD-4F86B8996FB7}"/>
              </a:ext>
            </a:extLst>
          </p:cNvPr>
          <p:cNvSpPr txBox="1"/>
          <p:nvPr/>
        </p:nvSpPr>
        <p:spPr>
          <a:xfrm>
            <a:off x="2119119" y="5688998"/>
            <a:ext cx="62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11 %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B485FFF-ED91-2BE1-C217-86D9B53ED7C5}"/>
              </a:ext>
            </a:extLst>
          </p:cNvPr>
          <p:cNvSpPr txBox="1"/>
          <p:nvPr/>
        </p:nvSpPr>
        <p:spPr>
          <a:xfrm>
            <a:off x="1514843" y="6014428"/>
            <a:ext cx="81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8.9 %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D5C198-8D3B-3404-8559-FBF62E6F1BFE}"/>
              </a:ext>
            </a:extLst>
          </p:cNvPr>
          <p:cNvSpPr txBox="1"/>
          <p:nvPr/>
        </p:nvSpPr>
        <p:spPr>
          <a:xfrm>
            <a:off x="3689575" y="5321376"/>
            <a:ext cx="62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60 %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003946-491D-0387-5338-75B12312C5B7}"/>
              </a:ext>
            </a:extLst>
          </p:cNvPr>
          <p:cNvSpPr txBox="1"/>
          <p:nvPr/>
        </p:nvSpPr>
        <p:spPr>
          <a:xfrm>
            <a:off x="5270946" y="5494656"/>
            <a:ext cx="62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49 %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DA30EDA-1F14-C137-BDE9-72ED5B235D38}"/>
              </a:ext>
            </a:extLst>
          </p:cNvPr>
          <p:cNvSpPr txBox="1"/>
          <p:nvPr/>
        </p:nvSpPr>
        <p:spPr>
          <a:xfrm>
            <a:off x="6554670" y="5494656"/>
            <a:ext cx="79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48.8 %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496086B-6288-3FA7-AE9E-BFDF97F6BCE2}"/>
              </a:ext>
            </a:extLst>
          </p:cNvPr>
          <p:cNvSpPr txBox="1"/>
          <p:nvPr/>
        </p:nvSpPr>
        <p:spPr>
          <a:xfrm>
            <a:off x="7982084" y="5494656"/>
            <a:ext cx="82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48.6 %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18332D1-0F3C-049E-03B7-41AEAAF93E5A}"/>
              </a:ext>
            </a:extLst>
          </p:cNvPr>
          <p:cNvSpPr txBox="1"/>
          <p:nvPr/>
        </p:nvSpPr>
        <p:spPr>
          <a:xfrm>
            <a:off x="9512250" y="5494656"/>
            <a:ext cx="82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48.4 %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9F734E-EEC2-03DF-60E7-714CC038334A}"/>
              </a:ext>
            </a:extLst>
          </p:cNvPr>
          <p:cNvSpPr/>
          <p:nvPr/>
        </p:nvSpPr>
        <p:spPr>
          <a:xfrm>
            <a:off x="10466625" y="5218667"/>
            <a:ext cx="1153427" cy="72112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ADCDEA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8FE774-6F43-980A-4476-6ADCDED27553}"/>
              </a:ext>
            </a:extLst>
          </p:cNvPr>
          <p:cNvSpPr txBox="1"/>
          <p:nvPr/>
        </p:nvSpPr>
        <p:spPr>
          <a:xfrm>
            <a:off x="10914096" y="5494656"/>
            <a:ext cx="82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48.4 %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7A25FFF-4C12-611A-8DFD-59749AD39058}"/>
              </a:ext>
            </a:extLst>
          </p:cNvPr>
          <p:cNvSpPr txBox="1"/>
          <p:nvPr/>
        </p:nvSpPr>
        <p:spPr>
          <a:xfrm>
            <a:off x="11450488" y="5494656"/>
            <a:ext cx="567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H</a:t>
            </a:r>
            <a:r>
              <a:rPr kumimoji="0" lang="en-GB" sz="105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AD3E2E2-2332-096C-CC6A-0A5F83902353}"/>
              </a:ext>
            </a:extLst>
          </p:cNvPr>
          <p:cNvSpPr txBox="1"/>
          <p:nvPr/>
        </p:nvSpPr>
        <p:spPr>
          <a:xfrm>
            <a:off x="4399333" y="5915161"/>
            <a:ext cx="93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0.1 %</a:t>
            </a:r>
          </a:p>
        </p:txBody>
      </p:sp>
      <p:sp>
        <p:nvSpPr>
          <p:cNvPr id="106" name="Arrow: Bent 105">
            <a:extLst>
              <a:ext uri="{FF2B5EF4-FFF2-40B4-BE49-F238E27FC236}">
                <a16:creationId xmlns:a16="http://schemas.microsoft.com/office/drawing/2014/main" id="{20804CE4-ABAA-0A0A-E21F-99CCBBDA53FB}"/>
              </a:ext>
            </a:extLst>
          </p:cNvPr>
          <p:cNvSpPr/>
          <p:nvPr/>
        </p:nvSpPr>
        <p:spPr>
          <a:xfrm rot="16200000" flipV="1">
            <a:off x="6111893" y="4627467"/>
            <a:ext cx="472962" cy="628757"/>
          </a:xfrm>
          <a:prstGeom prst="bentArrow">
            <a:avLst>
              <a:gd name="adj1" fmla="val 7306"/>
              <a:gd name="adj2" fmla="val 16877"/>
              <a:gd name="adj3" fmla="val 17457"/>
              <a:gd name="adj4" fmla="val 480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151EC48-7893-AA14-6E7F-A78460D58CDE}"/>
              </a:ext>
            </a:extLst>
          </p:cNvPr>
          <p:cNvSpPr txBox="1"/>
          <p:nvPr/>
        </p:nvSpPr>
        <p:spPr>
          <a:xfrm>
            <a:off x="5670475" y="4470578"/>
            <a:ext cx="175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boil-off gas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61537CF-9703-E8F7-751F-448429E0F285}"/>
              </a:ext>
            </a:extLst>
          </p:cNvPr>
          <p:cNvSpPr/>
          <p:nvPr/>
        </p:nvSpPr>
        <p:spPr>
          <a:xfrm>
            <a:off x="2759853" y="4743861"/>
            <a:ext cx="193711" cy="9805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728B7A0-ECF4-E745-259A-D36CB6EAF7EA}"/>
              </a:ext>
            </a:extLst>
          </p:cNvPr>
          <p:cNvSpPr/>
          <p:nvPr/>
        </p:nvSpPr>
        <p:spPr>
          <a:xfrm>
            <a:off x="4358714" y="5001022"/>
            <a:ext cx="193711" cy="9387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7396320-6F5C-1BC8-E54A-89A1C94C0542}"/>
              </a:ext>
            </a:extLst>
          </p:cNvPr>
          <p:cNvSpPr/>
          <p:nvPr/>
        </p:nvSpPr>
        <p:spPr>
          <a:xfrm>
            <a:off x="5840869" y="5152135"/>
            <a:ext cx="193711" cy="787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8ED2C24-8B2D-3FE4-F5A3-EF1761DCB4C1}"/>
              </a:ext>
            </a:extLst>
          </p:cNvPr>
          <p:cNvSpPr/>
          <p:nvPr/>
        </p:nvSpPr>
        <p:spPr>
          <a:xfrm>
            <a:off x="7315507" y="5152135"/>
            <a:ext cx="193711" cy="787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445C04-275F-BA1C-16AA-D125A76FFC1C}"/>
              </a:ext>
            </a:extLst>
          </p:cNvPr>
          <p:cNvSpPr/>
          <p:nvPr/>
        </p:nvSpPr>
        <p:spPr>
          <a:xfrm>
            <a:off x="8795024" y="5194288"/>
            <a:ext cx="193711" cy="7455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7A73A96-CB2F-ACB9-BF6A-51A61812866C}"/>
              </a:ext>
            </a:extLst>
          </p:cNvPr>
          <p:cNvSpPr/>
          <p:nvPr/>
        </p:nvSpPr>
        <p:spPr>
          <a:xfrm>
            <a:off x="10276757" y="5219739"/>
            <a:ext cx="193711" cy="7200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5C17768-8715-AC3C-D24D-AFDFCAE2AFDC}"/>
              </a:ext>
            </a:extLst>
          </p:cNvPr>
          <p:cNvCxnSpPr/>
          <p:nvPr/>
        </p:nvCxnSpPr>
        <p:spPr>
          <a:xfrm>
            <a:off x="476574" y="1342149"/>
            <a:ext cx="0" cy="228307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473C352-A12D-3558-CBD2-9EC0E05B67A1}"/>
              </a:ext>
            </a:extLst>
          </p:cNvPr>
          <p:cNvSpPr txBox="1"/>
          <p:nvPr/>
        </p:nvSpPr>
        <p:spPr>
          <a:xfrm>
            <a:off x="273474" y="1669902"/>
            <a:ext cx="400110" cy="1596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dirty="0">
                <a:latin typeface="Graphik Light" panose="020B0403030202060203" pitchFamily="34" charset="0"/>
              </a:rPr>
              <a:t>Oman scenario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8B397BD-32B2-C770-C199-EAE3DAEBD673}"/>
              </a:ext>
            </a:extLst>
          </p:cNvPr>
          <p:cNvCxnSpPr>
            <a:cxnSpLocks/>
          </p:cNvCxnSpPr>
          <p:nvPr/>
        </p:nvCxnSpPr>
        <p:spPr>
          <a:xfrm>
            <a:off x="446295" y="4234784"/>
            <a:ext cx="0" cy="19861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31A1270-B807-E2D0-7DA7-19A0B9B69AD4}"/>
              </a:ext>
            </a:extLst>
          </p:cNvPr>
          <p:cNvSpPr txBox="1"/>
          <p:nvPr/>
        </p:nvSpPr>
        <p:spPr>
          <a:xfrm>
            <a:off x="243195" y="4502318"/>
            <a:ext cx="400110" cy="145112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dirty="0">
                <a:latin typeface="Graphik Light" panose="020B0403030202060203" pitchFamily="34" charset="0"/>
              </a:rPr>
              <a:t>Italy scenario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B33075D-AE0B-A879-8F18-A33BFD85332F}"/>
              </a:ext>
            </a:extLst>
          </p:cNvPr>
          <p:cNvGrpSpPr/>
          <p:nvPr/>
        </p:nvGrpSpPr>
        <p:grpSpPr>
          <a:xfrm>
            <a:off x="7535923" y="4223625"/>
            <a:ext cx="2520872" cy="646331"/>
            <a:chOff x="7562788" y="4351221"/>
            <a:chExt cx="252087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B21B74-9070-3DCE-DA0B-F4B29F8BCB7F}"/>
                </a:ext>
              </a:extLst>
            </p:cNvPr>
            <p:cNvSpPr txBox="1"/>
            <p:nvPr/>
          </p:nvSpPr>
          <p:spPr>
            <a:xfrm>
              <a:off x="7562788" y="4351221"/>
              <a:ext cx="110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Shipping boil-off gas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3E997B-E9A3-C18B-B8BE-6E79020C86D0}"/>
                </a:ext>
              </a:extLst>
            </p:cNvPr>
            <p:cNvSpPr txBox="1"/>
            <p:nvPr/>
          </p:nvSpPr>
          <p:spPr>
            <a:xfrm>
              <a:off x="8982374" y="4351221"/>
              <a:ext cx="110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Storage boil-off gas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90AC64E-B1BC-FAAE-2105-BD44C3CCB87A}"/>
              </a:ext>
            </a:extLst>
          </p:cNvPr>
          <p:cNvSpPr txBox="1"/>
          <p:nvPr/>
        </p:nvSpPr>
        <p:spPr>
          <a:xfrm>
            <a:off x="4701699" y="4110249"/>
            <a:ext cx="173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Liquefaction Losses</a:t>
            </a:r>
          </a:p>
        </p:txBody>
      </p:sp>
    </p:spTree>
    <p:extLst>
      <p:ext uri="{BB962C8B-B14F-4D97-AF65-F5344CB8AC3E}">
        <p14:creationId xmlns:p14="http://schemas.microsoft.com/office/powerpoint/2010/main" val="414726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5EEC9-365E-8EAB-133B-CE591B19B578}"/>
              </a:ext>
            </a:extLst>
          </p:cNvPr>
          <p:cNvSpPr txBox="1"/>
          <p:nvPr/>
        </p:nvSpPr>
        <p:spPr>
          <a:xfrm>
            <a:off x="446567" y="340242"/>
            <a:ext cx="10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Life Cycle Assessment (LCA) 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7B2468-5FD7-49FF-9F53-5B429856A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53696"/>
              </p:ext>
            </p:extLst>
          </p:nvPr>
        </p:nvGraphicFramePr>
        <p:xfrm>
          <a:off x="446567" y="1368290"/>
          <a:ext cx="5913475" cy="53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43BD62-3F77-EEB1-B490-996C1932627A}"/>
              </a:ext>
            </a:extLst>
          </p:cNvPr>
          <p:cNvSpPr txBox="1"/>
          <p:nvPr/>
        </p:nvSpPr>
        <p:spPr>
          <a:xfrm>
            <a:off x="1119238" y="5582209"/>
            <a:ext cx="23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2.60 kg CO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-eq./kg H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97B8E-D7B4-BFBE-D9AC-8541BA4417BF}"/>
              </a:ext>
            </a:extLst>
          </p:cNvPr>
          <p:cNvSpPr txBox="1"/>
          <p:nvPr/>
        </p:nvSpPr>
        <p:spPr>
          <a:xfrm>
            <a:off x="3516881" y="5582209"/>
            <a:ext cx="23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2.13 kg CO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-eq./kg H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6BC3AE-FC2C-211C-CCD7-7C06F0CF3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62289"/>
              </p:ext>
            </p:extLst>
          </p:nvPr>
        </p:nvGraphicFramePr>
        <p:xfrm>
          <a:off x="6619210" y="1734878"/>
          <a:ext cx="5466908" cy="512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C3FD2-0ED8-32E2-48FF-B4633840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CA09-A334-4A38-8A78-E51DCD588AB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F2325-30AC-5593-E00C-14D243A53C25}"/>
              </a:ext>
            </a:extLst>
          </p:cNvPr>
          <p:cNvSpPr txBox="1"/>
          <p:nvPr/>
        </p:nvSpPr>
        <p:spPr>
          <a:xfrm>
            <a:off x="316982" y="1073649"/>
            <a:ext cx="617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Carbon footprint of both scenarios (kg CO</a:t>
            </a:r>
            <a:r>
              <a:rPr kumimoji="0" lang="en-GB" sz="160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-eq./kg H</a:t>
            </a:r>
            <a:r>
              <a:rPr kumimoji="0" lang="en-GB" sz="160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42AB0-300E-659A-01E4-4F98ECC2CBAB}"/>
              </a:ext>
            </a:extLst>
          </p:cNvPr>
          <p:cNvSpPr txBox="1"/>
          <p:nvPr/>
        </p:nvSpPr>
        <p:spPr>
          <a:xfrm>
            <a:off x="5913475" y="1073649"/>
            <a:ext cx="617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Carbon footprint of electrolysis (kg CO</a:t>
            </a:r>
            <a:r>
              <a:rPr kumimoji="0" lang="en-GB" sz="160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-eq./kg H</a:t>
            </a:r>
            <a:r>
              <a:rPr kumimoji="0" lang="en-GB" sz="160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8337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0108D083_E946_4C1C_AD09_3B995C3CCA9E&quot;,&quot;SourceFullName&quot;:&quot;D:\\universita\\Tesi\\Articolo\\economics.xlsx&quot;,&quot;LastUpdate&quot;:&quot;2024-11-06 8:17 AM&quot;,&quot;UpdatedBy&quot;:&quot;samantha.gandini&quot;,&quot;IsLinked&quot;:false,&quot;IsBrokenLink&quot;:false,&quot;Type&quot;:1}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1191</Words>
  <Application>Microsoft Office PowerPoint</Application>
  <PresentationFormat>Widescreen</PresentationFormat>
  <Paragraphs>265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Graphik</vt:lpstr>
      <vt:lpstr>Graphik Light</vt:lpstr>
      <vt:lpstr>Neue Haas Grotesk Text Pro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on green hydrogen production and transportation in Oman and Italy</dc:title>
  <dc:creator>GANDINI SAMANTHA [IN1500231]</dc:creator>
  <cp:lastModifiedBy>DEL MONDO FEDERICO</cp:lastModifiedBy>
  <cp:revision>33</cp:revision>
  <dcterms:created xsi:type="dcterms:W3CDTF">2024-07-02T07:00:31Z</dcterms:created>
  <dcterms:modified xsi:type="dcterms:W3CDTF">2024-11-13T07:38:55Z</dcterms:modified>
</cp:coreProperties>
</file>