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8" r:id="rId4"/>
    <p:sldId id="261" r:id="rId5"/>
    <p:sldId id="262" r:id="rId6"/>
    <p:sldId id="263" r:id="rId7"/>
    <p:sldId id="267" r:id="rId8"/>
    <p:sldId id="2147375404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472C4"/>
    <a:srgbClr val="00B674"/>
    <a:srgbClr val="007FB6"/>
    <a:srgbClr val="00A6B6"/>
    <a:srgbClr val="40B600"/>
    <a:srgbClr val="94F319"/>
    <a:srgbClr val="5B9BD5"/>
    <a:srgbClr val="46DEBF"/>
    <a:srgbClr val="30E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13" autoAdjust="0"/>
  </p:normalViewPr>
  <p:slideViewPr>
    <p:cSldViewPr snapToGrid="0">
      <p:cViewPr varScale="1">
        <p:scale>
          <a:sx n="72" d="100"/>
          <a:sy n="72" d="100"/>
        </p:scale>
        <p:origin x="107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3F137C-236E-4EA0-9A38-E38641338E0A}" type="doc">
      <dgm:prSet loTypeId="urn:microsoft.com/office/officeart/2005/8/layout/cycle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BBAF18C-466B-4FD2-873F-E3F7CDF28049}">
      <dgm:prSet phldrT="[Testo]" phldr="1"/>
      <dgm:spPr>
        <a:noFill/>
      </dgm:spPr>
      <dgm:t>
        <a:bodyPr/>
        <a:lstStyle/>
        <a:p>
          <a:endParaRPr lang="en-US" dirty="0"/>
        </a:p>
      </dgm:t>
    </dgm:pt>
    <dgm:pt modelId="{641BC63D-20F7-4E7D-B7E9-1AC4818CA27A}" type="parTrans" cxnId="{63D7AB95-B180-438E-8AA6-E726EB5C526B}">
      <dgm:prSet/>
      <dgm:spPr/>
      <dgm:t>
        <a:bodyPr/>
        <a:lstStyle/>
        <a:p>
          <a:endParaRPr lang="en-US"/>
        </a:p>
      </dgm:t>
    </dgm:pt>
    <dgm:pt modelId="{9AF67498-66FB-4F0C-A4CF-07BAC550B322}" type="sibTrans" cxnId="{63D7AB95-B180-438E-8AA6-E726EB5C526B}">
      <dgm:prSet/>
      <dgm:spPr>
        <a:ln w="63500">
          <a:solidFill>
            <a:schemeClr val="accent4">
              <a:alpha val="98000"/>
            </a:schemeClr>
          </a:solidFill>
          <a:tailEnd type="arrow"/>
        </a:ln>
      </dgm:spPr>
      <dgm:t>
        <a:bodyPr lIns="108000"/>
        <a:lstStyle/>
        <a:p>
          <a:endParaRPr lang="en-US"/>
        </a:p>
      </dgm:t>
    </dgm:pt>
    <dgm:pt modelId="{5602514E-09F5-4D45-964F-FD73A7078524}">
      <dgm:prSet phldrT="[Testo]" phldr="1" custT="1"/>
      <dgm:spPr>
        <a:noFill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F90B23EE-4F91-4533-934B-32E8D4E33E20}" type="parTrans" cxnId="{807F5329-2C6D-4502-A838-911E1BE32040}">
      <dgm:prSet/>
      <dgm:spPr/>
      <dgm:t>
        <a:bodyPr/>
        <a:lstStyle/>
        <a:p>
          <a:endParaRPr lang="en-US"/>
        </a:p>
      </dgm:t>
    </dgm:pt>
    <dgm:pt modelId="{5DC80C3A-755A-40D6-94AA-108342BCB318}" type="sibTrans" cxnId="{807F5329-2C6D-4502-A838-911E1BE32040}">
      <dgm:prSet/>
      <dgm:spPr>
        <a:ln w="63500">
          <a:solidFill>
            <a:srgbClr val="94F319"/>
          </a:solidFill>
          <a:tailEnd type="arrow"/>
        </a:ln>
      </dgm:spPr>
      <dgm:t>
        <a:bodyPr/>
        <a:lstStyle/>
        <a:p>
          <a:endParaRPr lang="en-US"/>
        </a:p>
      </dgm:t>
    </dgm:pt>
    <dgm:pt modelId="{6BA9C681-9DA7-4AB8-8309-01D51F090134}">
      <dgm:prSet phldrT="[Testo]" phldr="1"/>
      <dgm:spPr>
        <a:noFill/>
      </dgm:spPr>
      <dgm:t>
        <a:bodyPr/>
        <a:lstStyle/>
        <a:p>
          <a:endParaRPr lang="en-US" dirty="0"/>
        </a:p>
      </dgm:t>
    </dgm:pt>
    <dgm:pt modelId="{04EEB642-B6FC-4F98-9D56-D3D5384B691F}" type="parTrans" cxnId="{D218B9A4-62B0-47A9-8157-350C0561EEAD}">
      <dgm:prSet/>
      <dgm:spPr/>
      <dgm:t>
        <a:bodyPr/>
        <a:lstStyle/>
        <a:p>
          <a:endParaRPr lang="en-US"/>
        </a:p>
      </dgm:t>
    </dgm:pt>
    <dgm:pt modelId="{5A4F31DE-CF3B-4E80-A752-64AB53C19E6E}" type="sibTrans" cxnId="{D218B9A4-62B0-47A9-8157-350C0561EEAD}">
      <dgm:prSet/>
      <dgm:spPr>
        <a:ln w="63500">
          <a:solidFill>
            <a:srgbClr val="30E845"/>
          </a:solidFill>
        </a:ln>
      </dgm:spPr>
      <dgm:t>
        <a:bodyPr/>
        <a:lstStyle/>
        <a:p>
          <a:endParaRPr lang="en-US"/>
        </a:p>
      </dgm:t>
    </dgm:pt>
    <dgm:pt modelId="{02D6D86D-4D60-47AB-830C-D07651D1D6FF}">
      <dgm:prSet phldrT="[Testo]" phldr="1"/>
      <dgm:spPr>
        <a:noFill/>
      </dgm:spPr>
      <dgm:t>
        <a:bodyPr/>
        <a:lstStyle/>
        <a:p>
          <a:endParaRPr lang="en-US" dirty="0"/>
        </a:p>
      </dgm:t>
    </dgm:pt>
    <dgm:pt modelId="{A1446A5D-791C-4924-A2CD-1B6031742982}" type="parTrans" cxnId="{BF5969FF-F871-45CB-8DA4-D796CA493A7F}">
      <dgm:prSet/>
      <dgm:spPr/>
      <dgm:t>
        <a:bodyPr/>
        <a:lstStyle/>
        <a:p>
          <a:endParaRPr lang="en-US"/>
        </a:p>
      </dgm:t>
    </dgm:pt>
    <dgm:pt modelId="{2C3739CA-47E6-47FC-8C52-4F0D83EECF56}" type="sibTrans" cxnId="{BF5969FF-F871-45CB-8DA4-D796CA493A7F}">
      <dgm:prSet/>
      <dgm:spPr>
        <a:ln w="63500">
          <a:solidFill>
            <a:srgbClr val="46DEBF"/>
          </a:solidFill>
        </a:ln>
      </dgm:spPr>
      <dgm:t>
        <a:bodyPr/>
        <a:lstStyle/>
        <a:p>
          <a:endParaRPr lang="en-US"/>
        </a:p>
      </dgm:t>
    </dgm:pt>
    <dgm:pt modelId="{0025C090-2E29-4414-9E73-80E8E533CD6E}">
      <dgm:prSet phldrT="[Testo]" phldr="1"/>
      <dgm:spPr>
        <a:noFill/>
      </dgm:spPr>
      <dgm:t>
        <a:bodyPr/>
        <a:lstStyle/>
        <a:p>
          <a:endParaRPr lang="en-US" dirty="0"/>
        </a:p>
      </dgm:t>
    </dgm:pt>
    <dgm:pt modelId="{DC1350D0-1951-4D67-AC60-515087DA628D}" type="sibTrans" cxnId="{B94A290C-8CB6-4B1A-A777-9BE62157653E}">
      <dgm:prSet/>
      <dgm:spPr>
        <a:ln w="63500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5D63E0A9-67B9-4D8D-AB77-24ED5277C9D1}" type="parTrans" cxnId="{B94A290C-8CB6-4B1A-A777-9BE62157653E}">
      <dgm:prSet/>
      <dgm:spPr/>
      <dgm:t>
        <a:bodyPr/>
        <a:lstStyle/>
        <a:p>
          <a:endParaRPr lang="en-US"/>
        </a:p>
      </dgm:t>
    </dgm:pt>
    <dgm:pt modelId="{08013F9B-E354-446F-8874-363D5A2E0871}">
      <dgm:prSet phldrT="[Testo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A33410F-F83A-4871-947D-634E5EC6DA6C}" type="parTrans" cxnId="{D1A9ECF5-FFF8-48B8-B582-F878783FE36B}">
      <dgm:prSet/>
      <dgm:spPr/>
      <dgm:t>
        <a:bodyPr/>
        <a:lstStyle/>
        <a:p>
          <a:endParaRPr lang="en-US"/>
        </a:p>
      </dgm:t>
    </dgm:pt>
    <dgm:pt modelId="{F9AA3189-3325-4F5C-ADE8-764ACA4E90F8}" type="sibTrans" cxnId="{D1A9ECF5-FFF8-48B8-B582-F878783FE36B}">
      <dgm:prSet/>
      <dgm:spPr>
        <a:ln w="63500">
          <a:solidFill>
            <a:srgbClr val="5B9BD5"/>
          </a:solidFill>
        </a:ln>
      </dgm:spPr>
      <dgm:t>
        <a:bodyPr/>
        <a:lstStyle/>
        <a:p>
          <a:endParaRPr lang="en-US"/>
        </a:p>
      </dgm:t>
    </dgm:pt>
    <dgm:pt modelId="{6265D94A-0BBD-4561-BC4B-09D3431B7FD0}" type="pres">
      <dgm:prSet presAssocID="{473F137C-236E-4EA0-9A38-E38641338E0A}" presName="cycle" presStyleCnt="0">
        <dgm:presLayoutVars>
          <dgm:dir/>
          <dgm:resizeHandles val="exact"/>
        </dgm:presLayoutVars>
      </dgm:prSet>
      <dgm:spPr/>
    </dgm:pt>
    <dgm:pt modelId="{328FD25F-B685-4604-9D9E-559728DE939D}" type="pres">
      <dgm:prSet presAssocID="{ABBAF18C-466B-4FD2-873F-E3F7CDF28049}" presName="node" presStyleLbl="node1" presStyleIdx="0" presStyleCnt="6" custScaleX="52477" custScaleY="63972">
        <dgm:presLayoutVars>
          <dgm:bulletEnabled val="1"/>
        </dgm:presLayoutVars>
      </dgm:prSet>
      <dgm:spPr/>
    </dgm:pt>
    <dgm:pt modelId="{23F34D96-D888-4B24-8446-0EDAE01FB2D0}" type="pres">
      <dgm:prSet presAssocID="{ABBAF18C-466B-4FD2-873F-E3F7CDF28049}" presName="spNode" presStyleCnt="0"/>
      <dgm:spPr/>
    </dgm:pt>
    <dgm:pt modelId="{5D10D6EE-7D2D-4EDF-9764-3069C5004CDA}" type="pres">
      <dgm:prSet presAssocID="{9AF67498-66FB-4F0C-A4CF-07BAC550B322}" presName="sibTrans" presStyleLbl="sibTrans1D1" presStyleIdx="0" presStyleCnt="6"/>
      <dgm:spPr/>
    </dgm:pt>
    <dgm:pt modelId="{95518DF1-F52A-41C7-A3C6-5C1B71F06B7A}" type="pres">
      <dgm:prSet presAssocID="{5602514E-09F5-4D45-964F-FD73A7078524}" presName="node" presStyleLbl="node1" presStyleIdx="1" presStyleCnt="6" custScaleX="52477" custScaleY="63972">
        <dgm:presLayoutVars>
          <dgm:bulletEnabled val="1"/>
        </dgm:presLayoutVars>
      </dgm:prSet>
      <dgm:spPr>
        <a:xfrm>
          <a:off x="6006751" y="1241322"/>
          <a:ext cx="1618984" cy="1052339"/>
        </a:xfrm>
        <a:prstGeom prst="roundRect">
          <a:avLst/>
        </a:prstGeom>
      </dgm:spPr>
    </dgm:pt>
    <dgm:pt modelId="{D633848D-D634-4EDB-9B81-5D80ADAD2C02}" type="pres">
      <dgm:prSet presAssocID="{5602514E-09F5-4D45-964F-FD73A7078524}" presName="spNode" presStyleCnt="0"/>
      <dgm:spPr/>
    </dgm:pt>
    <dgm:pt modelId="{7A61BEA8-6BCA-44A7-8E58-6797DE4DAE18}" type="pres">
      <dgm:prSet presAssocID="{5DC80C3A-755A-40D6-94AA-108342BCB318}" presName="sibTrans" presStyleLbl="sibTrans1D1" presStyleIdx="1" presStyleCnt="6"/>
      <dgm:spPr/>
    </dgm:pt>
    <dgm:pt modelId="{C5B633FC-3532-4787-B9BA-B05ADE35BF0B}" type="pres">
      <dgm:prSet presAssocID="{6BA9C681-9DA7-4AB8-8309-01D51F090134}" presName="node" presStyleLbl="node1" presStyleIdx="2" presStyleCnt="6" custScaleX="52417" custScaleY="63785">
        <dgm:presLayoutVars>
          <dgm:bulletEnabled val="1"/>
        </dgm:presLayoutVars>
      </dgm:prSet>
      <dgm:spPr/>
    </dgm:pt>
    <dgm:pt modelId="{1A978FB5-59BE-44C7-BF64-350F03D123E6}" type="pres">
      <dgm:prSet presAssocID="{6BA9C681-9DA7-4AB8-8309-01D51F090134}" presName="spNode" presStyleCnt="0"/>
      <dgm:spPr/>
    </dgm:pt>
    <dgm:pt modelId="{19CF5843-EC81-413C-AEED-64326B1351E5}" type="pres">
      <dgm:prSet presAssocID="{5A4F31DE-CF3B-4E80-A752-64AB53C19E6E}" presName="sibTrans" presStyleLbl="sibTrans1D1" presStyleIdx="2" presStyleCnt="6"/>
      <dgm:spPr/>
    </dgm:pt>
    <dgm:pt modelId="{2A1C272A-ADBC-4E7F-BBF5-0D726A563F00}" type="pres">
      <dgm:prSet presAssocID="{02D6D86D-4D60-47AB-830C-D07651D1D6FF}" presName="node" presStyleLbl="node1" presStyleIdx="3" presStyleCnt="6" custScaleX="52477" custScaleY="63972">
        <dgm:presLayoutVars>
          <dgm:bulletEnabled val="1"/>
        </dgm:presLayoutVars>
      </dgm:prSet>
      <dgm:spPr/>
    </dgm:pt>
    <dgm:pt modelId="{71C1BD9D-8A13-4AC1-BE28-9C9138673F9E}" type="pres">
      <dgm:prSet presAssocID="{02D6D86D-4D60-47AB-830C-D07651D1D6FF}" presName="spNode" presStyleCnt="0"/>
      <dgm:spPr/>
    </dgm:pt>
    <dgm:pt modelId="{2BC634ED-8AEF-4FD7-8E9B-1936291DCB49}" type="pres">
      <dgm:prSet presAssocID="{2C3739CA-47E6-47FC-8C52-4F0D83EECF56}" presName="sibTrans" presStyleLbl="sibTrans1D1" presStyleIdx="3" presStyleCnt="6"/>
      <dgm:spPr/>
    </dgm:pt>
    <dgm:pt modelId="{42116950-A23F-4EA3-9D63-1E557B9F09D0}" type="pres">
      <dgm:prSet presAssocID="{08013F9B-E354-446F-8874-363D5A2E0871}" presName="node" presStyleLbl="node1" presStyleIdx="4" presStyleCnt="6" custScaleX="52477" custScaleY="63972">
        <dgm:presLayoutVars>
          <dgm:bulletEnabled val="1"/>
        </dgm:presLayoutVars>
      </dgm:prSet>
      <dgm:spPr/>
    </dgm:pt>
    <dgm:pt modelId="{8A475599-E73F-4DBA-A7FE-6ED07C902D00}" type="pres">
      <dgm:prSet presAssocID="{08013F9B-E354-446F-8874-363D5A2E0871}" presName="spNode" presStyleCnt="0"/>
      <dgm:spPr/>
    </dgm:pt>
    <dgm:pt modelId="{F6F72696-5163-414E-95C2-19B43A8BBD61}" type="pres">
      <dgm:prSet presAssocID="{F9AA3189-3325-4F5C-ADE8-764ACA4E90F8}" presName="sibTrans" presStyleLbl="sibTrans1D1" presStyleIdx="4" presStyleCnt="6"/>
      <dgm:spPr/>
    </dgm:pt>
    <dgm:pt modelId="{C536A6D4-88A9-4AD0-8677-A296CC4B933E}" type="pres">
      <dgm:prSet presAssocID="{0025C090-2E29-4414-9E73-80E8E533CD6E}" presName="node" presStyleLbl="node1" presStyleIdx="5" presStyleCnt="6" custScaleX="52477" custScaleY="63972">
        <dgm:presLayoutVars>
          <dgm:bulletEnabled val="1"/>
        </dgm:presLayoutVars>
      </dgm:prSet>
      <dgm:spPr/>
    </dgm:pt>
    <dgm:pt modelId="{66387CAD-59C6-4ED4-8AFF-2DCF2F657657}" type="pres">
      <dgm:prSet presAssocID="{0025C090-2E29-4414-9E73-80E8E533CD6E}" presName="spNode" presStyleCnt="0"/>
      <dgm:spPr/>
    </dgm:pt>
    <dgm:pt modelId="{6C914779-363C-4416-AEC1-144415F461BB}" type="pres">
      <dgm:prSet presAssocID="{DC1350D0-1951-4D67-AC60-515087DA628D}" presName="sibTrans" presStyleLbl="sibTrans1D1" presStyleIdx="5" presStyleCnt="6"/>
      <dgm:spPr/>
    </dgm:pt>
  </dgm:ptLst>
  <dgm:cxnLst>
    <dgm:cxn modelId="{EB2FB70A-FF8F-45DB-823A-A195E66EF83D}" type="presOf" srcId="{6BA9C681-9DA7-4AB8-8309-01D51F090134}" destId="{C5B633FC-3532-4787-B9BA-B05ADE35BF0B}" srcOrd="0" destOrd="0" presId="urn:microsoft.com/office/officeart/2005/8/layout/cycle5"/>
    <dgm:cxn modelId="{B94A290C-8CB6-4B1A-A777-9BE62157653E}" srcId="{473F137C-236E-4EA0-9A38-E38641338E0A}" destId="{0025C090-2E29-4414-9E73-80E8E533CD6E}" srcOrd="5" destOrd="0" parTransId="{5D63E0A9-67B9-4D8D-AB77-24ED5277C9D1}" sibTransId="{DC1350D0-1951-4D67-AC60-515087DA628D}"/>
    <dgm:cxn modelId="{B7383E22-C74D-4CD7-B212-752003DB75CA}" type="presOf" srcId="{02D6D86D-4D60-47AB-830C-D07651D1D6FF}" destId="{2A1C272A-ADBC-4E7F-BBF5-0D726A563F00}" srcOrd="0" destOrd="0" presId="urn:microsoft.com/office/officeart/2005/8/layout/cycle5"/>
    <dgm:cxn modelId="{71DFDA23-454E-4A53-8B5E-35C89A209D14}" type="presOf" srcId="{5A4F31DE-CF3B-4E80-A752-64AB53C19E6E}" destId="{19CF5843-EC81-413C-AEED-64326B1351E5}" srcOrd="0" destOrd="0" presId="urn:microsoft.com/office/officeart/2005/8/layout/cycle5"/>
    <dgm:cxn modelId="{807F5329-2C6D-4502-A838-911E1BE32040}" srcId="{473F137C-236E-4EA0-9A38-E38641338E0A}" destId="{5602514E-09F5-4D45-964F-FD73A7078524}" srcOrd="1" destOrd="0" parTransId="{F90B23EE-4F91-4533-934B-32E8D4E33E20}" sibTransId="{5DC80C3A-755A-40D6-94AA-108342BCB318}"/>
    <dgm:cxn modelId="{A9506634-2409-4967-AF7D-4EA62CA96F1D}" type="presOf" srcId="{ABBAF18C-466B-4FD2-873F-E3F7CDF28049}" destId="{328FD25F-B685-4604-9D9E-559728DE939D}" srcOrd="0" destOrd="0" presId="urn:microsoft.com/office/officeart/2005/8/layout/cycle5"/>
    <dgm:cxn modelId="{9D78BE3C-26DB-40D3-ABB1-30C598F223FD}" type="presOf" srcId="{473F137C-236E-4EA0-9A38-E38641338E0A}" destId="{6265D94A-0BBD-4561-BC4B-09D3431B7FD0}" srcOrd="0" destOrd="0" presId="urn:microsoft.com/office/officeart/2005/8/layout/cycle5"/>
    <dgm:cxn modelId="{94361660-0F60-48AA-B595-56946974FB88}" type="presOf" srcId="{08013F9B-E354-446F-8874-363D5A2E0871}" destId="{42116950-A23F-4EA3-9D63-1E557B9F09D0}" srcOrd="0" destOrd="0" presId="urn:microsoft.com/office/officeart/2005/8/layout/cycle5"/>
    <dgm:cxn modelId="{6C290748-D1B7-4988-9CAC-EE9E43B348FA}" type="presOf" srcId="{F9AA3189-3325-4F5C-ADE8-764ACA4E90F8}" destId="{F6F72696-5163-414E-95C2-19B43A8BBD61}" srcOrd="0" destOrd="0" presId="urn:microsoft.com/office/officeart/2005/8/layout/cycle5"/>
    <dgm:cxn modelId="{FE481A73-1E07-43B7-B88B-DCFB505E8D98}" type="presOf" srcId="{0025C090-2E29-4414-9E73-80E8E533CD6E}" destId="{C536A6D4-88A9-4AD0-8677-A296CC4B933E}" srcOrd="0" destOrd="0" presId="urn:microsoft.com/office/officeart/2005/8/layout/cycle5"/>
    <dgm:cxn modelId="{63D7AB95-B180-438E-8AA6-E726EB5C526B}" srcId="{473F137C-236E-4EA0-9A38-E38641338E0A}" destId="{ABBAF18C-466B-4FD2-873F-E3F7CDF28049}" srcOrd="0" destOrd="0" parTransId="{641BC63D-20F7-4E7D-B7E9-1AC4818CA27A}" sibTransId="{9AF67498-66FB-4F0C-A4CF-07BAC550B322}"/>
    <dgm:cxn modelId="{D218B9A4-62B0-47A9-8157-350C0561EEAD}" srcId="{473F137C-236E-4EA0-9A38-E38641338E0A}" destId="{6BA9C681-9DA7-4AB8-8309-01D51F090134}" srcOrd="2" destOrd="0" parTransId="{04EEB642-B6FC-4F98-9D56-D3D5384B691F}" sibTransId="{5A4F31DE-CF3B-4E80-A752-64AB53C19E6E}"/>
    <dgm:cxn modelId="{A9514BCD-D5C8-443F-95B8-DE61892834AB}" type="presOf" srcId="{DC1350D0-1951-4D67-AC60-515087DA628D}" destId="{6C914779-363C-4416-AEC1-144415F461BB}" srcOrd="0" destOrd="0" presId="urn:microsoft.com/office/officeart/2005/8/layout/cycle5"/>
    <dgm:cxn modelId="{5CF8ABD8-C78A-41D2-9CC9-EFB4BDCBE0D3}" type="presOf" srcId="{5DC80C3A-755A-40D6-94AA-108342BCB318}" destId="{7A61BEA8-6BCA-44A7-8E58-6797DE4DAE18}" srcOrd="0" destOrd="0" presId="urn:microsoft.com/office/officeart/2005/8/layout/cycle5"/>
    <dgm:cxn modelId="{C31F1AE2-B42A-420D-A568-9D0C2FD97EBC}" type="presOf" srcId="{2C3739CA-47E6-47FC-8C52-4F0D83EECF56}" destId="{2BC634ED-8AEF-4FD7-8E9B-1936291DCB49}" srcOrd="0" destOrd="0" presId="urn:microsoft.com/office/officeart/2005/8/layout/cycle5"/>
    <dgm:cxn modelId="{19E9C7EA-B1D5-4531-BB37-90F04A42907D}" type="presOf" srcId="{5602514E-09F5-4D45-964F-FD73A7078524}" destId="{95518DF1-F52A-41C7-A3C6-5C1B71F06B7A}" srcOrd="0" destOrd="0" presId="urn:microsoft.com/office/officeart/2005/8/layout/cycle5"/>
    <dgm:cxn modelId="{DDDC80EC-08A9-41BD-84D8-F70E4A4C7360}" type="presOf" srcId="{9AF67498-66FB-4F0C-A4CF-07BAC550B322}" destId="{5D10D6EE-7D2D-4EDF-9764-3069C5004CDA}" srcOrd="0" destOrd="0" presId="urn:microsoft.com/office/officeart/2005/8/layout/cycle5"/>
    <dgm:cxn modelId="{D1A9ECF5-FFF8-48B8-B582-F878783FE36B}" srcId="{473F137C-236E-4EA0-9A38-E38641338E0A}" destId="{08013F9B-E354-446F-8874-363D5A2E0871}" srcOrd="4" destOrd="0" parTransId="{4A33410F-F83A-4871-947D-634E5EC6DA6C}" sibTransId="{F9AA3189-3325-4F5C-ADE8-764ACA4E90F8}"/>
    <dgm:cxn modelId="{BF5969FF-F871-45CB-8DA4-D796CA493A7F}" srcId="{473F137C-236E-4EA0-9A38-E38641338E0A}" destId="{02D6D86D-4D60-47AB-830C-D07651D1D6FF}" srcOrd="3" destOrd="0" parTransId="{A1446A5D-791C-4924-A2CD-1B6031742982}" sibTransId="{2C3739CA-47E6-47FC-8C52-4F0D83EECF56}"/>
    <dgm:cxn modelId="{D1FAECA2-4E04-4DF3-86D8-67C6E042741F}" type="presParOf" srcId="{6265D94A-0BBD-4561-BC4B-09D3431B7FD0}" destId="{328FD25F-B685-4604-9D9E-559728DE939D}" srcOrd="0" destOrd="0" presId="urn:microsoft.com/office/officeart/2005/8/layout/cycle5"/>
    <dgm:cxn modelId="{2655C529-4FEC-4634-A854-95F455C81A0C}" type="presParOf" srcId="{6265D94A-0BBD-4561-BC4B-09D3431B7FD0}" destId="{23F34D96-D888-4B24-8446-0EDAE01FB2D0}" srcOrd="1" destOrd="0" presId="urn:microsoft.com/office/officeart/2005/8/layout/cycle5"/>
    <dgm:cxn modelId="{F08C1A79-C588-424D-BB14-B9EF970E75E3}" type="presParOf" srcId="{6265D94A-0BBD-4561-BC4B-09D3431B7FD0}" destId="{5D10D6EE-7D2D-4EDF-9764-3069C5004CDA}" srcOrd="2" destOrd="0" presId="urn:microsoft.com/office/officeart/2005/8/layout/cycle5"/>
    <dgm:cxn modelId="{A769293F-CEF4-42D2-B7A8-00C02F7A9066}" type="presParOf" srcId="{6265D94A-0BBD-4561-BC4B-09D3431B7FD0}" destId="{95518DF1-F52A-41C7-A3C6-5C1B71F06B7A}" srcOrd="3" destOrd="0" presId="urn:microsoft.com/office/officeart/2005/8/layout/cycle5"/>
    <dgm:cxn modelId="{8254121A-F142-46FB-A9C1-4F875BF88FED}" type="presParOf" srcId="{6265D94A-0BBD-4561-BC4B-09D3431B7FD0}" destId="{D633848D-D634-4EDB-9B81-5D80ADAD2C02}" srcOrd="4" destOrd="0" presId="urn:microsoft.com/office/officeart/2005/8/layout/cycle5"/>
    <dgm:cxn modelId="{C392F0AB-2D0E-4B56-AEE0-79A9F41C3D40}" type="presParOf" srcId="{6265D94A-0BBD-4561-BC4B-09D3431B7FD0}" destId="{7A61BEA8-6BCA-44A7-8E58-6797DE4DAE18}" srcOrd="5" destOrd="0" presId="urn:microsoft.com/office/officeart/2005/8/layout/cycle5"/>
    <dgm:cxn modelId="{A2696903-AEFF-44FF-91F4-B009FBBB0F42}" type="presParOf" srcId="{6265D94A-0BBD-4561-BC4B-09D3431B7FD0}" destId="{C5B633FC-3532-4787-B9BA-B05ADE35BF0B}" srcOrd="6" destOrd="0" presId="urn:microsoft.com/office/officeart/2005/8/layout/cycle5"/>
    <dgm:cxn modelId="{46793DAE-5D85-4BE9-8736-D6650A61E0CF}" type="presParOf" srcId="{6265D94A-0BBD-4561-BC4B-09D3431B7FD0}" destId="{1A978FB5-59BE-44C7-BF64-350F03D123E6}" srcOrd="7" destOrd="0" presId="urn:microsoft.com/office/officeart/2005/8/layout/cycle5"/>
    <dgm:cxn modelId="{D34B3A32-6517-475C-9B5A-3E10D584CCEE}" type="presParOf" srcId="{6265D94A-0BBD-4561-BC4B-09D3431B7FD0}" destId="{19CF5843-EC81-413C-AEED-64326B1351E5}" srcOrd="8" destOrd="0" presId="urn:microsoft.com/office/officeart/2005/8/layout/cycle5"/>
    <dgm:cxn modelId="{02551B75-3578-4B34-A632-A53E3BDB4103}" type="presParOf" srcId="{6265D94A-0BBD-4561-BC4B-09D3431B7FD0}" destId="{2A1C272A-ADBC-4E7F-BBF5-0D726A563F00}" srcOrd="9" destOrd="0" presId="urn:microsoft.com/office/officeart/2005/8/layout/cycle5"/>
    <dgm:cxn modelId="{F4879633-E80E-4A69-8A3A-E0BFEF751B9A}" type="presParOf" srcId="{6265D94A-0BBD-4561-BC4B-09D3431B7FD0}" destId="{71C1BD9D-8A13-4AC1-BE28-9C9138673F9E}" srcOrd="10" destOrd="0" presId="urn:microsoft.com/office/officeart/2005/8/layout/cycle5"/>
    <dgm:cxn modelId="{3C0EC4C4-A450-4A1A-ADDF-CC6CA24EC985}" type="presParOf" srcId="{6265D94A-0BBD-4561-BC4B-09D3431B7FD0}" destId="{2BC634ED-8AEF-4FD7-8E9B-1936291DCB49}" srcOrd="11" destOrd="0" presId="urn:microsoft.com/office/officeart/2005/8/layout/cycle5"/>
    <dgm:cxn modelId="{5AE49DB9-CEFD-4260-A958-A04CC9401EC1}" type="presParOf" srcId="{6265D94A-0BBD-4561-BC4B-09D3431B7FD0}" destId="{42116950-A23F-4EA3-9D63-1E557B9F09D0}" srcOrd="12" destOrd="0" presId="urn:microsoft.com/office/officeart/2005/8/layout/cycle5"/>
    <dgm:cxn modelId="{35555708-3364-4E02-911C-8C9F0F7F6EC0}" type="presParOf" srcId="{6265D94A-0BBD-4561-BC4B-09D3431B7FD0}" destId="{8A475599-E73F-4DBA-A7FE-6ED07C902D00}" srcOrd="13" destOrd="0" presId="urn:microsoft.com/office/officeart/2005/8/layout/cycle5"/>
    <dgm:cxn modelId="{587CF00B-68A9-45E7-B46A-F4DDDC6A4694}" type="presParOf" srcId="{6265D94A-0BBD-4561-BC4B-09D3431B7FD0}" destId="{F6F72696-5163-414E-95C2-19B43A8BBD61}" srcOrd="14" destOrd="0" presId="urn:microsoft.com/office/officeart/2005/8/layout/cycle5"/>
    <dgm:cxn modelId="{AB3A5985-A5BC-499F-B1EC-55260D262994}" type="presParOf" srcId="{6265D94A-0BBD-4561-BC4B-09D3431B7FD0}" destId="{C536A6D4-88A9-4AD0-8677-A296CC4B933E}" srcOrd="15" destOrd="0" presId="urn:microsoft.com/office/officeart/2005/8/layout/cycle5"/>
    <dgm:cxn modelId="{F5BAD08D-6DD8-49F4-8398-E55BC5661862}" type="presParOf" srcId="{6265D94A-0BBD-4561-BC4B-09D3431B7FD0}" destId="{66387CAD-59C6-4ED4-8AFF-2DCF2F657657}" srcOrd="16" destOrd="0" presId="urn:microsoft.com/office/officeart/2005/8/layout/cycle5"/>
    <dgm:cxn modelId="{A5641340-7789-4E0A-9A0F-D4771264D69F}" type="presParOf" srcId="{6265D94A-0BBD-4561-BC4B-09D3431B7FD0}" destId="{6C914779-363C-4416-AEC1-144415F461BB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FD25F-B685-4604-9D9E-559728DE939D}">
      <dsp:nvSpPr>
        <dsp:cNvPr id="0" name=""/>
        <dsp:cNvSpPr/>
      </dsp:nvSpPr>
      <dsp:spPr>
        <a:xfrm>
          <a:off x="6490123" y="212315"/>
          <a:ext cx="936046" cy="741706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6526330" y="248522"/>
        <a:ext cx="863632" cy="669292"/>
      </dsp:txXfrm>
    </dsp:sp>
    <dsp:sp modelId="{5D10D6EE-7D2D-4EDF-9764-3069C5004CDA}">
      <dsp:nvSpPr>
        <dsp:cNvPr id="0" name=""/>
        <dsp:cNvSpPr/>
      </dsp:nvSpPr>
      <dsp:spPr>
        <a:xfrm>
          <a:off x="4229366" y="583168"/>
          <a:ext cx="5457560" cy="5457560"/>
        </a:xfrm>
        <a:custGeom>
          <a:avLst/>
          <a:gdLst/>
          <a:ahLst/>
          <a:cxnLst/>
          <a:rect l="0" t="0" r="0" b="0"/>
          <a:pathLst>
            <a:path>
              <a:moveTo>
                <a:pt x="3564496" y="131123"/>
              </a:moveTo>
              <a:arcTo wR="2728780" hR="2728780" stAng="17270039" swAng="1483248"/>
            </a:path>
          </a:pathLst>
        </a:custGeom>
        <a:noFill/>
        <a:ln w="63500" cap="flat" cmpd="sng" algn="ctr">
          <a:solidFill>
            <a:schemeClr val="accent4">
              <a:alpha val="98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18DF1-F52A-41C7-A3C6-5C1B71F06B7A}">
      <dsp:nvSpPr>
        <dsp:cNvPr id="0" name=""/>
        <dsp:cNvSpPr/>
      </dsp:nvSpPr>
      <dsp:spPr>
        <a:xfrm>
          <a:off x="8853316" y="1576705"/>
          <a:ext cx="936046" cy="741706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8889523" y="1612912"/>
        <a:ext cx="863632" cy="669292"/>
      </dsp:txXfrm>
    </dsp:sp>
    <dsp:sp modelId="{7A61BEA8-6BCA-44A7-8E58-6797DE4DAE18}">
      <dsp:nvSpPr>
        <dsp:cNvPr id="0" name=""/>
        <dsp:cNvSpPr/>
      </dsp:nvSpPr>
      <dsp:spPr>
        <a:xfrm>
          <a:off x="4229366" y="583168"/>
          <a:ext cx="5457560" cy="5457560"/>
        </a:xfrm>
        <a:custGeom>
          <a:avLst/>
          <a:gdLst/>
          <a:ahLst/>
          <a:cxnLst/>
          <a:rect l="0" t="0" r="0" b="0"/>
          <a:pathLst>
            <a:path>
              <a:moveTo>
                <a:pt x="5387590" y="2114802"/>
              </a:moveTo>
              <a:arcTo wR="2728780" hR="2728780" stAng="20819824" swAng="1561818"/>
            </a:path>
          </a:pathLst>
        </a:custGeom>
        <a:noFill/>
        <a:ln w="63500" cap="flat" cmpd="sng" algn="ctr">
          <a:solidFill>
            <a:srgbClr val="94F319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B633FC-3532-4787-B9BA-B05ADE35BF0B}">
      <dsp:nvSpPr>
        <dsp:cNvPr id="0" name=""/>
        <dsp:cNvSpPr/>
      </dsp:nvSpPr>
      <dsp:spPr>
        <a:xfrm>
          <a:off x="8853851" y="4306570"/>
          <a:ext cx="934976" cy="739537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8889952" y="4342671"/>
        <a:ext cx="862774" cy="667335"/>
      </dsp:txXfrm>
    </dsp:sp>
    <dsp:sp modelId="{19CF5843-EC81-413C-AEED-64326B1351E5}">
      <dsp:nvSpPr>
        <dsp:cNvPr id="0" name=""/>
        <dsp:cNvSpPr/>
      </dsp:nvSpPr>
      <dsp:spPr>
        <a:xfrm>
          <a:off x="4229366" y="583168"/>
          <a:ext cx="5457560" cy="5457560"/>
        </a:xfrm>
        <a:custGeom>
          <a:avLst/>
          <a:gdLst/>
          <a:ahLst/>
          <a:cxnLst/>
          <a:rect l="0" t="0" r="0" b="0"/>
          <a:pathLst>
            <a:path>
              <a:moveTo>
                <a:pt x="4575080" y="4738112"/>
              </a:moveTo>
              <a:arcTo wR="2728780" hR="2728780" stAng="2845276" swAng="1484354"/>
            </a:path>
          </a:pathLst>
        </a:custGeom>
        <a:noFill/>
        <a:ln w="63500" cap="flat" cmpd="sng" algn="ctr">
          <a:solidFill>
            <a:srgbClr val="30E84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C272A-ADBC-4E7F-BBF5-0D726A563F00}">
      <dsp:nvSpPr>
        <dsp:cNvPr id="0" name=""/>
        <dsp:cNvSpPr/>
      </dsp:nvSpPr>
      <dsp:spPr>
        <a:xfrm>
          <a:off x="6490123" y="5669876"/>
          <a:ext cx="936046" cy="741706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6526330" y="5706083"/>
        <a:ext cx="863632" cy="669292"/>
      </dsp:txXfrm>
    </dsp:sp>
    <dsp:sp modelId="{2BC634ED-8AEF-4FD7-8E9B-1936291DCB49}">
      <dsp:nvSpPr>
        <dsp:cNvPr id="0" name=""/>
        <dsp:cNvSpPr/>
      </dsp:nvSpPr>
      <dsp:spPr>
        <a:xfrm>
          <a:off x="4229366" y="583168"/>
          <a:ext cx="5457560" cy="5457560"/>
        </a:xfrm>
        <a:custGeom>
          <a:avLst/>
          <a:gdLst/>
          <a:ahLst/>
          <a:cxnLst/>
          <a:rect l="0" t="0" r="0" b="0"/>
          <a:pathLst>
            <a:path>
              <a:moveTo>
                <a:pt x="1893064" y="5326436"/>
              </a:moveTo>
              <a:arcTo wR="2728780" hR="2728780" stAng="6470039" swAng="1483248"/>
            </a:path>
          </a:pathLst>
        </a:custGeom>
        <a:noFill/>
        <a:ln w="63500" cap="flat" cmpd="sng" algn="ctr">
          <a:solidFill>
            <a:srgbClr val="46DEBF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16950-A23F-4EA3-9D63-1E557B9F09D0}">
      <dsp:nvSpPr>
        <dsp:cNvPr id="0" name=""/>
        <dsp:cNvSpPr/>
      </dsp:nvSpPr>
      <dsp:spPr>
        <a:xfrm>
          <a:off x="4126930" y="4305486"/>
          <a:ext cx="936046" cy="741706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163137" y="4341693"/>
        <a:ext cx="863632" cy="669292"/>
      </dsp:txXfrm>
    </dsp:sp>
    <dsp:sp modelId="{F6F72696-5163-414E-95C2-19B43A8BBD61}">
      <dsp:nvSpPr>
        <dsp:cNvPr id="0" name=""/>
        <dsp:cNvSpPr/>
      </dsp:nvSpPr>
      <dsp:spPr>
        <a:xfrm>
          <a:off x="4229366" y="583168"/>
          <a:ext cx="5457560" cy="5457560"/>
        </a:xfrm>
        <a:custGeom>
          <a:avLst/>
          <a:gdLst/>
          <a:ahLst/>
          <a:cxnLst/>
          <a:rect l="0" t="0" r="0" b="0"/>
          <a:pathLst>
            <a:path>
              <a:moveTo>
                <a:pt x="70018" y="3342969"/>
              </a:moveTo>
              <a:arcTo wR="2728780" hR="2728780" stAng="10019551" swAng="1560898"/>
            </a:path>
          </a:pathLst>
        </a:custGeom>
        <a:noFill/>
        <a:ln w="63500" cap="flat" cmpd="sng" algn="ctr">
          <a:solidFill>
            <a:srgbClr val="5B9BD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36A6D4-88A9-4AD0-8677-A296CC4B933E}">
      <dsp:nvSpPr>
        <dsp:cNvPr id="0" name=""/>
        <dsp:cNvSpPr/>
      </dsp:nvSpPr>
      <dsp:spPr>
        <a:xfrm>
          <a:off x="4126930" y="1576705"/>
          <a:ext cx="936046" cy="741706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163137" y="1612912"/>
        <a:ext cx="863632" cy="669292"/>
      </dsp:txXfrm>
    </dsp:sp>
    <dsp:sp modelId="{6C914779-363C-4416-AEC1-144415F461BB}">
      <dsp:nvSpPr>
        <dsp:cNvPr id="0" name=""/>
        <dsp:cNvSpPr/>
      </dsp:nvSpPr>
      <dsp:spPr>
        <a:xfrm>
          <a:off x="4229366" y="583168"/>
          <a:ext cx="5457560" cy="5457560"/>
        </a:xfrm>
        <a:custGeom>
          <a:avLst/>
          <a:gdLst/>
          <a:ahLst/>
          <a:cxnLst/>
          <a:rect l="0" t="0" r="0" b="0"/>
          <a:pathLst>
            <a:path>
              <a:moveTo>
                <a:pt x="883320" y="718675"/>
              </a:moveTo>
              <a:arcTo wR="2728780" hR="2728780" stAng="13646713" swAng="1483248"/>
            </a:path>
          </a:pathLst>
        </a:custGeom>
        <a:noFill/>
        <a:ln w="6350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70972-5145-471F-BD81-F37145ABDDF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21F55-672C-4548-A4E4-2C88CEA867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How </a:t>
            </a:r>
            <a:r>
              <a:rPr lang="it-IT" dirty="0" err="1"/>
              <a:t>digitalization</a:t>
            </a:r>
            <a:r>
              <a:rPr lang="it-IT" dirty="0"/>
              <a:t> support the </a:t>
            </a:r>
            <a:r>
              <a:rPr lang="it-IT" dirty="0" err="1"/>
              <a:t>energy</a:t>
            </a:r>
            <a:r>
              <a:rPr lang="it-IT" dirty="0"/>
              <a:t> plants and in </a:t>
            </a:r>
            <a:r>
              <a:rPr lang="it-IT" dirty="0" err="1"/>
              <a:t>particular</a:t>
            </a:r>
            <a:r>
              <a:rPr lang="it-IT" dirty="0"/>
              <a:t> in this case a hydrogen production and </a:t>
            </a:r>
            <a:r>
              <a:rPr lang="it-IT" dirty="0" err="1"/>
              <a:t>reconversion</a:t>
            </a:r>
            <a:r>
              <a:rPr lang="it-IT" dirty="0"/>
              <a:t> plant</a:t>
            </a:r>
          </a:p>
          <a:p>
            <a:r>
              <a:rPr lang="it-IT" dirty="0"/>
              <a:t>Some </a:t>
            </a:r>
            <a:r>
              <a:rPr lang="it-IT" dirty="0" err="1"/>
              <a:t>key</a:t>
            </a:r>
            <a:r>
              <a:rPr lang="it-IT" dirty="0"/>
              <a:t> </a:t>
            </a:r>
            <a:r>
              <a:rPr lang="it-IT" dirty="0" err="1"/>
              <a:t>tools</a:t>
            </a:r>
            <a:r>
              <a:rPr lang="it-IT" dirty="0"/>
              <a:t> the </a:t>
            </a:r>
            <a:r>
              <a:rPr lang="it-IT" dirty="0" err="1"/>
              <a:t>digitalization</a:t>
            </a:r>
            <a:r>
              <a:rPr lang="it-IT" dirty="0"/>
              <a:t> </a:t>
            </a:r>
            <a:r>
              <a:rPr lang="it-IT" dirty="0" err="1"/>
              <a:t>provide</a:t>
            </a:r>
            <a:r>
              <a:rPr lang="it-IT" dirty="0"/>
              <a:t> to </a:t>
            </a:r>
            <a:r>
              <a:rPr lang="it-IT" dirty="0" err="1"/>
              <a:t>us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21F55-672C-4548-A4E4-2C88CEA867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9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Starting from the </a:t>
            </a:r>
            <a:r>
              <a:rPr lang="it-IT" dirty="0" err="1"/>
              <a:t>sankey</a:t>
            </a:r>
            <a:r>
              <a:rPr lang="it-IT" dirty="0"/>
              <a:t> </a:t>
            </a:r>
            <a:r>
              <a:rPr lang="it-IT" dirty="0" err="1"/>
              <a:t>diagram</a:t>
            </a:r>
            <a:r>
              <a:rPr lang="it-IT" dirty="0"/>
              <a:t> </a:t>
            </a:r>
            <a:r>
              <a:rPr lang="it-IT" dirty="0" err="1"/>
              <a:t>presented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by professor Taccani</a:t>
            </a:r>
            <a:r>
              <a:rPr lang="it-IT"/>
              <a:t>, we can see that we have to increase the efficiency of the value chain to gain more attraction about hydrogen and to increase the it’s economic availability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21F55-672C-4548-A4E4-2C88CEA867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94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Integration of 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models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phases</a:t>
            </a:r>
            <a:r>
              <a:rPr lang="it-IT" dirty="0"/>
              <a:t> of the </a:t>
            </a:r>
            <a:r>
              <a:rPr lang="it-IT" dirty="0" err="1"/>
              <a:t>deveopment</a:t>
            </a:r>
            <a:r>
              <a:rPr lang="it-IT" dirty="0"/>
              <a:t> of an </a:t>
            </a:r>
            <a:r>
              <a:rPr lang="it-IT" dirty="0" err="1"/>
              <a:t>energy</a:t>
            </a:r>
            <a:r>
              <a:rPr lang="it-IT" dirty="0"/>
              <a:t> system</a:t>
            </a:r>
            <a:endParaRPr lang="en-US" dirty="0"/>
          </a:p>
          <a:p>
            <a:r>
              <a:rPr lang="it-IT" dirty="0"/>
              <a:t>Starting from the design phase now I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some 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models</a:t>
            </a:r>
            <a:r>
              <a:rPr lang="it-IT" dirty="0"/>
              <a:t> that we have </a:t>
            </a:r>
            <a:r>
              <a:rPr lang="it-IT" dirty="0" err="1"/>
              <a:t>developed</a:t>
            </a:r>
            <a:r>
              <a:rPr lang="it-IT" dirty="0"/>
              <a:t> </a:t>
            </a:r>
            <a:r>
              <a:rPr lang="it-IT" dirty="0" err="1"/>
              <a:t>internally</a:t>
            </a:r>
            <a:r>
              <a:rPr lang="it-IT" dirty="0"/>
              <a:t> in </a:t>
            </a:r>
            <a:r>
              <a:rPr lang="it-IT" dirty="0" err="1"/>
              <a:t>our</a:t>
            </a:r>
            <a:r>
              <a:rPr lang="it-IT" dirty="0"/>
              <a:t> research group to investigate about optimization of </a:t>
            </a:r>
            <a:r>
              <a:rPr lang="it-IT" dirty="0" err="1"/>
              <a:t>energy</a:t>
            </a:r>
            <a:r>
              <a:rPr lang="it-IT" dirty="0"/>
              <a:t> systems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21F55-672C-4548-A4E4-2C88CEA867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4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example</a:t>
            </a:r>
            <a:r>
              <a:rPr lang="it-IT" dirty="0"/>
              <a:t>, the model </a:t>
            </a: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presented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develop</a:t>
            </a:r>
            <a:r>
              <a:rPr lang="it-IT" dirty="0"/>
              <a:t> to investigate the </a:t>
            </a:r>
            <a:r>
              <a:rPr lang="it-IT" dirty="0" err="1"/>
              <a:t>economic</a:t>
            </a:r>
            <a:r>
              <a:rPr lang="it-IT" dirty="0"/>
              <a:t> </a:t>
            </a:r>
            <a:r>
              <a:rPr lang="it-IT" dirty="0" err="1"/>
              <a:t>aspects</a:t>
            </a:r>
            <a:r>
              <a:rPr lang="it-IT" dirty="0"/>
              <a:t> of a ferry with an hybrid system </a:t>
            </a:r>
            <a:r>
              <a:rPr lang="it-IT" dirty="0" err="1"/>
              <a:t>propulsion</a:t>
            </a:r>
            <a:endParaRPr lang="it-IT" dirty="0"/>
          </a:p>
          <a:p>
            <a:r>
              <a:rPr lang="it-IT" dirty="0"/>
              <a:t>In the first phase </a:t>
            </a:r>
            <a:r>
              <a:rPr lang="it-IT" dirty="0" err="1"/>
              <a:t>based</a:t>
            </a:r>
            <a:r>
              <a:rPr lang="it-IT" dirty="0"/>
              <a:t> on ferry operational </a:t>
            </a:r>
            <a:r>
              <a:rPr lang="it-IT" dirty="0" err="1"/>
              <a:t>chaachteristics</a:t>
            </a:r>
            <a:r>
              <a:rPr lang="it-IT" dirty="0"/>
              <a:t>, the hybrid system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designed</a:t>
            </a:r>
            <a:r>
              <a:rPr lang="it-IT" dirty="0"/>
              <a:t> with the goal of </a:t>
            </a:r>
            <a:r>
              <a:rPr lang="it-IT" dirty="0" err="1"/>
              <a:t>minimize</a:t>
            </a:r>
            <a:r>
              <a:rPr lang="it-IT" dirty="0"/>
              <a:t> the cost of the system and the fuel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degradation</a:t>
            </a:r>
            <a:endParaRPr lang="it-IT" dirty="0"/>
          </a:p>
          <a:p>
            <a:r>
              <a:rPr lang="it-IT" dirty="0" err="1"/>
              <a:t>Then</a:t>
            </a:r>
            <a:r>
              <a:rPr lang="it-IT" dirty="0"/>
              <a:t> in the second phase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scenarios</a:t>
            </a:r>
            <a:r>
              <a:rPr lang="it-IT" dirty="0"/>
              <a:t> of the </a:t>
            </a:r>
            <a:r>
              <a:rPr lang="it-IT" dirty="0" err="1"/>
              <a:t>degradation</a:t>
            </a:r>
            <a:r>
              <a:rPr lang="it-IT" dirty="0"/>
              <a:t> of the system from </a:t>
            </a:r>
            <a:r>
              <a:rPr lang="it-IT" dirty="0" err="1"/>
              <a:t>year</a:t>
            </a:r>
            <a:r>
              <a:rPr lang="it-IT" dirty="0"/>
              <a:t> 1 to the end of life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</a:t>
            </a:r>
          </a:p>
          <a:p>
            <a:r>
              <a:rPr lang="it-IT" dirty="0"/>
              <a:t>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uncertainaty</a:t>
            </a:r>
            <a:r>
              <a:rPr lang="it-IT" dirty="0"/>
              <a:t> about the cost of </a:t>
            </a:r>
            <a:r>
              <a:rPr lang="it-IT" dirty="0" err="1"/>
              <a:t>of</a:t>
            </a:r>
            <a:r>
              <a:rPr lang="it-IT" dirty="0"/>
              <a:t> fuel </a:t>
            </a:r>
            <a:r>
              <a:rPr lang="it-IT" dirty="0" err="1"/>
              <a:t>cell</a:t>
            </a:r>
            <a:r>
              <a:rPr lang="it-IT" dirty="0"/>
              <a:t>, batteri storage </a:t>
            </a:r>
            <a:r>
              <a:rPr lang="it-IT" dirty="0" err="1"/>
              <a:t>syste</a:t>
            </a:r>
            <a:r>
              <a:rPr lang="it-IT" dirty="0"/>
              <a:t> and </a:t>
            </a:r>
            <a:r>
              <a:rPr lang="it-IT" dirty="0" err="1"/>
              <a:t>hyydrogen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introduced</a:t>
            </a:r>
            <a:endParaRPr lang="it-IT" dirty="0"/>
          </a:p>
          <a:p>
            <a:r>
              <a:rPr lang="it-IT" dirty="0"/>
              <a:t>We </a:t>
            </a:r>
            <a:r>
              <a:rPr lang="it-IT" dirty="0" err="1"/>
              <a:t>obtain</a:t>
            </a:r>
            <a:r>
              <a:rPr lang="it-IT" dirty="0"/>
              <a:t> the </a:t>
            </a:r>
            <a:r>
              <a:rPr lang="it-IT" dirty="0" err="1"/>
              <a:t>economic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of the system </a:t>
            </a:r>
            <a:r>
              <a:rPr lang="it-IT" dirty="0" err="1"/>
              <a:t>based</a:t>
            </a:r>
            <a:r>
              <a:rPr lang="it-IT" dirty="0"/>
              <a:t> on the </a:t>
            </a:r>
            <a:r>
              <a:rPr lang="it-IT" dirty="0" err="1"/>
              <a:t>uncertainaty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it-IT" dirty="0"/>
          </a:p>
          <a:p>
            <a:r>
              <a:rPr lang="it-IT" dirty="0"/>
              <a:t>Phase 1: design optimization of the </a:t>
            </a:r>
            <a:r>
              <a:rPr lang="it-IT" dirty="0" err="1"/>
              <a:t>energy</a:t>
            </a:r>
            <a:r>
              <a:rPr lang="it-IT" dirty="0"/>
              <a:t> system </a:t>
            </a:r>
            <a:r>
              <a:rPr lang="it-IT" dirty="0" err="1"/>
              <a:t>considerinf</a:t>
            </a:r>
            <a:r>
              <a:rPr lang="it-IT" dirty="0"/>
              <a:t> the </a:t>
            </a:r>
            <a:r>
              <a:rPr lang="it-IT" dirty="0" err="1"/>
              <a:t>minimization</a:t>
            </a:r>
            <a:r>
              <a:rPr lang="it-IT" dirty="0"/>
              <a:t> of FC </a:t>
            </a:r>
            <a:r>
              <a:rPr lang="it-IT" dirty="0" err="1"/>
              <a:t>degradation</a:t>
            </a:r>
            <a:r>
              <a:rPr lang="it-IT" dirty="0"/>
              <a:t> and cost </a:t>
            </a:r>
            <a:r>
              <a:rPr lang="it-IT" dirty="0" err="1"/>
              <a:t>minimization</a:t>
            </a:r>
            <a:endParaRPr lang="it-IT" dirty="0"/>
          </a:p>
          <a:p>
            <a:r>
              <a:rPr lang="it-IT" dirty="0"/>
              <a:t>Phase 2: optimization of the ferry </a:t>
            </a:r>
            <a:r>
              <a:rPr lang="it-IT" dirty="0" err="1"/>
              <a:t>opration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the </a:t>
            </a:r>
            <a:r>
              <a:rPr lang="it-IT" dirty="0" err="1"/>
              <a:t>minimization</a:t>
            </a:r>
            <a:r>
              <a:rPr lang="it-IT" dirty="0"/>
              <a:t> of operational </a:t>
            </a:r>
            <a:r>
              <a:rPr lang="it-IT" dirty="0" err="1"/>
              <a:t>costs</a:t>
            </a:r>
            <a:endParaRPr lang="it-IT" dirty="0"/>
          </a:p>
          <a:p>
            <a:r>
              <a:rPr lang="it-IT" dirty="0"/>
              <a:t>Phase 3: </a:t>
            </a:r>
            <a:r>
              <a:rPr lang="it-IT" dirty="0" err="1"/>
              <a:t>iIndentified</a:t>
            </a:r>
            <a:r>
              <a:rPr lang="it-IT" dirty="0"/>
              <a:t> some </a:t>
            </a:r>
            <a:r>
              <a:rPr lang="it-IT" dirty="0" err="1"/>
              <a:t>scenarios</a:t>
            </a:r>
            <a:r>
              <a:rPr lang="it-IT" dirty="0"/>
              <a:t> about the </a:t>
            </a:r>
            <a:r>
              <a:rPr lang="it-IT" dirty="0" err="1"/>
              <a:t>minimization</a:t>
            </a:r>
            <a:r>
              <a:rPr lang="it-IT" dirty="0"/>
              <a:t> of </a:t>
            </a:r>
            <a:r>
              <a:rPr lang="it-IT" dirty="0" err="1"/>
              <a:t>operatioal</a:t>
            </a:r>
            <a:r>
              <a:rPr lang="it-IT" dirty="0"/>
              <a:t> </a:t>
            </a:r>
            <a:r>
              <a:rPr lang="it-IT" dirty="0" err="1"/>
              <a:t>costs</a:t>
            </a:r>
            <a:r>
              <a:rPr lang="it-IT" dirty="0"/>
              <a:t> we can introduce some </a:t>
            </a:r>
            <a:r>
              <a:rPr lang="it-IT" dirty="0" err="1"/>
              <a:t>uncertainty</a:t>
            </a:r>
            <a:r>
              <a:rPr lang="it-IT" dirty="0"/>
              <a:t> parameters </a:t>
            </a:r>
            <a:r>
              <a:rPr lang="it-IT" dirty="0" err="1"/>
              <a:t>as</a:t>
            </a:r>
            <a:r>
              <a:rPr lang="it-IT" dirty="0"/>
              <a:t> :FC cost, </a:t>
            </a:r>
            <a:r>
              <a:rPr lang="it-IT" dirty="0" err="1"/>
              <a:t>Battry</a:t>
            </a:r>
            <a:r>
              <a:rPr lang="it-IT" dirty="0"/>
              <a:t> cost, hydrogen cost</a:t>
            </a:r>
          </a:p>
          <a:p>
            <a:r>
              <a:rPr lang="it-IT" dirty="0"/>
              <a:t>Da qui posso ottenere una distribuzione di probabilità dei costi del sistema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21F55-672C-4548-A4E4-2C88CEA867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08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Design and Operation optimization </a:t>
            </a:r>
          </a:p>
          <a:p>
            <a:r>
              <a:rPr lang="it-IT" dirty="0"/>
              <a:t>We can </a:t>
            </a:r>
            <a:r>
              <a:rPr lang="it-IT" dirty="0" err="1"/>
              <a:t>obtain</a:t>
            </a:r>
            <a:r>
              <a:rPr lang="it-IT" dirty="0"/>
              <a:t> the optimum </a:t>
            </a:r>
            <a:r>
              <a:rPr lang="it-IT" dirty="0" err="1"/>
              <a:t>intervals</a:t>
            </a:r>
            <a:r>
              <a:rPr lang="it-IT" dirty="0"/>
              <a:t> of the plant design</a:t>
            </a:r>
          </a:p>
          <a:p>
            <a:r>
              <a:rPr lang="it-IT" dirty="0"/>
              <a:t>Vengono analizzati i parametri che più influenzano l’ottimizzazione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21F55-672C-4548-A4E4-2C88CEA867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97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21F55-672C-4548-A4E4-2C88CEA867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35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are finding increasing implementation thanks to the growing availability of artificial intelligence.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21F55-672C-4548-A4E4-2C88CEA867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7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E60E80-ECB3-44A5-9027-76FA936C7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FE12AE-16C0-4C8B-A3CF-7298277F3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F97193-9AFF-46AC-A0C2-39EFB00CD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E3D8A1-CD36-4CE0-9C79-47AA77813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3518CE-BF40-4E56-B91B-4E1CB6CC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07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BE4A1-309A-45FF-B29C-8224B366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4ED973E-D674-4092-BB35-768189436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10F0D2-C49F-4FFC-A236-20A8E8F4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E85B74-F046-4E8F-8940-AC679176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BC2966-9382-4713-AE75-D3C396D3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6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F61FA56-D6EC-4AE1-8DCA-827C9C80C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67B2B0F-249F-4BE1-BEC2-6839BD956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B1306E-49D9-4BBC-B477-AF642CA3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0BDED7-9FAF-42DF-A85E-F47F4D1B1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D68F4F-BF1E-4DDC-97DB-7EB978AD0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1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AAE82E-5F05-4F30-82D6-E981159B3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C2BBC9-A8E5-42C9-AB9C-A34EC183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3CB148-4340-4825-A121-2716B1327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D8E022-844D-4FCE-A7A7-3F8F1D790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D80CE2-FFE1-4D3D-8F83-A51445DC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964E82B-BB70-4A3A-94DB-FD7642A68B5F}"/>
              </a:ext>
            </a:extLst>
          </p:cNvPr>
          <p:cNvSpPr/>
          <p:nvPr userDrawn="1"/>
        </p:nvSpPr>
        <p:spPr>
          <a:xfrm>
            <a:off x="0" y="6611815"/>
            <a:ext cx="5125915" cy="24618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Federico Del Mondo – </a:t>
            </a:r>
            <a:r>
              <a:rPr lang="it-IT" sz="1200" dirty="0" err="1"/>
              <a:t>Digitalization</a:t>
            </a:r>
            <a:r>
              <a:rPr lang="it-IT" sz="1200" dirty="0"/>
              <a:t> in the hydrogen </a:t>
            </a:r>
            <a:r>
              <a:rPr lang="it-IT" sz="1200" dirty="0" err="1"/>
              <a:t>value</a:t>
            </a:r>
            <a:r>
              <a:rPr lang="it-IT" sz="1200" dirty="0"/>
              <a:t> </a:t>
            </a:r>
            <a:r>
              <a:rPr lang="it-IT" sz="1200" dirty="0" err="1"/>
              <a:t>chain</a:t>
            </a:r>
            <a:endParaRPr lang="en-US" sz="12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17A01F8-04B9-422C-B606-9BDCDF368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t="11202" r="64335" b="12641"/>
          <a:stretch/>
        </p:blipFill>
        <p:spPr>
          <a:xfrm>
            <a:off x="11658963" y="64655"/>
            <a:ext cx="459146" cy="5021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3575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DB585-4955-4683-BB4C-6C54EBD00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6F4BC8-4780-437F-ADE6-19CE501B8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4994ED-1BF0-42CA-86BD-D704B2FB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F11950-D2E8-414B-B5B6-E399B484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84AE53-04C7-41C6-97AC-AC8F5569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05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A0853-BC5B-4C1D-864B-8AA8BFE2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9ABF45-1242-4D4D-8709-138CACB1B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0C9804-E42E-4034-ACA7-E9ABB9D30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76B61A-5688-4114-94DC-BEBD6DF2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074432-8731-4BD7-B846-AF9F13C8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4CCF9A-77C3-40E0-B664-01741418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1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0ED0C3-D3BD-414C-AD98-EBB8050DB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07E920-FBD5-4011-8AC4-B196B55A7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D83B8E-E396-4A8E-8A81-7E280106E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C0231C3-C22A-4343-9796-0BB63C8F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51B07F2-87F8-4983-B498-F1C37F62A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12F7BE4-0F83-4405-8FCC-2B3726AF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BD8831B-C9AB-4259-8EEC-B810CC423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5CFDCC6-40C2-4B08-BDDB-9F494A62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7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8D8E9C-124F-4A61-B386-EA70AD0D8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176B6CF-8236-4EA3-A9A8-FC5D9735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CBDD35E-DDBD-49D8-A589-099B187D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815693-95F7-403C-8E12-48C624DD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5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004220A-5E08-4307-BECC-056D862C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5C162D9-9163-4AFC-B263-A00421CB2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5996AD-7F6E-428A-9119-B5317CA0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3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3B1D4-40C5-4550-A04F-8E95BD22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5C3B0E-DD3A-4452-8728-7335A699A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FF9E73-AB9B-42C5-8F49-DE0FB48DD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54B9801-EB96-4DC3-99DB-424DAC2C6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4CBE81-8EF1-4AE8-8881-C85DED6E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753582-1F0B-431F-B928-DE080266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8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D687F6-29B8-4E15-8EE8-7F94C1C9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A050823-1D54-4C5A-802C-6A93CE523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4C3616-0197-429C-8146-B396BE399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1E3AC5-B83E-4F3F-9FA5-FA01C82F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C05643-5A37-4AEA-B00C-904468A80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6FA6D6-ED63-4CA8-9830-3D1C3141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9FFB9D3-1327-4BC6-B992-CD472638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203160-B242-4B11-BB46-53DE55918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E0756E-731C-4EC1-8C39-D99B17716F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42882-29E7-4DA7-8983-03E22FB8E55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84DDB0-54EB-42BE-97E8-70C4B49FF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27CE94-AC97-449F-9C73-9F44C2FA9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B04B9-A843-4BA8-B5DE-94E4A05506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18" Type="http://schemas.openxmlformats.org/officeDocument/2006/relationships/image" Target="../media/image12.png"/><Relationship Id="rId3" Type="http://schemas.openxmlformats.org/officeDocument/2006/relationships/diagramData" Target="../diagrams/data1.xml"/><Relationship Id="rId21" Type="http://schemas.openxmlformats.org/officeDocument/2006/relationships/image" Target="../media/image15.svg"/><Relationship Id="rId7" Type="http://schemas.microsoft.com/office/2007/relationships/diagramDrawing" Target="../diagrams/drawing1.xml"/><Relationship Id="rId12" Type="http://schemas.openxmlformats.org/officeDocument/2006/relationships/image" Target="../media/image6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.svg"/><Relationship Id="rId10" Type="http://schemas.openxmlformats.org/officeDocument/2006/relationships/image" Target="../media/image4.png"/><Relationship Id="rId19" Type="http://schemas.openxmlformats.org/officeDocument/2006/relationships/image" Target="../media/image1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7.png"/><Relationship Id="rId21" Type="http://schemas.openxmlformats.org/officeDocument/2006/relationships/image" Target="../media/image32.png"/><Relationship Id="rId7" Type="http://schemas.openxmlformats.org/officeDocument/2006/relationships/image" Target="../media/image20.svg"/><Relationship Id="rId12" Type="http://schemas.microsoft.com/office/2007/relationships/hdphoto" Target="../media/hdphoto3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openxmlformats.org/officeDocument/2006/relationships/image" Target="../media/image25.svg"/><Relationship Id="rId22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svg"/><Relationship Id="rId10" Type="http://schemas.openxmlformats.org/officeDocument/2006/relationships/image" Target="../media/image57.emf"/><Relationship Id="rId4" Type="http://schemas.microsoft.com/office/2007/relationships/hdphoto" Target="../media/hdphoto4.wdp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10" Type="http://schemas.openxmlformats.org/officeDocument/2006/relationships/image" Target="../media/image71.svg"/><Relationship Id="rId4" Type="http://schemas.openxmlformats.org/officeDocument/2006/relationships/image" Target="../media/image66.sv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DD03E6FF-93EB-4BAD-AC70-BBFD7392FB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4846588"/>
              </p:ext>
            </p:extLst>
          </p:nvPr>
        </p:nvGraphicFramePr>
        <p:xfrm>
          <a:off x="1832107" y="77721"/>
          <a:ext cx="14023317" cy="6623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6C0A0A92-5BAB-4A2D-8BB6-1EFF96F47C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3105" y="1553075"/>
            <a:ext cx="4758263" cy="380661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ED3BAC4-D43B-4A15-A5EC-DACD7D7D2A16}"/>
              </a:ext>
            </a:extLst>
          </p:cNvPr>
          <p:cNvSpPr/>
          <p:nvPr/>
        </p:nvSpPr>
        <p:spPr>
          <a:xfrm>
            <a:off x="-5836" y="-20189"/>
            <a:ext cx="5334001" cy="68899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ED6590-904B-4878-9340-5DE759043928}"/>
              </a:ext>
            </a:extLst>
          </p:cNvPr>
          <p:cNvSpPr txBox="1"/>
          <p:nvPr/>
        </p:nvSpPr>
        <p:spPr>
          <a:xfrm>
            <a:off x="180951" y="3561302"/>
            <a:ext cx="3856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Federico Del Mondo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Nova </a:t>
            </a:r>
            <a:r>
              <a:rPr lang="it-IT" dirty="0" err="1">
                <a:solidFill>
                  <a:schemeClr val="bg1"/>
                </a:solidFill>
              </a:rPr>
              <a:t>Gorica</a:t>
            </a:r>
            <a:r>
              <a:rPr lang="it-IT" dirty="0">
                <a:solidFill>
                  <a:schemeClr val="bg1"/>
                </a:solidFill>
              </a:rPr>
              <a:t> – 13th November 2024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B3EB87-6AAC-4F7F-8BB4-D7A10FB47C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1" y="4535105"/>
            <a:ext cx="3089455" cy="1323317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1862AC64-0A3D-47D7-B3B9-5E3A71C50748}"/>
              </a:ext>
            </a:extLst>
          </p:cNvPr>
          <p:cNvCxnSpPr/>
          <p:nvPr/>
        </p:nvCxnSpPr>
        <p:spPr>
          <a:xfrm>
            <a:off x="353008" y="3033395"/>
            <a:ext cx="46279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606312ED-4EDE-4DDB-A500-B8D8B1A4DC3F}"/>
              </a:ext>
            </a:extLst>
          </p:cNvPr>
          <p:cNvSpPr/>
          <p:nvPr/>
        </p:nvSpPr>
        <p:spPr>
          <a:xfrm>
            <a:off x="128088" y="502781"/>
            <a:ext cx="50012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Digitalization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in the hydrogen value chain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E600784-DF7B-4126-84B1-F6AEB6BA6EE8}"/>
              </a:ext>
            </a:extLst>
          </p:cNvPr>
          <p:cNvSpPr txBox="1"/>
          <p:nvPr/>
        </p:nvSpPr>
        <p:spPr>
          <a:xfrm>
            <a:off x="8226767" y="860108"/>
            <a:ext cx="123399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4472C4"/>
                </a:solidFill>
              </a:rPr>
              <a:t>Data collection</a:t>
            </a:r>
            <a:endParaRPr lang="en-US" b="1" dirty="0">
              <a:solidFill>
                <a:srgbClr val="4472C4"/>
              </a:solidFill>
            </a:endParaRPr>
          </a:p>
        </p:txBody>
      </p:sp>
      <p:pic>
        <p:nvPicPr>
          <p:cNvPr id="18" name="Elemento grafico 17" descr="Tendenza in salita">
            <a:extLst>
              <a:ext uri="{FF2B5EF4-FFF2-40B4-BE49-F238E27FC236}">
                <a16:creationId xmlns:a16="http://schemas.microsoft.com/office/drawing/2014/main" id="{C094EA11-37E1-482F-971D-332F9009DD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8996" y="4194878"/>
            <a:ext cx="759005" cy="759005"/>
          </a:xfrm>
          <a:prstGeom prst="rect">
            <a:avLst/>
          </a:prstGeom>
        </p:spPr>
      </p:pic>
      <p:pic>
        <p:nvPicPr>
          <p:cNvPr id="20" name="Elemento grafico 19" descr="Ingranaggi">
            <a:extLst>
              <a:ext uri="{FF2B5EF4-FFF2-40B4-BE49-F238E27FC236}">
                <a16:creationId xmlns:a16="http://schemas.microsoft.com/office/drawing/2014/main" id="{ADD8228D-AE6B-4A43-8C0B-8ADDE582AE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28826" y="1286619"/>
            <a:ext cx="888446" cy="888446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3DA2420-B10B-457B-B301-1FD9DF44A5A9}"/>
              </a:ext>
            </a:extLst>
          </p:cNvPr>
          <p:cNvSpPr txBox="1"/>
          <p:nvPr/>
        </p:nvSpPr>
        <p:spPr>
          <a:xfrm>
            <a:off x="5672171" y="2128611"/>
            <a:ext cx="105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5B9BD5"/>
                </a:solidFill>
              </a:rPr>
              <a:t>Control</a:t>
            </a:r>
            <a:endParaRPr lang="en-US" b="1" dirty="0">
              <a:solidFill>
                <a:srgbClr val="5B9BD5"/>
              </a:solidFill>
            </a:endParaRPr>
          </a:p>
        </p:txBody>
      </p:sp>
      <p:pic>
        <p:nvPicPr>
          <p:cNvPr id="23" name="Elemento grafico 22" descr="Ricerca">
            <a:extLst>
              <a:ext uri="{FF2B5EF4-FFF2-40B4-BE49-F238E27FC236}">
                <a16:creationId xmlns:a16="http://schemas.microsoft.com/office/drawing/2014/main" id="{4B08DB3C-79C8-429D-A115-77FCE16061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12462" y="1337924"/>
            <a:ext cx="780354" cy="780354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D9564D5-2224-4825-81B4-EED385CDB4D5}"/>
              </a:ext>
            </a:extLst>
          </p:cNvPr>
          <p:cNvSpPr txBox="1"/>
          <p:nvPr/>
        </p:nvSpPr>
        <p:spPr>
          <a:xfrm>
            <a:off x="10743224" y="2078880"/>
            <a:ext cx="134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4"/>
                </a:solidFill>
              </a:rPr>
              <a:t>Monitoring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880BE95-B00F-4A13-A1A2-2E8E0006AC17}"/>
              </a:ext>
            </a:extLst>
          </p:cNvPr>
          <p:cNvSpPr txBox="1"/>
          <p:nvPr/>
        </p:nvSpPr>
        <p:spPr>
          <a:xfrm>
            <a:off x="8241940" y="6196431"/>
            <a:ext cx="123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30E845"/>
                </a:solidFill>
              </a:rPr>
              <a:t>Simulation</a:t>
            </a:r>
            <a:endParaRPr lang="en-US" b="1" dirty="0">
              <a:solidFill>
                <a:srgbClr val="30E845"/>
              </a:solidFill>
            </a:endParaRPr>
          </a:p>
        </p:txBody>
      </p:sp>
      <p:pic>
        <p:nvPicPr>
          <p:cNvPr id="29" name="Elemento grafico 28" descr="Laptop">
            <a:extLst>
              <a:ext uri="{FF2B5EF4-FFF2-40B4-BE49-F238E27FC236}">
                <a16:creationId xmlns:a16="http://schemas.microsoft.com/office/drawing/2014/main" id="{642483DA-FBCD-4234-870E-9CC33CC8E6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99927" y="5452957"/>
            <a:ext cx="810931" cy="810931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C36F5E7-D374-4BE5-B139-85941549A8B9}"/>
              </a:ext>
            </a:extLst>
          </p:cNvPr>
          <p:cNvSpPr txBox="1"/>
          <p:nvPr/>
        </p:nvSpPr>
        <p:spPr>
          <a:xfrm>
            <a:off x="5878280" y="4935593"/>
            <a:ext cx="145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46DEBF"/>
                </a:solidFill>
              </a:rPr>
              <a:t>Optimiaztion</a:t>
            </a:r>
            <a:endParaRPr lang="en-US" b="1" dirty="0">
              <a:solidFill>
                <a:srgbClr val="46DEBF"/>
              </a:solidFill>
            </a:endParaRPr>
          </a:p>
        </p:txBody>
      </p:sp>
      <p:pic>
        <p:nvPicPr>
          <p:cNvPr id="32" name="Elemento grafico 31" descr="Presentazione con grafico a barre">
            <a:extLst>
              <a:ext uri="{FF2B5EF4-FFF2-40B4-BE49-F238E27FC236}">
                <a16:creationId xmlns:a16="http://schemas.microsoft.com/office/drawing/2014/main" id="{AE7BC4CD-9C61-46D1-BB81-5B10992DBC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755107" y="4194878"/>
            <a:ext cx="818525" cy="818525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D7F01D0-FF2B-448F-9C66-112647B2A8CA}"/>
              </a:ext>
            </a:extLst>
          </p:cNvPr>
          <p:cNvSpPr txBox="1"/>
          <p:nvPr/>
        </p:nvSpPr>
        <p:spPr>
          <a:xfrm>
            <a:off x="10702179" y="4934606"/>
            <a:ext cx="105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94F319"/>
                </a:solidFill>
              </a:rPr>
              <a:t>Analysis</a:t>
            </a:r>
            <a:endParaRPr lang="en-US" b="1" dirty="0">
              <a:solidFill>
                <a:srgbClr val="94F319"/>
              </a:solidFill>
            </a:endParaRPr>
          </a:p>
        </p:txBody>
      </p:sp>
      <p:pic>
        <p:nvPicPr>
          <p:cNvPr id="35" name="Elemento grafico 34" descr="Documento">
            <a:extLst>
              <a:ext uri="{FF2B5EF4-FFF2-40B4-BE49-F238E27FC236}">
                <a16:creationId xmlns:a16="http://schemas.microsoft.com/office/drawing/2014/main" id="{020E621B-8339-4374-BBA4-A1BA2BC9E9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470913" y="173630"/>
            <a:ext cx="759005" cy="759005"/>
          </a:xfrm>
          <a:prstGeom prst="rect">
            <a:avLst/>
          </a:prstGeom>
        </p:spPr>
      </p:pic>
      <p:pic>
        <p:nvPicPr>
          <p:cNvPr id="1026" name="Picture 2" descr="Hydrogen ecosystem conference">
            <a:extLst>
              <a:ext uri="{FF2B5EF4-FFF2-40B4-BE49-F238E27FC236}">
                <a16:creationId xmlns:a16="http://schemas.microsoft.com/office/drawing/2014/main" id="{032EC952-67A4-4EA1-8B09-4E788C1D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22" y="6038302"/>
            <a:ext cx="3846037" cy="61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0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EEE4411-3FD9-46E8-AC54-35FE352E29FA}"/>
              </a:ext>
            </a:extLst>
          </p:cNvPr>
          <p:cNvSpPr/>
          <p:nvPr/>
        </p:nvSpPr>
        <p:spPr>
          <a:xfrm>
            <a:off x="0" y="0"/>
            <a:ext cx="1188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The importance of digitalization in the hydrogen value chain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4DC66B1-FDA7-48AF-BDD9-A1DA133AA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8"/>
          <a:stretch/>
        </p:blipFill>
        <p:spPr>
          <a:xfrm>
            <a:off x="1098908" y="1280754"/>
            <a:ext cx="10420420" cy="39695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B37ED1-E428-4426-AE9F-E483061554D5}"/>
              </a:ext>
            </a:extLst>
          </p:cNvPr>
          <p:cNvSpPr txBox="1"/>
          <p:nvPr/>
        </p:nvSpPr>
        <p:spPr>
          <a:xfrm>
            <a:off x="0" y="547591"/>
            <a:ext cx="91440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it-IT" b="1" u="sng" dirty="0" err="1">
                <a:solidFill>
                  <a:srgbClr val="002060"/>
                </a:solidFill>
              </a:rPr>
              <a:t>Example</a:t>
            </a:r>
            <a:r>
              <a:rPr lang="it-IT" b="1" u="sng" dirty="0">
                <a:solidFill>
                  <a:srgbClr val="002060"/>
                </a:solidFill>
              </a:rPr>
              <a:t> of efficiency </a:t>
            </a:r>
            <a:r>
              <a:rPr lang="it-IT" b="1" u="sng" dirty="0" err="1">
                <a:solidFill>
                  <a:srgbClr val="002060"/>
                </a:solidFill>
              </a:rPr>
              <a:t>losses</a:t>
            </a:r>
            <a:r>
              <a:rPr lang="it-IT" b="1" u="sng" dirty="0">
                <a:solidFill>
                  <a:srgbClr val="002060"/>
                </a:solidFill>
              </a:rPr>
              <a:t> </a:t>
            </a:r>
            <a:r>
              <a:rPr lang="it-IT" b="1" u="sng" dirty="0" err="1">
                <a:solidFill>
                  <a:srgbClr val="002060"/>
                </a:solidFill>
              </a:rPr>
              <a:t>along</a:t>
            </a:r>
            <a:r>
              <a:rPr lang="it-IT" b="1" u="sng" dirty="0">
                <a:solidFill>
                  <a:srgbClr val="002060"/>
                </a:solidFill>
              </a:rPr>
              <a:t> the hydrogen </a:t>
            </a:r>
            <a:r>
              <a:rPr lang="it-IT" b="1" u="sng" dirty="0" err="1">
                <a:solidFill>
                  <a:srgbClr val="002060"/>
                </a:solidFill>
              </a:rPr>
              <a:t>value</a:t>
            </a:r>
            <a:r>
              <a:rPr lang="it-IT" b="1" u="sng" dirty="0">
                <a:solidFill>
                  <a:srgbClr val="002060"/>
                </a:solidFill>
              </a:rPr>
              <a:t> </a:t>
            </a:r>
            <a:r>
              <a:rPr lang="it-IT" b="1" u="sng" dirty="0" err="1">
                <a:solidFill>
                  <a:srgbClr val="002060"/>
                </a:solidFill>
              </a:rPr>
              <a:t>chain</a:t>
            </a:r>
            <a:endParaRPr lang="en-US" b="1" u="sng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5DC360-0CD5-45EB-8BBD-D44470DD5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24" b="93277" l="8134" r="91866">
                        <a14:foregroundMark x1="63397" y1="8824" x2="63397" y2="8824"/>
                        <a14:foregroundMark x1="92344" y1="70588" x2="92344" y2="70588"/>
                        <a14:foregroundMark x1="8134" y1="63445" x2="8134" y2="63445"/>
                        <a14:foregroundMark x1="47847" y1="93277" x2="47847" y2="93277"/>
                        <a14:foregroundMark x1="70335" y1="80252" x2="70335" y2="80252"/>
                        <a14:foregroundMark x1="72967" y1="80252" x2="72967" y2="80252"/>
                        <a14:foregroundMark x1="48325" y1="91597" x2="48325" y2="91597"/>
                        <a14:foregroundMark x1="50718" y1="92437" x2="50718" y2="92437"/>
                        <a14:foregroundMark x1="19617" y1="80252" x2="19617" y2="80252"/>
                        <a14:foregroundMark x1="15311" y1="74790" x2="15311" y2="74790"/>
                        <a14:foregroundMark x1="25837" y1="77731" x2="25837" y2="77731"/>
                        <a14:foregroundMark x1="28708" y1="74790" x2="28708" y2="74790"/>
                        <a14:foregroundMark x1="20335" y1="75630" x2="20335" y2="75630"/>
                        <a14:foregroundMark x1="14593" y1="75630" x2="14593" y2="75630"/>
                        <a14:foregroundMark x1="13636" y1="74790" x2="13636" y2="74790"/>
                        <a14:foregroundMark x1="11244" y1="73109" x2="11244" y2="73109"/>
                        <a14:foregroundMark x1="12201" y1="74790" x2="12201" y2="74790"/>
                        <a14:foregroundMark x1="23206" y1="82773" x2="23206" y2="82773"/>
                        <a14:foregroundMark x1="56220" y1="90756" x2="56220" y2="90756"/>
                        <a14:foregroundMark x1="41388" y1="88235" x2="41388" y2="88235"/>
                        <a14:foregroundMark x1="36364" y1="86555" x2="36364" y2="86555"/>
                        <a14:foregroundMark x1="30144" y1="81092" x2="30144" y2="81092"/>
                        <a14:foregroundMark x1="30144" y1="81092" x2="30144" y2="81092"/>
                        <a14:foregroundMark x1="31818" y1="81933" x2="31818" y2="81933"/>
                        <a14:foregroundMark x1="32775" y1="83613" x2="32775" y2="83613"/>
                        <a14:foregroundMark x1="33254" y1="83613" x2="33254" y2="83613"/>
                        <a14:foregroundMark x1="63876" y1="78571" x2="63876" y2="78571"/>
                        <a14:foregroundMark x1="61722" y1="86555" x2="61722" y2="86555"/>
                        <a14:foregroundMark x1="61244" y1="86555" x2="61244" y2="86555"/>
                        <a14:foregroundMark x1="65311" y1="88235" x2="65311" y2="88235"/>
                        <a14:foregroundMark x1="65789" y1="88235" x2="65789" y2="88235"/>
                        <a14:foregroundMark x1="65789" y1="88235" x2="65789" y2="88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7" y="3350613"/>
            <a:ext cx="1092883" cy="636410"/>
          </a:xfrm>
          <a:prstGeom prst="rect">
            <a:avLst/>
          </a:prstGeom>
        </p:spPr>
      </p:pic>
      <p:pic>
        <p:nvPicPr>
          <p:cNvPr id="6" name="Elemento grafico 4" descr="Sole">
            <a:extLst>
              <a:ext uri="{FF2B5EF4-FFF2-40B4-BE49-F238E27FC236}">
                <a16:creationId xmlns:a16="http://schemas.microsoft.com/office/drawing/2014/main" id="{A470BA3F-F1A1-4967-861B-C6BBEA61C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763" y="2960843"/>
            <a:ext cx="424892" cy="424892"/>
          </a:xfrm>
          <a:prstGeom prst="rect">
            <a:avLst/>
          </a:prstGeom>
        </p:spPr>
      </p:pic>
      <p:sp>
        <p:nvSpPr>
          <p:cNvPr id="7" name="CasellaDiTesto 20">
            <a:extLst>
              <a:ext uri="{FF2B5EF4-FFF2-40B4-BE49-F238E27FC236}">
                <a16:creationId xmlns:a16="http://schemas.microsoft.com/office/drawing/2014/main" id="{D66F3D83-70B9-475B-9F04-E3EE04B79260}"/>
              </a:ext>
            </a:extLst>
          </p:cNvPr>
          <p:cNvSpPr txBox="1"/>
          <p:nvPr/>
        </p:nvSpPr>
        <p:spPr>
          <a:xfrm>
            <a:off x="-43859" y="4571022"/>
            <a:ext cx="185027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1600" dirty="0" err="1"/>
              <a:t>Electricity</a:t>
            </a:r>
            <a:r>
              <a:rPr lang="it-IT" sz="1600" dirty="0"/>
              <a:t> production from RES sources</a:t>
            </a:r>
          </a:p>
        </p:txBody>
      </p:sp>
      <p:sp>
        <p:nvSpPr>
          <p:cNvPr id="8" name="CasellaDiTesto 20">
            <a:extLst>
              <a:ext uri="{FF2B5EF4-FFF2-40B4-BE49-F238E27FC236}">
                <a16:creationId xmlns:a16="http://schemas.microsoft.com/office/drawing/2014/main" id="{CFD9A402-7E3A-464A-9D8D-4988D064EA87}"/>
              </a:ext>
            </a:extLst>
          </p:cNvPr>
          <p:cNvSpPr txBox="1"/>
          <p:nvPr/>
        </p:nvSpPr>
        <p:spPr>
          <a:xfrm>
            <a:off x="1839870" y="2071400"/>
            <a:ext cx="18848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95</a:t>
            </a:r>
            <a:r>
              <a:rPr lang="it-IT" sz="1600" dirty="0"/>
              <a:t> Electric </a:t>
            </a:r>
            <a:r>
              <a:rPr lang="it-IT" sz="1600" dirty="0" err="1"/>
              <a:t>energy</a:t>
            </a:r>
            <a:r>
              <a:rPr lang="it-IT" sz="1600" dirty="0"/>
              <a:t> </a:t>
            </a:r>
          </a:p>
          <a:p>
            <a:r>
              <a:rPr lang="it-IT" sz="1600" dirty="0" err="1"/>
              <a:t>distribution</a:t>
            </a:r>
            <a:endParaRPr lang="it-IT" sz="1600" dirty="0"/>
          </a:p>
        </p:txBody>
      </p:sp>
      <p:pic>
        <p:nvPicPr>
          <p:cNvPr id="9" name="Picture 2" descr="5.500 Traliccio Elettrico Illustrazioni stock, grafiche vettoriali  royalty-free e clip art - iStock | Traliccio elettrico controluce, Turbina,  Ponte a traliccio">
            <a:extLst>
              <a:ext uri="{FF2B5EF4-FFF2-40B4-BE49-F238E27FC236}">
                <a16:creationId xmlns:a16="http://schemas.microsoft.com/office/drawing/2014/main" id="{5859A287-BD37-45B1-9AB7-053B8456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50" b="92484" l="9804" r="89706">
                        <a14:foregroundMark x1="64706" y1="91340" x2="64706" y2="91340"/>
                        <a14:foregroundMark x1="34314" y1="92647" x2="34314" y2="92647"/>
                        <a14:foregroundMark x1="48529" y1="9150" x2="48529" y2="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29" y="1781697"/>
            <a:ext cx="932371" cy="93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20">
            <a:extLst>
              <a:ext uri="{FF2B5EF4-FFF2-40B4-BE49-F238E27FC236}">
                <a16:creationId xmlns:a16="http://schemas.microsoft.com/office/drawing/2014/main" id="{4D7EBCE7-F0B3-4B82-BA97-DC3DA05AA41E}"/>
              </a:ext>
            </a:extLst>
          </p:cNvPr>
          <p:cNvSpPr txBox="1"/>
          <p:nvPr/>
        </p:nvSpPr>
        <p:spPr>
          <a:xfrm>
            <a:off x="1421265" y="2802607"/>
            <a:ext cx="9298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- 5%</a:t>
            </a:r>
            <a:endParaRPr lang="it-IT" dirty="0"/>
          </a:p>
        </p:txBody>
      </p:sp>
      <p:sp>
        <p:nvSpPr>
          <p:cNvPr id="11" name="CasellaDiTesto 20">
            <a:extLst>
              <a:ext uri="{FF2B5EF4-FFF2-40B4-BE49-F238E27FC236}">
                <a16:creationId xmlns:a16="http://schemas.microsoft.com/office/drawing/2014/main" id="{E59D178B-C305-41B3-B8BD-F9A383245D4A}"/>
              </a:ext>
            </a:extLst>
          </p:cNvPr>
          <p:cNvSpPr txBox="1"/>
          <p:nvPr/>
        </p:nvSpPr>
        <p:spPr>
          <a:xfrm>
            <a:off x="4487089" y="1779012"/>
            <a:ext cx="149281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67 </a:t>
            </a:r>
            <a:r>
              <a:rPr lang="it-IT" sz="1600" dirty="0"/>
              <a:t>Hydrogen </a:t>
            </a:r>
          </a:p>
          <a:p>
            <a:r>
              <a:rPr lang="it-IT" sz="1600" dirty="0"/>
              <a:t>production</a:t>
            </a:r>
            <a:endParaRPr lang="it-IT" sz="1600" dirty="0">
              <a:cs typeface="Calibri"/>
            </a:endParaRPr>
          </a:p>
        </p:txBody>
      </p:sp>
      <p:sp>
        <p:nvSpPr>
          <p:cNvPr id="12" name="CasellaDiTesto 20">
            <a:extLst>
              <a:ext uri="{FF2B5EF4-FFF2-40B4-BE49-F238E27FC236}">
                <a16:creationId xmlns:a16="http://schemas.microsoft.com/office/drawing/2014/main" id="{7BE3E509-AA1F-4466-9A14-4E93E812B73A}"/>
              </a:ext>
            </a:extLst>
          </p:cNvPr>
          <p:cNvSpPr txBox="1"/>
          <p:nvPr/>
        </p:nvSpPr>
        <p:spPr>
          <a:xfrm>
            <a:off x="3861836" y="2492713"/>
            <a:ext cx="11089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- 30%</a:t>
            </a:r>
            <a:endParaRPr lang="it-IT" dirty="0"/>
          </a:p>
        </p:txBody>
      </p:sp>
      <p:pic>
        <p:nvPicPr>
          <p:cNvPr id="13" name="Picture 2" descr="Electrolysis - Free industry icons">
            <a:extLst>
              <a:ext uri="{FF2B5EF4-FFF2-40B4-BE49-F238E27FC236}">
                <a16:creationId xmlns:a16="http://schemas.microsoft.com/office/drawing/2014/main" id="{2FF914E4-5081-4466-971D-51B40291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239" y="1769531"/>
            <a:ext cx="603738" cy="6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20">
            <a:extLst>
              <a:ext uri="{FF2B5EF4-FFF2-40B4-BE49-F238E27FC236}">
                <a16:creationId xmlns:a16="http://schemas.microsoft.com/office/drawing/2014/main" id="{A6A4C1FA-2BFC-4B6B-9A21-895176768D7E}"/>
              </a:ext>
            </a:extLst>
          </p:cNvPr>
          <p:cNvSpPr txBox="1"/>
          <p:nvPr/>
        </p:nvSpPr>
        <p:spPr>
          <a:xfrm>
            <a:off x="6550093" y="4484567"/>
            <a:ext cx="253472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28</a:t>
            </a:r>
            <a:r>
              <a:rPr lang="it-IT" sz="1600" dirty="0"/>
              <a:t> </a:t>
            </a:r>
            <a:r>
              <a:rPr lang="it-IT" sz="1600" dirty="0" err="1"/>
              <a:t>Electrolyser</a:t>
            </a:r>
            <a:r>
              <a:rPr lang="it-IT" sz="1600" dirty="0"/>
              <a:t> </a:t>
            </a:r>
          </a:p>
          <a:p>
            <a:r>
              <a:rPr lang="it-IT" sz="1600" dirty="0" err="1"/>
              <a:t>losses</a:t>
            </a:r>
            <a:endParaRPr lang="it-IT" sz="1600" dirty="0"/>
          </a:p>
        </p:txBody>
      </p:sp>
      <p:sp>
        <p:nvSpPr>
          <p:cNvPr id="15" name="CasellaDiTesto 20">
            <a:extLst>
              <a:ext uri="{FF2B5EF4-FFF2-40B4-BE49-F238E27FC236}">
                <a16:creationId xmlns:a16="http://schemas.microsoft.com/office/drawing/2014/main" id="{5D8B3735-3381-4E94-AFB8-1645BA8B5262}"/>
              </a:ext>
            </a:extLst>
          </p:cNvPr>
          <p:cNvSpPr txBox="1"/>
          <p:nvPr/>
        </p:nvSpPr>
        <p:spPr>
          <a:xfrm>
            <a:off x="4142430" y="4841168"/>
            <a:ext cx="261564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5</a:t>
            </a:r>
            <a:r>
              <a:rPr lang="it-IT" sz="1600" dirty="0"/>
              <a:t> Transmission</a:t>
            </a:r>
          </a:p>
          <a:p>
            <a:r>
              <a:rPr lang="it-IT" sz="1600" dirty="0"/>
              <a:t> </a:t>
            </a:r>
            <a:r>
              <a:rPr lang="it-IT" sz="1600" dirty="0" err="1"/>
              <a:t>losses</a:t>
            </a:r>
            <a:endParaRPr lang="it-IT" sz="1600" dirty="0"/>
          </a:p>
        </p:txBody>
      </p:sp>
      <p:sp>
        <p:nvSpPr>
          <p:cNvPr id="16" name="CasellaDiTesto 20">
            <a:extLst>
              <a:ext uri="{FF2B5EF4-FFF2-40B4-BE49-F238E27FC236}">
                <a16:creationId xmlns:a16="http://schemas.microsoft.com/office/drawing/2014/main" id="{05D1FDF4-9EE3-46A3-BE66-FE3DD2EF89BA}"/>
              </a:ext>
            </a:extLst>
          </p:cNvPr>
          <p:cNvSpPr txBox="1"/>
          <p:nvPr/>
        </p:nvSpPr>
        <p:spPr>
          <a:xfrm>
            <a:off x="9034710" y="4194837"/>
            <a:ext cx="253472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7</a:t>
            </a:r>
            <a:r>
              <a:rPr lang="it-IT" sz="1600" dirty="0"/>
              <a:t> Storage </a:t>
            </a:r>
          </a:p>
          <a:p>
            <a:r>
              <a:rPr lang="it-IT" sz="1600" dirty="0" err="1"/>
              <a:t>losses</a:t>
            </a:r>
            <a:endParaRPr lang="it-IT" sz="16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4FC8430-537A-479B-A369-A7ABEC10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4628" y1="56701" x2="44628" y2="56701"/>
                        <a14:foregroundMark x1="59504" y1="60825" x2="59504" y2="60825"/>
                        <a14:foregroundMark x1="31818" y1="61340" x2="31818" y2="61340"/>
                        <a14:foregroundMark x1="32645" y1="56701" x2="32645" y2="56701"/>
                        <a14:foregroundMark x1="31818" y1="56701" x2="31818" y2="56701"/>
                        <a14:foregroundMark x1="33058" y1="56186" x2="33058" y2="56186"/>
                        <a14:foregroundMark x1="28926" y1="55670" x2="28926" y2="55670"/>
                        <a14:foregroundMark x1="28512" y1="54639" x2="26860" y2="53608"/>
                        <a14:foregroundMark x1="22314" y1="53608" x2="20661" y2="53608"/>
                        <a14:foregroundMark x1="20661" y1="53608" x2="22727" y2="61340"/>
                        <a14:foregroundMark x1="24380" y1="62371" x2="24380" y2="62371"/>
                        <a14:foregroundMark x1="64050" y1="47938" x2="64050" y2="47938"/>
                        <a14:foregroundMark x1="71901" y1="47938" x2="71901" y2="47938"/>
                        <a14:foregroundMark x1="71901" y1="47938" x2="71901" y2="47938"/>
                        <a14:foregroundMark x1="71901" y1="47938" x2="41322" y2="57216"/>
                        <a14:foregroundMark x1="41322" y1="57216" x2="25620" y2="51546"/>
                        <a14:foregroundMark x1="39256" y1="64948" x2="19421" y2="39175"/>
                        <a14:foregroundMark x1="19421" y1="39175" x2="54545" y2="37629"/>
                        <a14:foregroundMark x1="54545" y1="37629" x2="32231" y2="57732"/>
                        <a14:foregroundMark x1="32231" y1="57732" x2="79752" y2="64948"/>
                        <a14:foregroundMark x1="79752" y1="64948" x2="54545" y2="77835"/>
                        <a14:foregroundMark x1="54545" y1="77835" x2="49174" y2="74227"/>
                        <a14:foregroundMark x1="25207" y1="68557" x2="25207" y2="68557"/>
                        <a14:foregroundMark x1="25207" y1="68557" x2="25207" y2="71134"/>
                        <a14:foregroundMark x1="74793" y1="50515" x2="74793" y2="50515"/>
                        <a14:foregroundMark x1="28926" y1="85052" x2="28926" y2="85052"/>
                        <a14:foregroundMark x1="69835" y1="84021" x2="69835" y2="84021"/>
                        <a14:foregroundMark x1="49587" y1="31443" x2="49587" y2="31443"/>
                        <a14:foregroundMark x1="50413" y1="25773" x2="50413" y2="25773"/>
                        <a14:foregroundMark x1="49587" y1="17010" x2="49587" y2="17010"/>
                        <a14:foregroundMark x1="62397" y1="47938" x2="62397" y2="47938"/>
                        <a14:foregroundMark x1="70248" y1="50000" x2="67355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0474" y="1564304"/>
            <a:ext cx="787495" cy="631298"/>
          </a:xfrm>
          <a:prstGeom prst="rect">
            <a:avLst/>
          </a:prstGeom>
        </p:spPr>
      </p:pic>
      <p:sp>
        <p:nvSpPr>
          <p:cNvPr id="18" name="CasellaDiTesto 20">
            <a:extLst>
              <a:ext uri="{FF2B5EF4-FFF2-40B4-BE49-F238E27FC236}">
                <a16:creationId xmlns:a16="http://schemas.microsoft.com/office/drawing/2014/main" id="{959C7E76-F1C2-43ED-87C0-91CBD08C8914}"/>
              </a:ext>
            </a:extLst>
          </p:cNvPr>
          <p:cNvSpPr txBox="1"/>
          <p:nvPr/>
        </p:nvSpPr>
        <p:spPr>
          <a:xfrm>
            <a:off x="6845587" y="1635794"/>
            <a:ext cx="168860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60 </a:t>
            </a:r>
            <a:r>
              <a:rPr lang="it-IT" sz="1600" dirty="0" err="1"/>
              <a:t>Compression</a:t>
            </a:r>
            <a:endParaRPr lang="it-IT" sz="1600" dirty="0"/>
          </a:p>
          <a:p>
            <a:r>
              <a:rPr lang="it-IT" sz="1600" dirty="0"/>
              <a:t>/ storage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9BB675F-B1CE-4628-8631-8E222B7124F1}"/>
              </a:ext>
            </a:extLst>
          </p:cNvPr>
          <p:cNvSpPr txBox="1"/>
          <p:nvPr/>
        </p:nvSpPr>
        <p:spPr>
          <a:xfrm>
            <a:off x="6407021" y="2243654"/>
            <a:ext cx="1241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- 10%</a:t>
            </a:r>
            <a:endParaRPr lang="it-IT" dirty="0"/>
          </a:p>
        </p:txBody>
      </p:sp>
      <p:sp>
        <p:nvSpPr>
          <p:cNvPr id="20" name="CasellaDiTesto 20">
            <a:extLst>
              <a:ext uri="{FF2B5EF4-FFF2-40B4-BE49-F238E27FC236}">
                <a16:creationId xmlns:a16="http://schemas.microsoft.com/office/drawing/2014/main" id="{78928D24-75BB-46CD-A0EC-B63DE4FAFDBC}"/>
              </a:ext>
            </a:extLst>
          </p:cNvPr>
          <p:cNvSpPr txBox="1"/>
          <p:nvPr/>
        </p:nvSpPr>
        <p:spPr>
          <a:xfrm>
            <a:off x="9931703" y="1265062"/>
            <a:ext cx="300064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36 </a:t>
            </a:r>
            <a:r>
              <a:rPr lang="it-IT" sz="1600" dirty="0" err="1"/>
              <a:t>Electricity</a:t>
            </a:r>
            <a:r>
              <a:rPr lang="it-IT" sz="1600" dirty="0"/>
              <a:t> production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988343-7467-4E48-B523-32134292CA97}"/>
              </a:ext>
            </a:extLst>
          </p:cNvPr>
          <p:cNvSpPr txBox="1"/>
          <p:nvPr/>
        </p:nvSpPr>
        <p:spPr>
          <a:xfrm>
            <a:off x="10517339" y="1574723"/>
            <a:ext cx="1241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- 40%</a:t>
            </a:r>
            <a:endParaRPr lang="it-IT" dirty="0"/>
          </a:p>
        </p:txBody>
      </p:sp>
      <p:sp>
        <p:nvSpPr>
          <p:cNvPr id="22" name="CasellaDiTesto 20">
            <a:extLst>
              <a:ext uri="{FF2B5EF4-FFF2-40B4-BE49-F238E27FC236}">
                <a16:creationId xmlns:a16="http://schemas.microsoft.com/office/drawing/2014/main" id="{A063BC32-5ED9-4717-BE36-96A124468D7A}"/>
              </a:ext>
            </a:extLst>
          </p:cNvPr>
          <p:cNvSpPr txBox="1"/>
          <p:nvPr/>
        </p:nvSpPr>
        <p:spPr>
          <a:xfrm>
            <a:off x="10613088" y="2127853"/>
            <a:ext cx="181247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1600" b="1" dirty="0"/>
              <a:t>24 </a:t>
            </a:r>
            <a:r>
              <a:rPr lang="it-IT" sz="1600" dirty="0"/>
              <a:t>Fuel </a:t>
            </a:r>
            <a:r>
              <a:rPr lang="it-IT" sz="1600" dirty="0" err="1"/>
              <a:t>cell</a:t>
            </a:r>
            <a:r>
              <a:rPr lang="it-IT" sz="1600" dirty="0"/>
              <a:t> </a:t>
            </a:r>
          </a:p>
          <a:p>
            <a:pPr algn="ctr"/>
            <a:r>
              <a:rPr lang="it-IT" sz="1600" dirty="0" err="1"/>
              <a:t>losses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D1C21C23-0B4D-40F5-A18D-9388F6BD554C}"/>
              </a:ext>
            </a:extLst>
          </p:cNvPr>
          <p:cNvGrpSpPr/>
          <p:nvPr/>
        </p:nvGrpSpPr>
        <p:grpSpPr>
          <a:xfrm>
            <a:off x="9477462" y="2596378"/>
            <a:ext cx="694499" cy="789357"/>
            <a:chOff x="5438797" y="3724707"/>
            <a:chExt cx="450588" cy="558877"/>
          </a:xfrm>
        </p:grpSpPr>
        <p:pic>
          <p:nvPicPr>
            <p:cNvPr id="24" name="Elemento grafico 23" descr="Fabbrica">
              <a:extLst>
                <a:ext uri="{FF2B5EF4-FFF2-40B4-BE49-F238E27FC236}">
                  <a16:creationId xmlns:a16="http://schemas.microsoft.com/office/drawing/2014/main" id="{87A96A5C-053B-4D48-BC1F-6B86B5DBE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438797" y="3832996"/>
              <a:ext cx="450588" cy="450588"/>
            </a:xfrm>
            <a:prstGeom prst="rect">
              <a:avLst/>
            </a:prstGeom>
          </p:spPr>
        </p:pic>
        <p:pic>
          <p:nvPicPr>
            <p:cNvPr id="25" name="Elemento grafico 24" descr="Foglia">
              <a:extLst>
                <a:ext uri="{FF2B5EF4-FFF2-40B4-BE49-F238E27FC236}">
                  <a16:creationId xmlns:a16="http://schemas.microsoft.com/office/drawing/2014/main" id="{23CA21DC-A78B-41D6-BACB-74573259F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503786" y="3724707"/>
              <a:ext cx="182108" cy="182108"/>
            </a:xfrm>
            <a:prstGeom prst="rect">
              <a:avLst/>
            </a:prstGeom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987E5B3E-4B0D-4488-AF4E-2C61CE9026E1}"/>
              </a:ext>
            </a:extLst>
          </p:cNvPr>
          <p:cNvGrpSpPr/>
          <p:nvPr/>
        </p:nvGrpSpPr>
        <p:grpSpPr>
          <a:xfrm>
            <a:off x="9221294" y="1508908"/>
            <a:ext cx="542622" cy="706703"/>
            <a:chOff x="6276439" y="2529444"/>
            <a:chExt cx="449086" cy="578108"/>
          </a:xfrm>
        </p:grpSpPr>
        <p:pic>
          <p:nvPicPr>
            <p:cNvPr id="27" name="Elemento grafico 26" descr="Bus">
              <a:extLst>
                <a:ext uri="{FF2B5EF4-FFF2-40B4-BE49-F238E27FC236}">
                  <a16:creationId xmlns:a16="http://schemas.microsoft.com/office/drawing/2014/main" id="{BDBEB327-043E-4F54-BE8F-61DC21630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276439" y="2529444"/>
              <a:ext cx="374620" cy="374620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748312C6-B08B-42EF-BCFB-2A277CDBA279}"/>
                </a:ext>
              </a:extLst>
            </p:cNvPr>
            <p:cNvSpPr txBox="1"/>
            <p:nvPr/>
          </p:nvSpPr>
          <p:spPr>
            <a:xfrm>
              <a:off x="6349300" y="2680147"/>
              <a:ext cx="320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00" b="1" dirty="0">
                  <a:solidFill>
                    <a:srgbClr val="0070C0"/>
                  </a:solidFill>
                </a:rPr>
                <a:t>H</a:t>
              </a:r>
              <a:r>
                <a:rPr lang="it-IT" sz="700" b="1" baseline="-25000" dirty="0">
                  <a:solidFill>
                    <a:srgbClr val="0070C0"/>
                  </a:solidFill>
                </a:rPr>
                <a:t>2</a:t>
              </a:r>
              <a:endParaRPr lang="en-US" sz="700" b="1" baseline="-25000" dirty="0">
                <a:solidFill>
                  <a:srgbClr val="0070C0"/>
                </a:solidFill>
              </a:endParaRPr>
            </a:p>
          </p:txBody>
        </p:sp>
        <p:pic>
          <p:nvPicPr>
            <p:cNvPr id="29" name="Elemento grafico 28" descr="Autocarro">
              <a:extLst>
                <a:ext uri="{FF2B5EF4-FFF2-40B4-BE49-F238E27FC236}">
                  <a16:creationId xmlns:a16="http://schemas.microsoft.com/office/drawing/2014/main" id="{DF9F5CBC-8ADD-4863-86EB-DBC842D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365912" y="2747939"/>
              <a:ext cx="359613" cy="359613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AD3FB625-D7BB-4418-AD3F-21C9C3307992}"/>
                </a:ext>
              </a:extLst>
            </p:cNvPr>
            <p:cNvSpPr txBox="1"/>
            <p:nvPr/>
          </p:nvSpPr>
          <p:spPr>
            <a:xfrm>
              <a:off x="6402580" y="2806594"/>
              <a:ext cx="320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00" b="1" dirty="0">
                  <a:solidFill>
                    <a:srgbClr val="002060"/>
                  </a:solidFill>
                </a:rPr>
                <a:t>H</a:t>
              </a:r>
              <a:r>
                <a:rPr lang="it-IT" sz="700" b="1" baseline="-25000" dirty="0">
                  <a:solidFill>
                    <a:srgbClr val="002060"/>
                  </a:solidFill>
                </a:rPr>
                <a:t>2</a:t>
              </a:r>
              <a:endParaRPr lang="en-US" sz="700" b="1" baseline="-250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1" name="Elemento grafico 30" descr="Città">
            <a:extLst>
              <a:ext uri="{FF2B5EF4-FFF2-40B4-BE49-F238E27FC236}">
                <a16:creationId xmlns:a16="http://schemas.microsoft.com/office/drawing/2014/main" id="{BB017DC8-51FC-467E-992E-8C61C234247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738795" y="1526572"/>
            <a:ext cx="479259" cy="479259"/>
          </a:xfrm>
          <a:prstGeom prst="rect">
            <a:avLst/>
          </a:prstGeom>
        </p:spPr>
      </p:pic>
      <p:sp>
        <p:nvSpPr>
          <p:cNvPr id="32" name="CasellaDiTesto 20">
            <a:extLst>
              <a:ext uri="{FF2B5EF4-FFF2-40B4-BE49-F238E27FC236}">
                <a16:creationId xmlns:a16="http://schemas.microsoft.com/office/drawing/2014/main" id="{731116AF-F123-4BA8-B2C0-7BA7308D35CD}"/>
              </a:ext>
            </a:extLst>
          </p:cNvPr>
          <p:cNvSpPr txBox="1"/>
          <p:nvPr/>
        </p:nvSpPr>
        <p:spPr>
          <a:xfrm>
            <a:off x="9763789" y="3252351"/>
            <a:ext cx="211476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dirty="0"/>
              <a:t>Other end </a:t>
            </a:r>
            <a:r>
              <a:rPr lang="it-IT" sz="1600" dirty="0" err="1"/>
              <a:t>uses</a:t>
            </a:r>
            <a:endParaRPr lang="it-IT" dirty="0"/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id="{A6E49696-08F6-4096-9799-254570E92AE0}"/>
              </a:ext>
            </a:extLst>
          </p:cNvPr>
          <p:cNvSpPr/>
          <p:nvPr/>
        </p:nvSpPr>
        <p:spPr>
          <a:xfrm>
            <a:off x="11478531" y="3024173"/>
            <a:ext cx="400027" cy="571016"/>
          </a:xfrm>
          <a:prstGeom prst="rightArrow">
            <a:avLst/>
          </a:prstGeom>
          <a:solidFill>
            <a:srgbClr val="C6C6C6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19">
            <a:extLst>
              <a:ext uri="{FF2B5EF4-FFF2-40B4-BE49-F238E27FC236}">
                <a16:creationId xmlns:a16="http://schemas.microsoft.com/office/drawing/2014/main" id="{4E664A3A-9E58-4F52-81B2-A1454C8048B2}"/>
              </a:ext>
            </a:extLst>
          </p:cNvPr>
          <p:cNvGrpSpPr/>
          <p:nvPr/>
        </p:nvGrpSpPr>
        <p:grpSpPr>
          <a:xfrm>
            <a:off x="9675462" y="1710290"/>
            <a:ext cx="675610" cy="523220"/>
            <a:chOff x="4628781" y="4137407"/>
            <a:chExt cx="1391521" cy="704719"/>
          </a:xfrm>
        </p:grpSpPr>
        <p:grpSp>
          <p:nvGrpSpPr>
            <p:cNvPr id="43" name="Group 20">
              <a:extLst>
                <a:ext uri="{FF2B5EF4-FFF2-40B4-BE49-F238E27FC236}">
                  <a16:creationId xmlns:a16="http://schemas.microsoft.com/office/drawing/2014/main" id="{FE57C8D5-2F2F-48E4-9B37-06E823B5C2D2}"/>
                </a:ext>
              </a:extLst>
            </p:cNvPr>
            <p:cNvGrpSpPr/>
            <p:nvPr/>
          </p:nvGrpSpPr>
          <p:grpSpPr>
            <a:xfrm>
              <a:off x="4967309" y="4260599"/>
              <a:ext cx="727059" cy="581527"/>
              <a:chOff x="4371975" y="2514104"/>
              <a:chExt cx="478485" cy="486271"/>
            </a:xfrm>
          </p:grpSpPr>
          <p:sp>
            <p:nvSpPr>
              <p:cNvPr id="46" name="Rectangle 23">
                <a:extLst>
                  <a:ext uri="{FF2B5EF4-FFF2-40B4-BE49-F238E27FC236}">
                    <a16:creationId xmlns:a16="http://schemas.microsoft.com/office/drawing/2014/main" id="{E4F31B93-CA68-4853-8552-1EC81D327AA7}"/>
                  </a:ext>
                </a:extLst>
              </p:cNvPr>
              <p:cNvSpPr/>
              <p:nvPr/>
            </p:nvSpPr>
            <p:spPr>
              <a:xfrm>
                <a:off x="4371975" y="2514104"/>
                <a:ext cx="50800" cy="4862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47" name="Rectangle 24">
                <a:extLst>
                  <a:ext uri="{FF2B5EF4-FFF2-40B4-BE49-F238E27FC236}">
                    <a16:creationId xmlns:a16="http://schemas.microsoft.com/office/drawing/2014/main" id="{936F405C-5DEC-4011-907A-848859AD941E}"/>
                  </a:ext>
                </a:extLst>
              </p:cNvPr>
              <p:cNvSpPr/>
              <p:nvPr/>
            </p:nvSpPr>
            <p:spPr>
              <a:xfrm>
                <a:off x="4799660" y="2514104"/>
                <a:ext cx="50800" cy="4862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48" name="Rectangle 25">
                <a:extLst>
                  <a:ext uri="{FF2B5EF4-FFF2-40B4-BE49-F238E27FC236}">
                    <a16:creationId xmlns:a16="http://schemas.microsoft.com/office/drawing/2014/main" id="{A78AD118-6884-4D61-8B28-2E694BB21602}"/>
                  </a:ext>
                </a:extLst>
              </p:cNvPr>
              <p:cNvSpPr/>
              <p:nvPr/>
            </p:nvSpPr>
            <p:spPr>
              <a:xfrm>
                <a:off x="4445715" y="2556131"/>
                <a:ext cx="50800" cy="419100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rgbClr val="156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49" name="Rectangle 26">
                <a:extLst>
                  <a:ext uri="{FF2B5EF4-FFF2-40B4-BE49-F238E27FC236}">
                    <a16:creationId xmlns:a16="http://schemas.microsoft.com/office/drawing/2014/main" id="{AE09CA66-8A54-40ED-B41A-DE512BB2EC5E}"/>
                  </a:ext>
                </a:extLst>
              </p:cNvPr>
              <p:cNvSpPr/>
              <p:nvPr/>
            </p:nvSpPr>
            <p:spPr>
              <a:xfrm>
                <a:off x="4517154" y="2556131"/>
                <a:ext cx="50800" cy="419100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rgbClr val="156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0" name="Rectangle 27">
                <a:extLst>
                  <a:ext uri="{FF2B5EF4-FFF2-40B4-BE49-F238E27FC236}">
                    <a16:creationId xmlns:a16="http://schemas.microsoft.com/office/drawing/2014/main" id="{469C0F7A-2B25-4F16-8678-CB0F2ED1D17F}"/>
                  </a:ext>
                </a:extLst>
              </p:cNvPr>
              <p:cNvSpPr/>
              <p:nvPr/>
            </p:nvSpPr>
            <p:spPr>
              <a:xfrm>
                <a:off x="4587729" y="2556131"/>
                <a:ext cx="50800" cy="419100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rgbClr val="156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1" name="Rectangle 28">
                <a:extLst>
                  <a:ext uri="{FF2B5EF4-FFF2-40B4-BE49-F238E27FC236}">
                    <a16:creationId xmlns:a16="http://schemas.microsoft.com/office/drawing/2014/main" id="{82C55E41-1812-4EDF-87F4-E50F431DFF01}"/>
                  </a:ext>
                </a:extLst>
              </p:cNvPr>
              <p:cNvSpPr/>
              <p:nvPr/>
            </p:nvSpPr>
            <p:spPr>
              <a:xfrm>
                <a:off x="4658133" y="2556131"/>
                <a:ext cx="50800" cy="419100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rgbClr val="156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2" name="Rectangle 29">
                <a:extLst>
                  <a:ext uri="{FF2B5EF4-FFF2-40B4-BE49-F238E27FC236}">
                    <a16:creationId xmlns:a16="http://schemas.microsoft.com/office/drawing/2014/main" id="{4AD5D069-3B28-45DD-8889-B67A80463D86}"/>
                  </a:ext>
                </a:extLst>
              </p:cNvPr>
              <p:cNvSpPr/>
              <p:nvPr/>
            </p:nvSpPr>
            <p:spPr>
              <a:xfrm>
                <a:off x="4727243" y="2556131"/>
                <a:ext cx="50800" cy="419100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rgbClr val="156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sp>
          <p:nvSpPr>
            <p:cNvPr id="44" name="TextBox 21">
              <a:extLst>
                <a:ext uri="{FF2B5EF4-FFF2-40B4-BE49-F238E27FC236}">
                  <a16:creationId xmlns:a16="http://schemas.microsoft.com/office/drawing/2014/main" id="{47CEDA27-CF36-46CC-B8C3-E985D7819BF6}"/>
                </a:ext>
              </a:extLst>
            </p:cNvPr>
            <p:cNvSpPr txBox="1"/>
            <p:nvPr/>
          </p:nvSpPr>
          <p:spPr>
            <a:xfrm>
              <a:off x="4628781" y="4169841"/>
              <a:ext cx="412750" cy="33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+</a:t>
              </a:r>
            </a:p>
          </p:txBody>
        </p:sp>
        <p:sp>
          <p:nvSpPr>
            <p:cNvPr id="45" name="TextBox 22">
              <a:extLst>
                <a:ext uri="{FF2B5EF4-FFF2-40B4-BE49-F238E27FC236}">
                  <a16:creationId xmlns:a16="http://schemas.microsoft.com/office/drawing/2014/main" id="{C6294BB7-D4F8-4B02-BC64-A8FB95770861}"/>
                </a:ext>
              </a:extLst>
            </p:cNvPr>
            <p:cNvSpPr txBox="1"/>
            <p:nvPr/>
          </p:nvSpPr>
          <p:spPr>
            <a:xfrm>
              <a:off x="5607552" y="4137407"/>
              <a:ext cx="412750" cy="33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954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019F63E-44D8-4306-BB6F-1537324B07E1}"/>
              </a:ext>
            </a:extLst>
          </p:cNvPr>
          <p:cNvSpPr/>
          <p:nvPr/>
        </p:nvSpPr>
        <p:spPr>
          <a:xfrm>
            <a:off x="25400" y="30747"/>
            <a:ext cx="1188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Integrating Digitalization in Design, Operation, and Maintenance Phases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E357B39-8429-46F5-A583-7780B95D7798}"/>
              </a:ext>
            </a:extLst>
          </p:cNvPr>
          <p:cNvGrpSpPr/>
          <p:nvPr/>
        </p:nvGrpSpPr>
        <p:grpSpPr>
          <a:xfrm>
            <a:off x="1091940" y="927414"/>
            <a:ext cx="3161998" cy="5520752"/>
            <a:chOff x="2146300" y="936744"/>
            <a:chExt cx="3161998" cy="5520752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B0CF1A22-B2EE-4EC7-820E-FC7356DBA2FD}"/>
                </a:ext>
              </a:extLst>
            </p:cNvPr>
            <p:cNvGrpSpPr/>
            <p:nvPr/>
          </p:nvGrpSpPr>
          <p:grpSpPr>
            <a:xfrm>
              <a:off x="2146300" y="1273596"/>
              <a:ext cx="3161998" cy="5183900"/>
              <a:chOff x="1978090" y="1126974"/>
              <a:chExt cx="3161998" cy="5183900"/>
            </a:xfrm>
          </p:grpSpPr>
          <p:sp>
            <p:nvSpPr>
              <p:cNvPr id="2" name="Rettangolo con angoli arrotondati 1">
                <a:extLst>
                  <a:ext uri="{FF2B5EF4-FFF2-40B4-BE49-F238E27FC236}">
                    <a16:creationId xmlns:a16="http://schemas.microsoft.com/office/drawing/2014/main" id="{474EEF82-ACA4-40B6-AC6E-EECB3DA03FC0}"/>
                  </a:ext>
                </a:extLst>
              </p:cNvPr>
              <p:cNvSpPr/>
              <p:nvPr/>
            </p:nvSpPr>
            <p:spPr>
              <a:xfrm>
                <a:off x="2236976" y="3019177"/>
                <a:ext cx="2644225" cy="329169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dirty="0">
                    <a:solidFill>
                      <a:srgbClr val="002060"/>
                    </a:solidFill>
                  </a:rPr>
                  <a:t>Development of a virtual environment for testing plant configurations. Increment of design robustness, comprehensive energy efficiency analysis, and strategic allocation resource.</a:t>
                </a:r>
              </a:p>
            </p:txBody>
          </p:sp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92886093-C5BC-4A4E-8D6A-C013E14EB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8090" y="1126974"/>
                <a:ext cx="3161998" cy="2119036"/>
              </a:xfrm>
              <a:prstGeom prst="roundRect">
                <a:avLst/>
              </a:prstGeom>
              <a:ln w="19050">
                <a:solidFill>
                  <a:srgbClr val="002060"/>
                </a:solidFill>
              </a:ln>
            </p:spPr>
          </p:pic>
        </p:grp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5D6E4BB2-3FD6-482B-9525-9EFD54809B2C}"/>
                </a:ext>
              </a:extLst>
            </p:cNvPr>
            <p:cNvSpPr/>
            <p:nvPr/>
          </p:nvSpPr>
          <p:spPr>
            <a:xfrm>
              <a:off x="2948191" y="936744"/>
              <a:ext cx="1558213" cy="369333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Design</a:t>
              </a:r>
              <a:endParaRPr lang="en-US" dirty="0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28BB3F33-7B9C-4CDA-9871-B59BC1EFE32F}"/>
              </a:ext>
            </a:extLst>
          </p:cNvPr>
          <p:cNvGrpSpPr/>
          <p:nvPr/>
        </p:nvGrpSpPr>
        <p:grpSpPr>
          <a:xfrm>
            <a:off x="4512824" y="927414"/>
            <a:ext cx="3161998" cy="5520752"/>
            <a:chOff x="5567184" y="936744"/>
            <a:chExt cx="3161998" cy="5520752"/>
          </a:xfrm>
        </p:grpSpPr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45C66A18-4A54-4F85-AEF9-802AD76141C5}"/>
                </a:ext>
              </a:extLst>
            </p:cNvPr>
            <p:cNvSpPr/>
            <p:nvPr/>
          </p:nvSpPr>
          <p:spPr>
            <a:xfrm>
              <a:off x="5779409" y="3193079"/>
              <a:ext cx="2726363" cy="326441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002060"/>
                  </a:solidFill>
                </a:rPr>
                <a:t>Development of graphical interfaces for operational monitoring, real-time data processing and analysis for performance monitoring. Adaptive feedback control on operational parameters</a:t>
              </a:r>
              <a:r>
                <a:rPr lang="en-US" sz="800" dirty="0">
                  <a:solidFill>
                    <a:srgbClr val="002060"/>
                  </a:solidFill>
                </a:rPr>
                <a:t>.</a:t>
              </a:r>
              <a:endParaRPr lang="en-US" sz="800" baseline="-25000" dirty="0">
                <a:solidFill>
                  <a:srgbClr val="002060"/>
                </a:solidFill>
              </a:endParaRPr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42C653BC-E37A-4932-B442-6380EAC819D8}"/>
                </a:ext>
              </a:extLst>
            </p:cNvPr>
            <p:cNvGrpSpPr/>
            <p:nvPr/>
          </p:nvGrpSpPr>
          <p:grpSpPr>
            <a:xfrm>
              <a:off x="5567184" y="936744"/>
              <a:ext cx="3161998" cy="2470865"/>
              <a:chOff x="2146300" y="938006"/>
              <a:chExt cx="3161998" cy="2470865"/>
            </a:xfrm>
          </p:grpSpPr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DDC91946-EAC0-4512-8D60-6140028B7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6300" y="1307338"/>
                <a:ext cx="3161998" cy="2101533"/>
              </a:xfrm>
              <a:prstGeom prst="roundRect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</p:spPr>
          </p:pic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EB6A042F-AFF4-4B84-95D7-449A4D6C40F3}"/>
                  </a:ext>
                </a:extLst>
              </p:cNvPr>
              <p:cNvSpPr/>
              <p:nvPr/>
            </p:nvSpPr>
            <p:spPr>
              <a:xfrm>
                <a:off x="2948192" y="938006"/>
                <a:ext cx="1558213" cy="369333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Operation</a:t>
                </a:r>
                <a:endParaRPr lang="en-US" dirty="0"/>
              </a:p>
            </p:txBody>
          </p:sp>
        </p:grp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D3255DE4-E2BA-40AF-9CAF-ACA85D670AC3}"/>
              </a:ext>
            </a:extLst>
          </p:cNvPr>
          <p:cNvGrpSpPr/>
          <p:nvPr/>
        </p:nvGrpSpPr>
        <p:grpSpPr>
          <a:xfrm>
            <a:off x="7955127" y="911174"/>
            <a:ext cx="3161998" cy="5564272"/>
            <a:chOff x="2146298" y="936744"/>
            <a:chExt cx="3161998" cy="5564272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424EFD57-DCAF-4EF9-86F1-3B6A36D82191}"/>
                </a:ext>
              </a:extLst>
            </p:cNvPr>
            <p:cNvGrpSpPr/>
            <p:nvPr/>
          </p:nvGrpSpPr>
          <p:grpSpPr>
            <a:xfrm>
              <a:off x="2146298" y="1289836"/>
              <a:ext cx="3161998" cy="5211180"/>
              <a:chOff x="1978088" y="1143214"/>
              <a:chExt cx="3161998" cy="5211180"/>
            </a:xfrm>
          </p:grpSpPr>
          <p:sp>
            <p:nvSpPr>
              <p:cNvPr id="23" name="Rettangolo con angoli arrotondati 22">
                <a:extLst>
                  <a:ext uri="{FF2B5EF4-FFF2-40B4-BE49-F238E27FC236}">
                    <a16:creationId xmlns:a16="http://schemas.microsoft.com/office/drawing/2014/main" id="{7A108A9B-CB9D-4B4A-9F6A-5449C5587DAF}"/>
                  </a:ext>
                </a:extLst>
              </p:cNvPr>
              <p:cNvSpPr/>
              <p:nvPr/>
            </p:nvSpPr>
            <p:spPr>
              <a:xfrm>
                <a:off x="2236974" y="3062697"/>
                <a:ext cx="2644225" cy="329169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dirty="0">
                    <a:solidFill>
                      <a:srgbClr val="002060"/>
                    </a:solidFill>
                  </a:rPr>
                  <a:t>Analysis of equipment health and predicting failures. Identification of potential issues, minimization of downtimes and improving safety. Maintenance scheduling and cost breakdown.</a:t>
                </a:r>
              </a:p>
            </p:txBody>
          </p:sp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8F5B965E-9951-4E52-B2F8-00772D6074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8088" y="1143214"/>
                <a:ext cx="3161998" cy="2102400"/>
              </a:xfrm>
              <a:prstGeom prst="roundRect">
                <a:avLst/>
              </a:prstGeom>
              <a:ln w="19050">
                <a:solidFill>
                  <a:schemeClr val="accent4"/>
                </a:solidFill>
              </a:ln>
            </p:spPr>
          </p:pic>
        </p:grp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65C807EF-7005-491F-B5A6-62F3028E8838}"/>
                </a:ext>
              </a:extLst>
            </p:cNvPr>
            <p:cNvSpPr/>
            <p:nvPr/>
          </p:nvSpPr>
          <p:spPr>
            <a:xfrm>
              <a:off x="2948191" y="936744"/>
              <a:ext cx="1558213" cy="36933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Maintenance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0183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4">
            <a:extLst>
              <a:ext uri="{FF2B5EF4-FFF2-40B4-BE49-F238E27FC236}">
                <a16:creationId xmlns:a16="http://schemas.microsoft.com/office/drawing/2014/main" id="{FD254E01-8C8D-4C98-A62D-28A3E1E1A53A}"/>
              </a:ext>
            </a:extLst>
          </p:cNvPr>
          <p:cNvSpPr txBox="1"/>
          <p:nvPr/>
        </p:nvSpPr>
        <p:spPr>
          <a:xfrm>
            <a:off x="110112" y="96618"/>
            <a:ext cx="11399519" cy="584775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Digital models for hybrid fuel cells and battery system</a:t>
            </a:r>
            <a:endParaRPr lang="en-US" sz="3200" b="1" baseline="-25000" dirty="0">
              <a:solidFill>
                <a:srgbClr val="002060"/>
              </a:solidFill>
            </a:endParaRPr>
          </a:p>
        </p:txBody>
      </p:sp>
      <p:grpSp>
        <p:nvGrpSpPr>
          <p:cNvPr id="5" name="Group 53">
            <a:extLst>
              <a:ext uri="{FF2B5EF4-FFF2-40B4-BE49-F238E27FC236}">
                <a16:creationId xmlns:a16="http://schemas.microsoft.com/office/drawing/2014/main" id="{9C3C4F1B-072A-444F-8CD6-ADFE05BBEBD3}"/>
              </a:ext>
            </a:extLst>
          </p:cNvPr>
          <p:cNvGrpSpPr/>
          <p:nvPr/>
        </p:nvGrpSpPr>
        <p:grpSpPr>
          <a:xfrm>
            <a:off x="543180" y="681393"/>
            <a:ext cx="7634584" cy="5124321"/>
            <a:chOff x="1500311" y="876559"/>
            <a:chExt cx="8302450" cy="5131537"/>
          </a:xfrm>
        </p:grpSpPr>
        <p:grpSp>
          <p:nvGrpSpPr>
            <p:cNvPr id="6" name="Group 54">
              <a:extLst>
                <a:ext uri="{FF2B5EF4-FFF2-40B4-BE49-F238E27FC236}">
                  <a16:creationId xmlns:a16="http://schemas.microsoft.com/office/drawing/2014/main" id="{096FF18D-5018-48D7-A7E7-3D8E9125D805}"/>
                </a:ext>
              </a:extLst>
            </p:cNvPr>
            <p:cNvGrpSpPr/>
            <p:nvPr/>
          </p:nvGrpSpPr>
          <p:grpSpPr>
            <a:xfrm>
              <a:off x="1500311" y="876559"/>
              <a:ext cx="8302450" cy="5131537"/>
              <a:chOff x="1500311" y="876559"/>
              <a:chExt cx="8302450" cy="5131537"/>
            </a:xfrm>
          </p:grpSpPr>
          <p:pic>
            <p:nvPicPr>
              <p:cNvPr id="8" name="Picture 56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09A612F5-FBAF-42EF-AC7A-CFF7D50CB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73"/>
              <a:stretch/>
            </p:blipFill>
            <p:spPr>
              <a:xfrm>
                <a:off x="8589407" y="4420007"/>
                <a:ext cx="1124573" cy="643438"/>
              </a:xfrm>
              <a:prstGeom prst="rect">
                <a:avLst/>
              </a:prstGeom>
            </p:spPr>
          </p:pic>
          <p:sp>
            <p:nvSpPr>
              <p:cNvPr id="9" name="Right Arrow 52">
                <a:extLst>
                  <a:ext uri="{FF2B5EF4-FFF2-40B4-BE49-F238E27FC236}">
                    <a16:creationId xmlns:a16="http://schemas.microsoft.com/office/drawing/2014/main" id="{096330AC-6072-4150-80B6-38FDC0A5E856}"/>
                  </a:ext>
                </a:extLst>
              </p:cNvPr>
              <p:cNvSpPr/>
              <p:nvPr/>
            </p:nvSpPr>
            <p:spPr>
              <a:xfrm>
                <a:off x="2938410" y="3696288"/>
                <a:ext cx="252081" cy="326837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>
                  <a:cs typeface="Arial" panose="020B0604020202020204" pitchFamily="34" charset="0"/>
                </a:endParaRPr>
              </a:p>
            </p:txBody>
          </p:sp>
          <p:sp>
            <p:nvSpPr>
              <p:cNvPr id="10" name="Right Arrow 53">
                <a:extLst>
                  <a:ext uri="{FF2B5EF4-FFF2-40B4-BE49-F238E27FC236}">
                    <a16:creationId xmlns:a16="http://schemas.microsoft.com/office/drawing/2014/main" id="{1DAC68AC-948F-4BFE-B960-BE5D72969A79}"/>
                  </a:ext>
                </a:extLst>
              </p:cNvPr>
              <p:cNvSpPr/>
              <p:nvPr/>
            </p:nvSpPr>
            <p:spPr>
              <a:xfrm>
                <a:off x="8152106" y="3695985"/>
                <a:ext cx="252081" cy="3268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>
                  <a:cs typeface="Arial" panose="020B0604020202020204" pitchFamily="34" charset="0"/>
                </a:endParaRPr>
              </a:p>
            </p:txBody>
          </p:sp>
          <p:sp>
            <p:nvSpPr>
              <p:cNvPr id="11" name="Right Arrow 54">
                <a:extLst>
                  <a:ext uri="{FF2B5EF4-FFF2-40B4-BE49-F238E27FC236}">
                    <a16:creationId xmlns:a16="http://schemas.microsoft.com/office/drawing/2014/main" id="{50DFB213-8485-436F-9BF0-309F23956624}"/>
                  </a:ext>
                </a:extLst>
              </p:cNvPr>
              <p:cNvSpPr/>
              <p:nvPr/>
            </p:nvSpPr>
            <p:spPr>
              <a:xfrm rot="5400000">
                <a:off x="5590231" y="2163688"/>
                <a:ext cx="206886" cy="398235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>
                  <a:cs typeface="Arial" panose="020B0604020202020204" pitchFamily="34" charset="0"/>
                </a:endParaRPr>
              </a:p>
            </p:txBody>
          </p:sp>
          <p:grpSp>
            <p:nvGrpSpPr>
              <p:cNvPr id="12" name="Group 60">
                <a:extLst>
                  <a:ext uri="{FF2B5EF4-FFF2-40B4-BE49-F238E27FC236}">
                    <a16:creationId xmlns:a16="http://schemas.microsoft.com/office/drawing/2014/main" id="{BD00EC73-CC59-45D2-9BFC-DEAE7A0A056C}"/>
                  </a:ext>
                </a:extLst>
              </p:cNvPr>
              <p:cNvGrpSpPr/>
              <p:nvPr/>
            </p:nvGrpSpPr>
            <p:grpSpPr>
              <a:xfrm>
                <a:off x="8453933" y="2460628"/>
                <a:ext cx="1348828" cy="2968665"/>
                <a:chOff x="5119750" y="3823687"/>
                <a:chExt cx="912110" cy="2446016"/>
              </a:xfrm>
            </p:grpSpPr>
            <p:grpSp>
              <p:nvGrpSpPr>
                <p:cNvPr id="84" name="Group 132">
                  <a:extLst>
                    <a:ext uri="{FF2B5EF4-FFF2-40B4-BE49-F238E27FC236}">
                      <a16:creationId xmlns:a16="http://schemas.microsoft.com/office/drawing/2014/main" id="{582034C5-E7E0-4D06-8DA7-D04CFC8C98E3}"/>
                    </a:ext>
                  </a:extLst>
                </p:cNvPr>
                <p:cNvGrpSpPr/>
                <p:nvPr/>
              </p:nvGrpSpPr>
              <p:grpSpPr>
                <a:xfrm>
                  <a:off x="5119750" y="3823687"/>
                  <a:ext cx="912110" cy="2246817"/>
                  <a:chOff x="9943824" y="1040760"/>
                  <a:chExt cx="1995727" cy="4585752"/>
                </a:xfrm>
              </p:grpSpPr>
              <p:sp>
                <p:nvSpPr>
                  <p:cNvPr id="88" name="Rounded Rectangle 16">
                    <a:extLst>
                      <a:ext uri="{FF2B5EF4-FFF2-40B4-BE49-F238E27FC236}">
                        <a16:creationId xmlns:a16="http://schemas.microsoft.com/office/drawing/2014/main" id="{3D765FC0-571A-461F-9071-D74DBE9A5BB1}"/>
                      </a:ext>
                    </a:extLst>
                  </p:cNvPr>
                  <p:cNvSpPr/>
                  <p:nvPr/>
                </p:nvSpPr>
                <p:spPr>
                  <a:xfrm>
                    <a:off x="10001376" y="1080361"/>
                    <a:ext cx="1920240" cy="4546151"/>
                  </a:xfrm>
                  <a:prstGeom prst="round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2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" name="TextBox 137">
                    <a:extLst>
                      <a:ext uri="{FF2B5EF4-FFF2-40B4-BE49-F238E27FC236}">
                        <a16:creationId xmlns:a16="http://schemas.microsoft.com/office/drawing/2014/main" id="{6D209751-6440-4AA2-BE9C-0E7B1D606495}"/>
                      </a:ext>
                    </a:extLst>
                  </p:cNvPr>
                  <p:cNvSpPr txBox="1"/>
                  <p:nvPr/>
                </p:nvSpPr>
                <p:spPr>
                  <a:xfrm>
                    <a:off x="9943824" y="1040760"/>
                    <a:ext cx="1995727" cy="1071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dirty="0">
                        <a:cs typeface="Arial" panose="020B0604020202020204" pitchFamily="34" charset="0"/>
                      </a:rPr>
                      <a:t>Uncertain optimization output</a:t>
                    </a:r>
                  </a:p>
                </p:txBody>
              </p:sp>
              <p:pic>
                <p:nvPicPr>
                  <p:cNvPr id="90" name="Picture 138">
                    <a:extLst>
                      <a:ext uri="{FF2B5EF4-FFF2-40B4-BE49-F238E27FC236}">
                        <a16:creationId xmlns:a16="http://schemas.microsoft.com/office/drawing/2014/main" id="{347A0439-0A52-4358-B164-1EEACCEB64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22" t="11250" r="8055" b="10417"/>
                  <a:stretch/>
                </p:blipFill>
                <p:spPr>
                  <a:xfrm>
                    <a:off x="10115230" y="1894306"/>
                    <a:ext cx="1614121" cy="96641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5" name="TextBox 133">
                  <a:extLst>
                    <a:ext uri="{FF2B5EF4-FFF2-40B4-BE49-F238E27FC236}">
                      <a16:creationId xmlns:a16="http://schemas.microsoft.com/office/drawing/2014/main" id="{BAAECAF3-5340-4B84-A909-1FC3A8B80BF2}"/>
                    </a:ext>
                  </a:extLst>
                </p:cNvPr>
                <p:cNvSpPr txBox="1"/>
                <p:nvPr/>
              </p:nvSpPr>
              <p:spPr>
                <a:xfrm>
                  <a:off x="5196776" y="4642225"/>
                  <a:ext cx="776166" cy="222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cs typeface="Arial" panose="020B0604020202020204" pitchFamily="34" charset="0"/>
                    </a:rPr>
                    <a:t>Cost</a:t>
                  </a:r>
                </a:p>
              </p:txBody>
            </p:sp>
            <p:sp>
              <p:nvSpPr>
                <p:cNvPr id="86" name="TextBox 134">
                  <a:extLst>
                    <a:ext uri="{FF2B5EF4-FFF2-40B4-BE49-F238E27FC236}">
                      <a16:creationId xmlns:a16="http://schemas.microsoft.com/office/drawing/2014/main" id="{D235C9B0-46F0-4397-A81C-E2916E17B11C}"/>
                    </a:ext>
                  </a:extLst>
                </p:cNvPr>
                <p:cNvSpPr txBox="1"/>
                <p:nvPr/>
              </p:nvSpPr>
              <p:spPr>
                <a:xfrm>
                  <a:off x="5175336" y="5313795"/>
                  <a:ext cx="776166" cy="222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cs typeface="Arial" panose="020B0604020202020204" pitchFamily="34" charset="0"/>
                    </a:rPr>
                    <a:t>SOC</a:t>
                  </a:r>
                </a:p>
              </p:txBody>
            </p:sp>
            <p:sp>
              <p:nvSpPr>
                <p:cNvPr id="87" name="TextBox 135">
                  <a:extLst>
                    <a:ext uri="{FF2B5EF4-FFF2-40B4-BE49-F238E27FC236}">
                      <a16:creationId xmlns:a16="http://schemas.microsoft.com/office/drawing/2014/main" id="{24F0D56F-3884-442F-ADF8-0A115345DF53}"/>
                    </a:ext>
                  </a:extLst>
                </p:cNvPr>
                <p:cNvSpPr txBox="1"/>
                <p:nvPr/>
              </p:nvSpPr>
              <p:spPr>
                <a:xfrm>
                  <a:off x="5187725" y="5906196"/>
                  <a:ext cx="776166" cy="363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cs typeface="Arial" panose="020B0604020202020204" pitchFamily="34" charset="0"/>
                    </a:rPr>
                    <a:t>FC operation</a:t>
                  </a:r>
                </a:p>
              </p:txBody>
            </p:sp>
          </p:grpSp>
          <p:grpSp>
            <p:nvGrpSpPr>
              <p:cNvPr id="13" name="Group 61">
                <a:extLst>
                  <a:ext uri="{FF2B5EF4-FFF2-40B4-BE49-F238E27FC236}">
                    <a16:creationId xmlns:a16="http://schemas.microsoft.com/office/drawing/2014/main" id="{EC8BAEC8-08AC-4CB9-9717-40985FDB0EA7}"/>
                  </a:ext>
                </a:extLst>
              </p:cNvPr>
              <p:cNvGrpSpPr/>
              <p:nvPr/>
            </p:nvGrpSpPr>
            <p:grpSpPr>
              <a:xfrm>
                <a:off x="1500311" y="2500010"/>
                <a:ext cx="1336705" cy="2703354"/>
                <a:chOff x="566093" y="3834122"/>
                <a:chExt cx="903912" cy="2227414"/>
              </a:xfrm>
            </p:grpSpPr>
            <p:grpSp>
              <p:nvGrpSpPr>
                <p:cNvPr id="75" name="Group 123">
                  <a:extLst>
                    <a:ext uri="{FF2B5EF4-FFF2-40B4-BE49-F238E27FC236}">
                      <a16:creationId xmlns:a16="http://schemas.microsoft.com/office/drawing/2014/main" id="{3742B470-6FFF-4DE0-A644-3194D5407534}"/>
                    </a:ext>
                  </a:extLst>
                </p:cNvPr>
                <p:cNvGrpSpPr/>
                <p:nvPr/>
              </p:nvGrpSpPr>
              <p:grpSpPr>
                <a:xfrm>
                  <a:off x="566093" y="3834122"/>
                  <a:ext cx="903912" cy="2227414"/>
                  <a:chOff x="217296" y="1097323"/>
                  <a:chExt cx="1977790" cy="4536952"/>
                </a:xfrm>
              </p:grpSpPr>
              <p:pic>
                <p:nvPicPr>
                  <p:cNvPr id="79" name="Picture 127">
                    <a:extLst>
                      <a:ext uri="{FF2B5EF4-FFF2-40B4-BE49-F238E27FC236}">
                        <a16:creationId xmlns:a16="http://schemas.microsoft.com/office/drawing/2014/main" id="{E7031938-CC73-43D1-8295-F5B5C3DE69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833" b="7105"/>
                  <a:stretch/>
                </p:blipFill>
                <p:spPr>
                  <a:xfrm>
                    <a:off x="484923" y="2049061"/>
                    <a:ext cx="1537260" cy="1011002"/>
                  </a:xfrm>
                  <a:prstGeom prst="rect">
                    <a:avLst/>
                  </a:prstGeom>
                </p:spPr>
              </p:pic>
              <p:pic>
                <p:nvPicPr>
                  <p:cNvPr id="80" name="Picture 128">
                    <a:extLst>
                      <a:ext uri="{FF2B5EF4-FFF2-40B4-BE49-F238E27FC236}">
                        <a16:creationId xmlns:a16="http://schemas.microsoft.com/office/drawing/2014/main" id="{98E2A178-9F26-4860-B70F-C6686588E3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754" b="6063"/>
                  <a:stretch/>
                </p:blipFill>
                <p:spPr>
                  <a:xfrm>
                    <a:off x="466467" y="3199403"/>
                    <a:ext cx="1536971" cy="1021295"/>
                  </a:xfrm>
                  <a:prstGeom prst="rect">
                    <a:avLst/>
                  </a:prstGeom>
                </p:spPr>
              </p:pic>
              <p:pic>
                <p:nvPicPr>
                  <p:cNvPr id="81" name="Picture 129">
                    <a:extLst>
                      <a:ext uri="{FF2B5EF4-FFF2-40B4-BE49-F238E27FC236}">
                        <a16:creationId xmlns:a16="http://schemas.microsoft.com/office/drawing/2014/main" id="{66E91241-8268-4395-89E7-612261CC96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562" b="7105"/>
                  <a:stretch/>
                </p:blipFill>
                <p:spPr>
                  <a:xfrm>
                    <a:off x="466467" y="4435477"/>
                    <a:ext cx="1573883" cy="1021295"/>
                  </a:xfrm>
                  <a:prstGeom prst="rect">
                    <a:avLst/>
                  </a:prstGeom>
                </p:spPr>
              </p:pic>
              <p:sp>
                <p:nvSpPr>
                  <p:cNvPr id="82" name="Rounded Rectangle 6">
                    <a:extLst>
                      <a:ext uri="{FF2B5EF4-FFF2-40B4-BE49-F238E27FC236}">
                        <a16:creationId xmlns:a16="http://schemas.microsoft.com/office/drawing/2014/main" id="{C5FC7030-054D-4835-BC0D-12213C8EAB9C}"/>
                      </a:ext>
                    </a:extLst>
                  </p:cNvPr>
                  <p:cNvSpPr/>
                  <p:nvPr/>
                </p:nvSpPr>
                <p:spPr>
                  <a:xfrm>
                    <a:off x="217296" y="1097323"/>
                    <a:ext cx="1920240" cy="4536952"/>
                  </a:xfrm>
                  <a:prstGeom prst="round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2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3" name="TextBox 131">
                    <a:extLst>
                      <a:ext uri="{FF2B5EF4-FFF2-40B4-BE49-F238E27FC236}">
                        <a16:creationId xmlns:a16="http://schemas.microsoft.com/office/drawing/2014/main" id="{A855701E-A1EF-4151-9FAB-D936E1847FD9}"/>
                      </a:ext>
                    </a:extLst>
                  </p:cNvPr>
                  <p:cNvSpPr txBox="1"/>
                  <p:nvPr/>
                </p:nvSpPr>
                <p:spPr>
                  <a:xfrm>
                    <a:off x="259247" y="1104528"/>
                    <a:ext cx="1935839" cy="10072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dirty="0">
                        <a:cs typeface="Arial" panose="020B0604020202020204" pitchFamily="34" charset="0"/>
                      </a:rPr>
                      <a:t>Uncertainty characterization of input parameters</a:t>
                    </a:r>
                  </a:p>
                </p:txBody>
              </p:sp>
            </p:grpSp>
            <p:sp>
              <p:nvSpPr>
                <p:cNvPr id="76" name="TextBox 124">
                  <a:extLst>
                    <a:ext uri="{FF2B5EF4-FFF2-40B4-BE49-F238E27FC236}">
                      <a16:creationId xmlns:a16="http://schemas.microsoft.com/office/drawing/2014/main" id="{6522C325-2FC6-421C-8887-2C5E4708626F}"/>
                    </a:ext>
                  </a:extLst>
                </p:cNvPr>
                <p:cNvSpPr txBox="1"/>
                <p:nvPr/>
              </p:nvSpPr>
              <p:spPr>
                <a:xfrm>
                  <a:off x="893789" y="4373989"/>
                  <a:ext cx="497192" cy="363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cs typeface="Arial" panose="020B0604020202020204" pitchFamily="34" charset="0"/>
                    </a:rPr>
                    <a:t>FC cost</a:t>
                  </a:r>
                  <a:endParaRPr lang="en-US" sz="1050" baseline="-25000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TextBox 125">
                  <a:extLst>
                    <a:ext uri="{FF2B5EF4-FFF2-40B4-BE49-F238E27FC236}">
                      <a16:creationId xmlns:a16="http://schemas.microsoft.com/office/drawing/2014/main" id="{D22A3885-43B9-4FEC-8E5F-7BFA59E59C53}"/>
                    </a:ext>
                  </a:extLst>
                </p:cNvPr>
                <p:cNvSpPr txBox="1"/>
                <p:nvPr/>
              </p:nvSpPr>
              <p:spPr>
                <a:xfrm>
                  <a:off x="902264" y="4935302"/>
                  <a:ext cx="497192" cy="363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cs typeface="Arial" panose="020B0604020202020204" pitchFamily="34" charset="0"/>
                    </a:rPr>
                    <a:t>H</a:t>
                  </a:r>
                  <a:r>
                    <a:rPr lang="en-US" sz="1050" baseline="-25000" dirty="0">
                      <a:cs typeface="Arial" panose="020B0604020202020204" pitchFamily="34" charset="0"/>
                    </a:rPr>
                    <a:t>2</a:t>
                  </a:r>
                  <a:r>
                    <a:rPr lang="en-US" sz="1050" dirty="0">
                      <a:cs typeface="Arial" panose="020B0604020202020204" pitchFamily="34" charset="0"/>
                    </a:rPr>
                    <a:t> cost</a:t>
                  </a:r>
                  <a:endParaRPr lang="en-US" sz="1050" baseline="-25000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TextBox 126">
                  <a:extLst>
                    <a:ext uri="{FF2B5EF4-FFF2-40B4-BE49-F238E27FC236}">
                      <a16:creationId xmlns:a16="http://schemas.microsoft.com/office/drawing/2014/main" id="{B2B16EC9-9F47-4162-8C42-1EA30CDEB49D}"/>
                    </a:ext>
                  </a:extLst>
                </p:cNvPr>
                <p:cNvSpPr txBox="1"/>
                <p:nvPr/>
              </p:nvSpPr>
              <p:spPr>
                <a:xfrm>
                  <a:off x="915648" y="5535030"/>
                  <a:ext cx="519424" cy="363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cs typeface="Arial" panose="020B0604020202020204" pitchFamily="34" charset="0"/>
                    </a:rPr>
                    <a:t>LIB cost</a:t>
                  </a:r>
                  <a:endParaRPr lang="en-US" sz="1050" baseline="-25000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" name="Rounded Rectangle 16">
                <a:extLst>
                  <a:ext uri="{FF2B5EF4-FFF2-40B4-BE49-F238E27FC236}">
                    <a16:creationId xmlns:a16="http://schemas.microsoft.com/office/drawing/2014/main" id="{D03ABEAF-C3F4-419C-917A-ACF34C34F589}"/>
                  </a:ext>
                </a:extLst>
              </p:cNvPr>
              <p:cNvSpPr/>
              <p:nvPr/>
            </p:nvSpPr>
            <p:spPr>
              <a:xfrm>
                <a:off x="2949732" y="5335855"/>
                <a:ext cx="5312754" cy="672241"/>
              </a:xfrm>
              <a:prstGeom prst="round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63">
                <a:extLst>
                  <a:ext uri="{FF2B5EF4-FFF2-40B4-BE49-F238E27FC236}">
                    <a16:creationId xmlns:a16="http://schemas.microsoft.com/office/drawing/2014/main" id="{24F40A15-3C85-47F5-B3D4-BEFB5F2AC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49280" y="5401354"/>
                <a:ext cx="1171622" cy="577711"/>
              </a:xfrm>
              <a:prstGeom prst="rect">
                <a:avLst/>
              </a:prstGeom>
            </p:spPr>
          </p:pic>
          <p:pic>
            <p:nvPicPr>
              <p:cNvPr id="16" name="Picture 64">
                <a:extLst>
                  <a:ext uri="{FF2B5EF4-FFF2-40B4-BE49-F238E27FC236}">
                    <a16:creationId xmlns:a16="http://schemas.microsoft.com/office/drawing/2014/main" id="{AB5F3EA8-0C25-499B-95AF-DEFB803A2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99290" y="5411661"/>
                <a:ext cx="1660219" cy="585987"/>
              </a:xfrm>
              <a:prstGeom prst="rect">
                <a:avLst/>
              </a:prstGeom>
            </p:spPr>
          </p:pic>
          <p:pic>
            <p:nvPicPr>
              <p:cNvPr id="17" name="Picture 65">
                <a:extLst>
                  <a:ext uri="{FF2B5EF4-FFF2-40B4-BE49-F238E27FC236}">
                    <a16:creationId xmlns:a16="http://schemas.microsoft.com/office/drawing/2014/main" id="{658C99E6-7697-4F8B-99A7-DA98186A3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52680" y="5468615"/>
                <a:ext cx="1462640" cy="450767"/>
              </a:xfrm>
              <a:prstGeom prst="rect">
                <a:avLst/>
              </a:prstGeom>
            </p:spPr>
          </p:pic>
          <p:cxnSp>
            <p:nvCxnSpPr>
              <p:cNvPr id="18" name="Connector: Elbow 66">
                <a:extLst>
                  <a:ext uri="{FF2B5EF4-FFF2-40B4-BE49-F238E27FC236}">
                    <a16:creationId xmlns:a16="http://schemas.microsoft.com/office/drawing/2014/main" id="{B6F55A85-E35B-4825-9219-41145644B26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166497" y="5299111"/>
                <a:ext cx="368799" cy="442287"/>
              </a:xfrm>
              <a:prstGeom prst="bentConnector3">
                <a:avLst>
                  <a:gd name="adj1" fmla="val 100780"/>
                </a:avLst>
              </a:prstGeom>
              <a:ln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or: Elbow 67">
                <a:extLst>
                  <a:ext uri="{FF2B5EF4-FFF2-40B4-BE49-F238E27FC236}">
                    <a16:creationId xmlns:a16="http://schemas.microsoft.com/office/drawing/2014/main" id="{C9D442D8-0BAF-490B-8841-40DD5D5923A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640940" y="5336957"/>
                <a:ext cx="487408" cy="367697"/>
              </a:xfrm>
              <a:prstGeom prst="bentConnector3">
                <a:avLst>
                  <a:gd name="adj1" fmla="val -862"/>
                </a:avLst>
              </a:prstGeom>
              <a:ln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68">
                <a:extLst>
                  <a:ext uri="{FF2B5EF4-FFF2-40B4-BE49-F238E27FC236}">
                    <a16:creationId xmlns:a16="http://schemas.microsoft.com/office/drawing/2014/main" id="{11213838-0DC3-44A6-8A24-1EDE66AD2D2A}"/>
                  </a:ext>
                </a:extLst>
              </p:cNvPr>
              <p:cNvGrpSpPr/>
              <p:nvPr/>
            </p:nvGrpSpPr>
            <p:grpSpPr>
              <a:xfrm>
                <a:off x="1679772" y="1776977"/>
                <a:ext cx="6516762" cy="3643780"/>
                <a:chOff x="783708" y="3243949"/>
                <a:chExt cx="4406790" cy="3002273"/>
              </a:xfrm>
            </p:grpSpPr>
            <p:sp>
              <p:nvSpPr>
                <p:cNvPr id="52" name="Rectangle 100">
                  <a:extLst>
                    <a:ext uri="{FF2B5EF4-FFF2-40B4-BE49-F238E27FC236}">
                      <a16:creationId xmlns:a16="http://schemas.microsoft.com/office/drawing/2014/main" id="{EA8F5346-911B-4727-9ED2-447793875FE9}"/>
                    </a:ext>
                  </a:extLst>
                </p:cNvPr>
                <p:cNvSpPr/>
                <p:nvPr/>
              </p:nvSpPr>
              <p:spPr>
                <a:xfrm>
                  <a:off x="2232087" y="4099626"/>
                  <a:ext cx="2531833" cy="164994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Rounded Rectangle 46">
                  <a:extLst>
                    <a:ext uri="{FF2B5EF4-FFF2-40B4-BE49-F238E27FC236}">
                      <a16:creationId xmlns:a16="http://schemas.microsoft.com/office/drawing/2014/main" id="{0E9B3BC7-666E-4B07-A732-5B52E6AB40F7}"/>
                    </a:ext>
                  </a:extLst>
                </p:cNvPr>
                <p:cNvSpPr/>
                <p:nvPr/>
              </p:nvSpPr>
              <p:spPr>
                <a:xfrm>
                  <a:off x="1858049" y="3844480"/>
                  <a:ext cx="3208664" cy="2242022"/>
                </a:xfrm>
                <a:prstGeom prst="round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2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TextBox 102">
                  <a:extLst>
                    <a:ext uri="{FF2B5EF4-FFF2-40B4-BE49-F238E27FC236}">
                      <a16:creationId xmlns:a16="http://schemas.microsoft.com/office/drawing/2014/main" id="{6F7196C9-B228-4FE0-8587-FFF479542309}"/>
                    </a:ext>
                  </a:extLst>
                </p:cNvPr>
                <p:cNvSpPr txBox="1"/>
                <p:nvPr/>
              </p:nvSpPr>
              <p:spPr>
                <a:xfrm>
                  <a:off x="2623482" y="3849594"/>
                  <a:ext cx="2567016" cy="2423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cs typeface="Arial" panose="020B0604020202020204" pitchFamily="34" charset="0"/>
                    </a:rPr>
                    <a:t>Two-layers MILP operation optimization</a:t>
                  </a:r>
                </a:p>
              </p:txBody>
            </p:sp>
            <p:sp>
              <p:nvSpPr>
                <p:cNvPr id="55" name="TextBox 103">
                  <a:extLst>
                    <a:ext uri="{FF2B5EF4-FFF2-40B4-BE49-F238E27FC236}">
                      <a16:creationId xmlns:a16="http://schemas.microsoft.com/office/drawing/2014/main" id="{9540BAA1-E9B4-4986-9141-CCB47A1E6DD3}"/>
                    </a:ext>
                  </a:extLst>
                </p:cNvPr>
                <p:cNvSpPr txBox="1"/>
                <p:nvPr/>
              </p:nvSpPr>
              <p:spPr>
                <a:xfrm>
                  <a:off x="783708" y="3243949"/>
                  <a:ext cx="797240" cy="1750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050" baseline="-25000" dirty="0"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6" name="Straight Arrow Connector 104">
                  <a:extLst>
                    <a:ext uri="{FF2B5EF4-FFF2-40B4-BE49-F238E27FC236}">
                      <a16:creationId xmlns:a16="http://schemas.microsoft.com/office/drawing/2014/main" id="{85A420C7-3407-41F1-81D4-BBA7452849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28180" y="4956797"/>
                  <a:ext cx="0" cy="22553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105">
                  <a:extLst>
                    <a:ext uri="{FF2B5EF4-FFF2-40B4-BE49-F238E27FC236}">
                      <a16:creationId xmlns:a16="http://schemas.microsoft.com/office/drawing/2014/main" id="{C9043538-EEE0-4AC4-83AD-F0D644FA2AE5}"/>
                    </a:ext>
                  </a:extLst>
                </p:cNvPr>
                <p:cNvSpPr txBox="1"/>
                <p:nvPr/>
              </p:nvSpPr>
              <p:spPr>
                <a:xfrm>
                  <a:off x="1775811" y="4776798"/>
                  <a:ext cx="498372" cy="4038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1200" dirty="0">
                      <a:cs typeface="Arial" panose="020B0604020202020204" pitchFamily="34" charset="0"/>
                    </a:rPr>
                    <a:t>Start </a:t>
                  </a:r>
                </a:p>
                <a:p>
                  <a:pPr algn="ctr"/>
                  <a:r>
                    <a:rPr lang="it-IT" sz="1200" dirty="0" err="1">
                      <a:cs typeface="Arial" panose="020B0604020202020204" pitchFamily="34" charset="0"/>
                    </a:rPr>
                    <a:t>t</a:t>
                  </a:r>
                  <a:r>
                    <a:rPr lang="it-IT" sz="1200" baseline="-25000" dirty="0" err="1">
                      <a:cs typeface="Arial" panose="020B0604020202020204" pitchFamily="34" charset="0"/>
                    </a:rPr>
                    <a:t>j</a:t>
                  </a:r>
                  <a:r>
                    <a:rPr lang="it-IT" sz="1200" dirty="0">
                      <a:cs typeface="Arial" panose="020B0604020202020204" pitchFamily="34" charset="0"/>
                    </a:rPr>
                    <a:t>=0</a:t>
                  </a:r>
                </a:p>
              </p:txBody>
            </p:sp>
            <p:cxnSp>
              <p:nvCxnSpPr>
                <p:cNvPr id="58" name="Straight Arrow Connector 106">
                  <a:extLst>
                    <a:ext uri="{FF2B5EF4-FFF2-40B4-BE49-F238E27FC236}">
                      <a16:creationId xmlns:a16="http://schemas.microsoft.com/office/drawing/2014/main" id="{B7BD7FCC-4DF4-4A63-832C-8AB5A0CF6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35505" y="4956797"/>
                  <a:ext cx="32670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Diamond 107">
                  <a:extLst>
                    <a:ext uri="{FF2B5EF4-FFF2-40B4-BE49-F238E27FC236}">
                      <a16:creationId xmlns:a16="http://schemas.microsoft.com/office/drawing/2014/main" id="{029E1AFA-0A93-4D47-B314-57D4C6E8D16A}"/>
                    </a:ext>
                  </a:extLst>
                </p:cNvPr>
                <p:cNvSpPr/>
                <p:nvPr/>
              </p:nvSpPr>
              <p:spPr>
                <a:xfrm>
                  <a:off x="3601459" y="5212599"/>
                  <a:ext cx="853437" cy="352806"/>
                </a:xfrm>
                <a:prstGeom prst="diamond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1050" dirty="0">
                      <a:solidFill>
                        <a:schemeClr val="tx1"/>
                      </a:solidFill>
                      <a:cs typeface="Arial" panose="020B0604020202020204" pitchFamily="34" charset="0"/>
                    </a:rPr>
                    <a:t>SOH</a:t>
                  </a:r>
                </a:p>
                <a:p>
                  <a:pPr algn="ctr"/>
                  <a:r>
                    <a:rPr lang="it-IT" sz="1050" dirty="0">
                      <a:solidFill>
                        <a:schemeClr val="tx1"/>
                      </a:solidFill>
                      <a:cs typeface="Arial" panose="020B0604020202020204" pitchFamily="34" charset="0"/>
                    </a:rPr>
                    <a:t>&gt;80%</a:t>
                  </a:r>
                </a:p>
              </p:txBody>
            </p:sp>
            <p:cxnSp>
              <p:nvCxnSpPr>
                <p:cNvPr id="60" name="Straight Arrow Connector 108">
                  <a:extLst>
                    <a:ext uri="{FF2B5EF4-FFF2-40B4-BE49-F238E27FC236}">
                      <a16:creationId xmlns:a16="http://schemas.microsoft.com/office/drawing/2014/main" id="{AC620216-3D13-4523-A474-33E02353A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0855" y="5415631"/>
                  <a:ext cx="439087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109">
                  <a:extLst>
                    <a:ext uri="{FF2B5EF4-FFF2-40B4-BE49-F238E27FC236}">
                      <a16:creationId xmlns:a16="http://schemas.microsoft.com/office/drawing/2014/main" id="{6A933B59-B83D-49CE-8527-0FB72180C8E4}"/>
                    </a:ext>
                  </a:extLst>
                </p:cNvPr>
                <p:cNvSpPr txBox="1"/>
                <p:nvPr/>
              </p:nvSpPr>
              <p:spPr>
                <a:xfrm>
                  <a:off x="1410471" y="3526307"/>
                  <a:ext cx="177788" cy="2423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it-IT" sz="1200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TextBox 110">
                  <a:extLst>
                    <a:ext uri="{FF2B5EF4-FFF2-40B4-BE49-F238E27FC236}">
                      <a16:creationId xmlns:a16="http://schemas.microsoft.com/office/drawing/2014/main" id="{0A1834D0-87A0-4DF1-871F-3AD346FD1617}"/>
                    </a:ext>
                  </a:extLst>
                </p:cNvPr>
                <p:cNvSpPr txBox="1"/>
                <p:nvPr/>
              </p:nvSpPr>
              <p:spPr>
                <a:xfrm>
                  <a:off x="3150069" y="5240652"/>
                  <a:ext cx="374951" cy="2423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dirty="0">
                      <a:cs typeface="Arial" panose="020B0604020202020204" pitchFamily="34" charset="0"/>
                    </a:rPr>
                    <a:t>yes</a:t>
                  </a:r>
                </a:p>
              </p:txBody>
            </p:sp>
            <p:sp>
              <p:nvSpPr>
                <p:cNvPr id="63" name="TextBox 111">
                  <a:extLst>
                    <a:ext uri="{FF2B5EF4-FFF2-40B4-BE49-F238E27FC236}">
                      <a16:creationId xmlns:a16="http://schemas.microsoft.com/office/drawing/2014/main" id="{922F4578-7021-4965-BA6A-1C53BE0C75A5}"/>
                    </a:ext>
                  </a:extLst>
                </p:cNvPr>
                <p:cNvSpPr txBox="1"/>
                <p:nvPr/>
              </p:nvSpPr>
              <p:spPr>
                <a:xfrm>
                  <a:off x="3990914" y="5550882"/>
                  <a:ext cx="375499" cy="242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>
                      <a:cs typeface="Arial" panose="020B0604020202020204" pitchFamily="34" charset="0"/>
                    </a:rPr>
                    <a:t>no</a:t>
                  </a:r>
                </a:p>
              </p:txBody>
            </p:sp>
            <p:cxnSp>
              <p:nvCxnSpPr>
                <p:cNvPr id="64" name="Straight Arrow Connector 112">
                  <a:extLst>
                    <a:ext uri="{FF2B5EF4-FFF2-40B4-BE49-F238E27FC236}">
                      <a16:creationId xmlns:a16="http://schemas.microsoft.com/office/drawing/2014/main" id="{C3E9CD51-E136-43DF-AC55-B0F0A0DEC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1681" y="5605048"/>
                  <a:ext cx="0" cy="2742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113">
                  <a:extLst>
                    <a:ext uri="{FF2B5EF4-FFF2-40B4-BE49-F238E27FC236}">
                      <a16:creationId xmlns:a16="http://schemas.microsoft.com/office/drawing/2014/main" id="{1D738F46-C174-4BD7-B1E5-8499CEC97FE6}"/>
                    </a:ext>
                  </a:extLst>
                </p:cNvPr>
                <p:cNvSpPr txBox="1"/>
                <p:nvPr/>
              </p:nvSpPr>
              <p:spPr>
                <a:xfrm>
                  <a:off x="3409479" y="5842325"/>
                  <a:ext cx="1282407" cy="4038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>
                      <a:cs typeface="Arial" panose="020B0604020202020204" pitchFamily="34" charset="0"/>
                    </a:rPr>
                    <a:t>Stop the optimization</a:t>
                  </a:r>
                </a:p>
              </p:txBody>
            </p:sp>
            <p:cxnSp>
              <p:nvCxnSpPr>
                <p:cNvPr id="66" name="Connector: Elbow 114">
                  <a:extLst>
                    <a:ext uri="{FF2B5EF4-FFF2-40B4-BE49-F238E27FC236}">
                      <a16:creationId xmlns:a16="http://schemas.microsoft.com/office/drawing/2014/main" id="{7CA0540B-1C78-4CFF-A0EB-6159E21BC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2818259" y="4321589"/>
                  <a:ext cx="408117" cy="378496"/>
                </a:xfrm>
                <a:prstGeom prst="bentConnector3">
                  <a:avLst>
                    <a:gd name="adj1" fmla="val 99945"/>
                  </a:avLst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115">
                  <a:extLst>
                    <a:ext uri="{FF2B5EF4-FFF2-40B4-BE49-F238E27FC236}">
                      <a16:creationId xmlns:a16="http://schemas.microsoft.com/office/drawing/2014/main" id="{80D9FE9E-491C-43FC-881A-B21BCE9E2C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45330" y="5167096"/>
                  <a:ext cx="0" cy="14074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8" name="Group 116">
                  <a:extLst>
                    <a:ext uri="{FF2B5EF4-FFF2-40B4-BE49-F238E27FC236}">
                      <a16:creationId xmlns:a16="http://schemas.microsoft.com/office/drawing/2014/main" id="{19CF9BCE-70C8-4282-B74D-5D74A448632C}"/>
                    </a:ext>
                  </a:extLst>
                </p:cNvPr>
                <p:cNvGrpSpPr/>
                <p:nvPr/>
              </p:nvGrpSpPr>
              <p:grpSpPr>
                <a:xfrm>
                  <a:off x="3278342" y="4147785"/>
                  <a:ext cx="1367729" cy="850093"/>
                  <a:chOff x="1924873" y="3900846"/>
                  <a:chExt cx="1367729" cy="850093"/>
                </a:xfrm>
              </p:grpSpPr>
              <p:sp>
                <p:nvSpPr>
                  <p:cNvPr id="71" name="Rectangle 119">
                    <a:extLst>
                      <a:ext uri="{FF2B5EF4-FFF2-40B4-BE49-F238E27FC236}">
                        <a16:creationId xmlns:a16="http://schemas.microsoft.com/office/drawing/2014/main" id="{941F3D30-5EE4-4B90-983C-E1FB47F59325}"/>
                      </a:ext>
                    </a:extLst>
                  </p:cNvPr>
                  <p:cNvSpPr/>
                  <p:nvPr/>
                </p:nvSpPr>
                <p:spPr>
                  <a:xfrm>
                    <a:off x="1924873" y="3900846"/>
                    <a:ext cx="1355372" cy="7774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72" name="Group 120">
                    <a:extLst>
                      <a:ext uri="{FF2B5EF4-FFF2-40B4-BE49-F238E27FC236}">
                        <a16:creationId xmlns:a16="http://schemas.microsoft.com/office/drawing/2014/main" id="{93A0E528-AEB3-4806-9523-3B374FE1292C}"/>
                      </a:ext>
                    </a:extLst>
                  </p:cNvPr>
                  <p:cNvGrpSpPr/>
                  <p:nvPr/>
                </p:nvGrpSpPr>
                <p:grpSpPr>
                  <a:xfrm>
                    <a:off x="1966501" y="3963341"/>
                    <a:ext cx="1326101" cy="787598"/>
                    <a:chOff x="2721987" y="4508248"/>
                    <a:chExt cx="2901555" cy="1723290"/>
                  </a:xfrm>
                </p:grpSpPr>
                <p:pic>
                  <p:nvPicPr>
                    <p:cNvPr id="73" name="Picture 121">
                      <a:extLst>
                        <a:ext uri="{FF2B5EF4-FFF2-40B4-BE49-F238E27FC236}">
                          <a16:creationId xmlns:a16="http://schemas.microsoft.com/office/drawing/2014/main" id="{52EA2643-C4FE-4666-9EF1-F094CD0456F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721987" y="4530209"/>
                      <a:ext cx="1521168" cy="99684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4" name="TextBox 122">
                      <a:extLst>
                        <a:ext uri="{FF2B5EF4-FFF2-40B4-BE49-F238E27FC236}">
                          <a16:creationId xmlns:a16="http://schemas.microsoft.com/office/drawing/2014/main" id="{265B3A33-019C-4A1A-9ED7-97DB1C0A44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90038" y="4508248"/>
                      <a:ext cx="1433504" cy="17232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>
                          <a:cs typeface="Arial" panose="020B0604020202020204" pitchFamily="34" charset="0"/>
                        </a:rPr>
                        <a:t>One day operation optimization</a:t>
                      </a:r>
                    </a:p>
                  </p:txBody>
                </p:sp>
              </p:grpSp>
            </p:grpSp>
            <p:sp>
              <p:nvSpPr>
                <p:cNvPr id="69" name="TextBox 117">
                  <a:extLst>
                    <a:ext uri="{FF2B5EF4-FFF2-40B4-BE49-F238E27FC236}">
                      <a16:creationId xmlns:a16="http://schemas.microsoft.com/office/drawing/2014/main" id="{40402E37-710E-469B-A767-E1121D9FED4C}"/>
                    </a:ext>
                  </a:extLst>
                </p:cNvPr>
                <p:cNvSpPr txBox="1"/>
                <p:nvPr/>
              </p:nvSpPr>
              <p:spPr>
                <a:xfrm>
                  <a:off x="2252049" y="5525206"/>
                  <a:ext cx="1388786" cy="22887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cs typeface="Arial" panose="020B0604020202020204" pitchFamily="34" charset="0"/>
                    </a:rPr>
                    <a:t>Time dependent layer</a:t>
                  </a:r>
                </a:p>
              </p:txBody>
            </p:sp>
            <p:sp>
              <p:nvSpPr>
                <p:cNvPr id="70" name="TextBox 118">
                  <a:extLst>
                    <a:ext uri="{FF2B5EF4-FFF2-40B4-BE49-F238E27FC236}">
                      <a16:creationId xmlns:a16="http://schemas.microsoft.com/office/drawing/2014/main" id="{53D85C35-713F-4318-B7B9-65C5C4B662EA}"/>
                    </a:ext>
                  </a:extLst>
                </p:cNvPr>
                <p:cNvSpPr txBox="1"/>
                <p:nvPr/>
              </p:nvSpPr>
              <p:spPr>
                <a:xfrm>
                  <a:off x="3294591" y="4712114"/>
                  <a:ext cx="1301983" cy="209213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cs typeface="Arial" panose="020B0604020202020204" pitchFamily="34" charset="0"/>
                    </a:rPr>
                    <a:t>Ageing dependent layer</a:t>
                  </a:r>
                </a:p>
              </p:txBody>
            </p:sp>
          </p:grpSp>
          <p:pic>
            <p:nvPicPr>
              <p:cNvPr id="21" name="Picture 69" descr="Chart, line chart&#10;&#10;Description automatically generated">
                <a:extLst>
                  <a:ext uri="{FF2B5EF4-FFF2-40B4-BE49-F238E27FC236}">
                    <a16:creationId xmlns:a16="http://schemas.microsoft.com/office/drawing/2014/main" id="{2DF8D21A-51A7-49F5-903A-7A2BF7CE3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5413" y="3661996"/>
                <a:ext cx="1175995" cy="643438"/>
              </a:xfrm>
              <a:prstGeom prst="rect">
                <a:avLst/>
              </a:prstGeom>
            </p:spPr>
          </p:pic>
          <p:sp>
            <p:nvSpPr>
              <p:cNvPr id="22" name="Rectangle 70">
                <a:extLst>
                  <a:ext uri="{FF2B5EF4-FFF2-40B4-BE49-F238E27FC236}">
                    <a16:creationId xmlns:a16="http://schemas.microsoft.com/office/drawing/2014/main" id="{6A0E7248-E374-4F6D-880E-EAE2EFBEA723}"/>
                  </a:ext>
                </a:extLst>
              </p:cNvPr>
              <p:cNvSpPr/>
              <p:nvPr/>
            </p:nvSpPr>
            <p:spPr>
              <a:xfrm>
                <a:off x="4184631" y="3604150"/>
                <a:ext cx="1016217" cy="4832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 71">
                <a:extLst>
                  <a:ext uri="{FF2B5EF4-FFF2-40B4-BE49-F238E27FC236}">
                    <a16:creationId xmlns:a16="http://schemas.microsoft.com/office/drawing/2014/main" id="{D80F1294-662B-4F9A-9DB7-AB01257BF91F}"/>
                  </a:ext>
                </a:extLst>
              </p:cNvPr>
              <p:cNvSpPr/>
              <p:nvPr/>
            </p:nvSpPr>
            <p:spPr>
              <a:xfrm>
                <a:off x="4432472" y="4308111"/>
                <a:ext cx="562051" cy="1970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72">
                <a:extLst>
                  <a:ext uri="{FF2B5EF4-FFF2-40B4-BE49-F238E27FC236}">
                    <a16:creationId xmlns:a16="http://schemas.microsoft.com/office/drawing/2014/main" id="{110AB622-2696-4971-8598-1082219F5FE1}"/>
                  </a:ext>
                </a:extLst>
              </p:cNvPr>
              <p:cNvSpPr/>
              <p:nvPr/>
            </p:nvSpPr>
            <p:spPr>
              <a:xfrm>
                <a:off x="5682503" y="4979410"/>
                <a:ext cx="1635738" cy="176961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73">
                <a:extLst>
                  <a:ext uri="{FF2B5EF4-FFF2-40B4-BE49-F238E27FC236}">
                    <a16:creationId xmlns:a16="http://schemas.microsoft.com/office/drawing/2014/main" id="{23801D6F-1205-432D-BF2A-8B4E673601BD}"/>
                  </a:ext>
                </a:extLst>
              </p:cNvPr>
              <p:cNvSpPr/>
              <p:nvPr/>
            </p:nvSpPr>
            <p:spPr>
              <a:xfrm>
                <a:off x="3329117" y="3669512"/>
                <a:ext cx="349693" cy="353309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4">
                <a:extLst>
                  <a:ext uri="{FF2B5EF4-FFF2-40B4-BE49-F238E27FC236}">
                    <a16:creationId xmlns:a16="http://schemas.microsoft.com/office/drawing/2014/main" id="{A55CA2D1-91D3-46FE-8AE3-B23F64E78D62}"/>
                  </a:ext>
                </a:extLst>
              </p:cNvPr>
              <p:cNvSpPr txBox="1"/>
              <p:nvPr/>
            </p:nvSpPr>
            <p:spPr>
              <a:xfrm>
                <a:off x="4392791" y="4270237"/>
                <a:ext cx="696469" cy="441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050" dirty="0" err="1">
                    <a:cs typeface="Arial" panose="020B0604020202020204" pitchFamily="34" charset="0"/>
                  </a:rPr>
                  <a:t>t</a:t>
                </a:r>
                <a:r>
                  <a:rPr lang="it-IT" sz="1050" baseline="-25000" dirty="0" err="1">
                    <a:cs typeface="Arial" panose="020B0604020202020204" pitchFamily="34" charset="0"/>
                  </a:rPr>
                  <a:t>j</a:t>
                </a:r>
                <a:r>
                  <a:rPr lang="it-IT" sz="1050" dirty="0">
                    <a:cs typeface="Arial" panose="020B0604020202020204" pitchFamily="34" charset="0"/>
                  </a:rPr>
                  <a:t> = t</a:t>
                </a:r>
                <a:r>
                  <a:rPr lang="it-IT" sz="1050" baseline="-25000" dirty="0">
                    <a:cs typeface="Arial" panose="020B0604020202020204" pitchFamily="34" charset="0"/>
                  </a:rPr>
                  <a:t>j</a:t>
                </a:r>
                <a:r>
                  <a:rPr lang="it-IT" sz="1050" dirty="0">
                    <a:cs typeface="Arial" panose="020B0604020202020204" pitchFamily="34" charset="0"/>
                  </a:rPr>
                  <a:t>+1</a:t>
                </a:r>
              </a:p>
            </p:txBody>
          </p:sp>
          <p:sp>
            <p:nvSpPr>
              <p:cNvPr id="27" name="TextBox 75">
                <a:extLst>
                  <a:ext uri="{FF2B5EF4-FFF2-40B4-BE49-F238E27FC236}">
                    <a16:creationId xmlns:a16="http://schemas.microsoft.com/office/drawing/2014/main" id="{87515AC4-2040-42F3-B01D-0C4C274639D2}"/>
                  </a:ext>
                </a:extLst>
              </p:cNvPr>
              <p:cNvSpPr txBox="1"/>
              <p:nvPr/>
            </p:nvSpPr>
            <p:spPr>
              <a:xfrm>
                <a:off x="4074970" y="3564173"/>
                <a:ext cx="1212675" cy="955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dirty="0">
                    <a:cs typeface="Arial" panose="020B0604020202020204" pitchFamily="34" charset="0"/>
                  </a:rPr>
                  <a:t>LIB and PEMFC cumulative degradation at </a:t>
                </a:r>
                <a:r>
                  <a:rPr lang="en-US" sz="1050" dirty="0" err="1">
                    <a:cs typeface="Arial" panose="020B0604020202020204" pitchFamily="34" charset="0"/>
                  </a:rPr>
                  <a:t>t</a:t>
                </a:r>
                <a:r>
                  <a:rPr lang="en-US" sz="1050" baseline="-25000" dirty="0" err="1">
                    <a:cs typeface="Arial" panose="020B0604020202020204" pitchFamily="34" charset="0"/>
                  </a:rPr>
                  <a:t>j</a:t>
                </a:r>
                <a:endParaRPr lang="en-US" sz="1050" baseline="-25000" dirty="0"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: Rounded Corners 76">
                <a:extLst>
                  <a:ext uri="{FF2B5EF4-FFF2-40B4-BE49-F238E27FC236}">
                    <a16:creationId xmlns:a16="http://schemas.microsoft.com/office/drawing/2014/main" id="{21F917B7-38F7-47AB-9B00-6CD3DCF31366}"/>
                  </a:ext>
                </a:extLst>
              </p:cNvPr>
              <p:cNvSpPr/>
              <p:nvPr/>
            </p:nvSpPr>
            <p:spPr>
              <a:xfrm>
                <a:off x="3672087" y="2417923"/>
                <a:ext cx="815091" cy="200811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Phase 2 </a:t>
                </a:r>
                <a:endParaRPr lang="en-US" sz="3200" dirty="0"/>
              </a:p>
            </p:txBody>
          </p:sp>
          <p:grpSp>
            <p:nvGrpSpPr>
              <p:cNvPr id="29" name="Group 77">
                <a:extLst>
                  <a:ext uri="{FF2B5EF4-FFF2-40B4-BE49-F238E27FC236}">
                    <a16:creationId xmlns:a16="http://schemas.microsoft.com/office/drawing/2014/main" id="{5F53E328-317A-40E8-A4EA-0E0E65425FC8}"/>
                  </a:ext>
                </a:extLst>
              </p:cNvPr>
              <p:cNvGrpSpPr/>
              <p:nvPr/>
            </p:nvGrpSpPr>
            <p:grpSpPr>
              <a:xfrm>
                <a:off x="3566326" y="876559"/>
                <a:ext cx="4416811" cy="1328114"/>
                <a:chOff x="1839211" y="1188944"/>
                <a:chExt cx="4416811" cy="1328114"/>
              </a:xfrm>
            </p:grpSpPr>
            <p:grpSp>
              <p:nvGrpSpPr>
                <p:cNvPr id="30" name="Group 78">
                  <a:extLst>
                    <a:ext uri="{FF2B5EF4-FFF2-40B4-BE49-F238E27FC236}">
                      <a16:creationId xmlns:a16="http://schemas.microsoft.com/office/drawing/2014/main" id="{07229773-F08E-4257-989B-94AAEFDA3E05}"/>
                    </a:ext>
                  </a:extLst>
                </p:cNvPr>
                <p:cNvGrpSpPr/>
                <p:nvPr/>
              </p:nvGrpSpPr>
              <p:grpSpPr>
                <a:xfrm>
                  <a:off x="1839211" y="1308768"/>
                  <a:ext cx="4416811" cy="1208290"/>
                  <a:chOff x="2495274" y="-784984"/>
                  <a:chExt cx="6801842" cy="1793988"/>
                </a:xfrm>
              </p:grpSpPr>
              <p:sp>
                <p:nvSpPr>
                  <p:cNvPr id="48" name="TextBox 96">
                    <a:extLst>
                      <a:ext uri="{FF2B5EF4-FFF2-40B4-BE49-F238E27FC236}">
                        <a16:creationId xmlns:a16="http://schemas.microsoft.com/office/drawing/2014/main" id="{98F51099-76F2-488F-B0C8-E36DA721E6BB}"/>
                      </a:ext>
                    </a:extLst>
                  </p:cNvPr>
                  <p:cNvSpPr txBox="1"/>
                  <p:nvPr/>
                </p:nvSpPr>
                <p:spPr>
                  <a:xfrm>
                    <a:off x="3100327" y="-784984"/>
                    <a:ext cx="5643607" cy="4112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200" dirty="0">
                        <a:cs typeface="Arial" panose="020B0604020202020204" pitchFamily="34" charset="0"/>
                      </a:rPr>
                      <a:t>MILP design </a:t>
                    </a:r>
                    <a:r>
                      <a:rPr lang="it-IT" sz="1200" dirty="0" err="1">
                        <a:cs typeface="Arial" panose="020B0604020202020204" pitchFamily="34" charset="0"/>
                      </a:rPr>
                      <a:t>optimization</a:t>
                    </a:r>
                    <a:endParaRPr lang="it-IT" sz="1200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Rounded Rectangle 44">
                    <a:extLst>
                      <a:ext uri="{FF2B5EF4-FFF2-40B4-BE49-F238E27FC236}">
                        <a16:creationId xmlns:a16="http://schemas.microsoft.com/office/drawing/2014/main" id="{56A20E76-C2C4-42ED-A0F5-656FF801B39B}"/>
                      </a:ext>
                    </a:extLst>
                  </p:cNvPr>
                  <p:cNvSpPr/>
                  <p:nvPr/>
                </p:nvSpPr>
                <p:spPr>
                  <a:xfrm>
                    <a:off x="2495274" y="-746322"/>
                    <a:ext cx="6801842" cy="1755326"/>
                  </a:xfrm>
                  <a:prstGeom prst="round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2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" name="TextBox 98">
                    <a:extLst>
                      <a:ext uri="{FF2B5EF4-FFF2-40B4-BE49-F238E27FC236}">
                        <a16:creationId xmlns:a16="http://schemas.microsoft.com/office/drawing/2014/main" id="{3DF7922C-6E68-4BC1-90E0-A15C0C92FCBD}"/>
                      </a:ext>
                    </a:extLst>
                  </p:cNvPr>
                  <p:cNvSpPr txBox="1"/>
                  <p:nvPr/>
                </p:nvSpPr>
                <p:spPr>
                  <a:xfrm>
                    <a:off x="7622622" y="-133571"/>
                    <a:ext cx="1261952" cy="3884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100" dirty="0">
                        <a:cs typeface="Arial" panose="020B0604020202020204" pitchFamily="34" charset="0"/>
                      </a:rPr>
                      <a:t>2 x 100 kW</a:t>
                    </a:r>
                  </a:p>
                </p:txBody>
              </p:sp>
              <p:sp>
                <p:nvSpPr>
                  <p:cNvPr id="51" name="TextBox 99">
                    <a:extLst>
                      <a:ext uri="{FF2B5EF4-FFF2-40B4-BE49-F238E27FC236}">
                        <a16:creationId xmlns:a16="http://schemas.microsoft.com/office/drawing/2014/main" id="{7AAE08CA-A42E-4B19-A3A7-B66A8DE218C3}"/>
                      </a:ext>
                    </a:extLst>
                  </p:cNvPr>
                  <p:cNvSpPr txBox="1"/>
                  <p:nvPr/>
                </p:nvSpPr>
                <p:spPr>
                  <a:xfrm>
                    <a:off x="7636415" y="540400"/>
                    <a:ext cx="1071870" cy="3884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100" dirty="0">
                        <a:cs typeface="Arial" panose="020B0604020202020204" pitchFamily="34" charset="0"/>
                      </a:rPr>
                      <a:t>310 kWh</a:t>
                    </a:r>
                  </a:p>
                </p:txBody>
              </p:sp>
            </p:grpSp>
            <p:pic>
              <p:nvPicPr>
                <p:cNvPr id="31" name="Picture 79">
                  <a:extLst>
                    <a:ext uri="{FF2B5EF4-FFF2-40B4-BE49-F238E27FC236}">
                      <a16:creationId xmlns:a16="http://schemas.microsoft.com/office/drawing/2014/main" id="{53E825C7-74F6-46E5-BBFF-55E8206FAA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14372" y="2137162"/>
                  <a:ext cx="491635" cy="214728"/>
                </a:xfrm>
                <a:prstGeom prst="rect">
                  <a:avLst/>
                </a:prstGeom>
              </p:spPr>
            </p:pic>
            <p:sp>
              <p:nvSpPr>
                <p:cNvPr id="32" name="TextBox 80">
                  <a:extLst>
                    <a:ext uri="{FF2B5EF4-FFF2-40B4-BE49-F238E27FC236}">
                      <a16:creationId xmlns:a16="http://schemas.microsoft.com/office/drawing/2014/main" id="{9F3C81FF-785C-4160-B4A8-5FBABFC3FE6F}"/>
                    </a:ext>
                  </a:extLst>
                </p:cNvPr>
                <p:cNvSpPr txBox="1"/>
                <p:nvPr/>
              </p:nvSpPr>
              <p:spPr>
                <a:xfrm>
                  <a:off x="5151856" y="2007105"/>
                  <a:ext cx="727245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100" dirty="0">
                      <a:cs typeface="Arial" panose="020B0604020202020204" pitchFamily="34" charset="0"/>
                    </a:rPr>
                    <a:t>LIB</a:t>
                  </a:r>
                  <a:endParaRPr lang="en-US" sz="1100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Box 81">
                  <a:extLst>
                    <a:ext uri="{FF2B5EF4-FFF2-40B4-BE49-F238E27FC236}">
                      <a16:creationId xmlns:a16="http://schemas.microsoft.com/office/drawing/2014/main" id="{C5A5DF58-FFBC-493A-A2D8-605E9D9BE5D6}"/>
                    </a:ext>
                  </a:extLst>
                </p:cNvPr>
                <p:cNvSpPr txBox="1"/>
                <p:nvPr/>
              </p:nvSpPr>
              <p:spPr>
                <a:xfrm>
                  <a:off x="5147875" y="1554937"/>
                  <a:ext cx="913633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100" dirty="0">
                      <a:cs typeface="Arial" panose="020B0604020202020204" pitchFamily="34" charset="0"/>
                    </a:rPr>
                    <a:t>PEMFC</a:t>
                  </a:r>
                  <a:endParaRPr lang="en-US" sz="1100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TextBox 82">
                  <a:extLst>
                    <a:ext uri="{FF2B5EF4-FFF2-40B4-BE49-F238E27FC236}">
                      <a16:creationId xmlns:a16="http://schemas.microsoft.com/office/drawing/2014/main" id="{B7947C3C-4A3E-4F9F-BA45-E50DBDAF5A9F}"/>
                    </a:ext>
                  </a:extLst>
                </p:cNvPr>
                <p:cNvSpPr txBox="1"/>
                <p:nvPr/>
              </p:nvSpPr>
              <p:spPr>
                <a:xfrm>
                  <a:off x="1912026" y="1798112"/>
                  <a:ext cx="935181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100" dirty="0" err="1">
                      <a:cs typeface="Arial" panose="020B0604020202020204" pitchFamily="34" charset="0"/>
                    </a:rPr>
                    <a:t>Objective</a:t>
                  </a:r>
                  <a:endParaRPr lang="en-US" sz="1100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Left Brace 83">
                  <a:extLst>
                    <a:ext uri="{FF2B5EF4-FFF2-40B4-BE49-F238E27FC236}">
                      <a16:creationId xmlns:a16="http://schemas.microsoft.com/office/drawing/2014/main" id="{2BEF9540-DE6A-49E3-9A9A-26D12E8C4632}"/>
                    </a:ext>
                  </a:extLst>
                </p:cNvPr>
                <p:cNvSpPr/>
                <p:nvPr/>
              </p:nvSpPr>
              <p:spPr>
                <a:xfrm>
                  <a:off x="2760850" y="1678982"/>
                  <a:ext cx="249243" cy="620223"/>
                </a:xfrm>
                <a:prstGeom prst="leftBrace">
                  <a:avLst>
                    <a:gd name="adj1" fmla="val 38740"/>
                    <a:gd name="adj2" fmla="val 4909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36" name="TextBox 84">
                  <a:extLst>
                    <a:ext uri="{FF2B5EF4-FFF2-40B4-BE49-F238E27FC236}">
                      <a16:creationId xmlns:a16="http://schemas.microsoft.com/office/drawing/2014/main" id="{96C80AA0-A5FB-429F-B325-229A39AA749C}"/>
                    </a:ext>
                  </a:extLst>
                </p:cNvPr>
                <p:cNvSpPr txBox="1"/>
                <p:nvPr/>
              </p:nvSpPr>
              <p:spPr>
                <a:xfrm>
                  <a:off x="2917970" y="1650461"/>
                  <a:ext cx="1733310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100" dirty="0">
                      <a:cs typeface="Arial" panose="020B0604020202020204" pitchFamily="34" charset="0"/>
                    </a:rPr>
                    <a:t>Min FC </a:t>
                  </a:r>
                  <a:r>
                    <a:rPr lang="it-IT" sz="1100" dirty="0" err="1">
                      <a:cs typeface="Arial" panose="020B0604020202020204" pitchFamily="34" charset="0"/>
                    </a:rPr>
                    <a:t>degradation</a:t>
                  </a:r>
                  <a:endParaRPr lang="en-US" sz="1100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Box 85">
                  <a:extLst>
                    <a:ext uri="{FF2B5EF4-FFF2-40B4-BE49-F238E27FC236}">
                      <a16:creationId xmlns:a16="http://schemas.microsoft.com/office/drawing/2014/main" id="{B76E9D48-0959-4C12-95F2-33993C2B7EA8}"/>
                    </a:ext>
                  </a:extLst>
                </p:cNvPr>
                <p:cNvSpPr txBox="1"/>
                <p:nvPr/>
              </p:nvSpPr>
              <p:spPr>
                <a:xfrm>
                  <a:off x="2894112" y="2015673"/>
                  <a:ext cx="1471865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100" dirty="0">
                      <a:cs typeface="Arial" panose="020B0604020202020204" pitchFamily="34" charset="0"/>
                    </a:rPr>
                    <a:t>Min cost</a:t>
                  </a:r>
                  <a:endParaRPr lang="en-US" sz="1100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Arrow: Right 86">
                  <a:extLst>
                    <a:ext uri="{FF2B5EF4-FFF2-40B4-BE49-F238E27FC236}">
                      <a16:creationId xmlns:a16="http://schemas.microsoft.com/office/drawing/2014/main" id="{20E17DE7-B939-44B1-A1BA-0F249DB37AF8}"/>
                    </a:ext>
                  </a:extLst>
                </p:cNvPr>
                <p:cNvSpPr/>
                <p:nvPr/>
              </p:nvSpPr>
              <p:spPr>
                <a:xfrm>
                  <a:off x="4493694" y="1866705"/>
                  <a:ext cx="146386" cy="214728"/>
                </a:xfrm>
                <a:prstGeom prst="rightArrow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39" name="Rectangle: Rounded Corners 87">
                  <a:extLst>
                    <a:ext uri="{FF2B5EF4-FFF2-40B4-BE49-F238E27FC236}">
                      <a16:creationId xmlns:a16="http://schemas.microsoft.com/office/drawing/2014/main" id="{EC479EE2-E893-4493-BBAC-A36360CA31C5}"/>
                    </a:ext>
                  </a:extLst>
                </p:cNvPr>
                <p:cNvSpPr/>
                <p:nvPr/>
              </p:nvSpPr>
              <p:spPr>
                <a:xfrm>
                  <a:off x="2048561" y="1188944"/>
                  <a:ext cx="783128" cy="243832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/>
                    <a:t>Phase 1 </a:t>
                  </a:r>
                  <a:endParaRPr lang="en-US" sz="3200" dirty="0"/>
                </a:p>
              </p:txBody>
            </p:sp>
            <p:grpSp>
              <p:nvGrpSpPr>
                <p:cNvPr id="40" name="Group 88">
                  <a:extLst>
                    <a:ext uri="{FF2B5EF4-FFF2-40B4-BE49-F238E27FC236}">
                      <a16:creationId xmlns:a16="http://schemas.microsoft.com/office/drawing/2014/main" id="{C73F8AD4-3082-4D22-9016-C9B1AD55CE80}"/>
                    </a:ext>
                  </a:extLst>
                </p:cNvPr>
                <p:cNvGrpSpPr/>
                <p:nvPr/>
              </p:nvGrpSpPr>
              <p:grpSpPr>
                <a:xfrm>
                  <a:off x="4729920" y="1612336"/>
                  <a:ext cx="402412" cy="331405"/>
                  <a:chOff x="4371975" y="2514104"/>
                  <a:chExt cx="478485" cy="486271"/>
                </a:xfrm>
              </p:grpSpPr>
              <p:sp>
                <p:nvSpPr>
                  <p:cNvPr id="41" name="Rectangle 89">
                    <a:extLst>
                      <a:ext uri="{FF2B5EF4-FFF2-40B4-BE49-F238E27FC236}">
                        <a16:creationId xmlns:a16="http://schemas.microsoft.com/office/drawing/2014/main" id="{8D8D72D9-016E-47DD-A71F-8648E18F6BFA}"/>
                      </a:ext>
                    </a:extLst>
                  </p:cNvPr>
                  <p:cNvSpPr/>
                  <p:nvPr/>
                </p:nvSpPr>
                <p:spPr>
                  <a:xfrm>
                    <a:off x="4371975" y="2514104"/>
                    <a:ext cx="50800" cy="4862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42" name="Rectangle 90">
                    <a:extLst>
                      <a:ext uri="{FF2B5EF4-FFF2-40B4-BE49-F238E27FC236}">
                        <a16:creationId xmlns:a16="http://schemas.microsoft.com/office/drawing/2014/main" id="{F078ADA7-E942-4D91-959B-84D60BD6E4E7}"/>
                      </a:ext>
                    </a:extLst>
                  </p:cNvPr>
                  <p:cNvSpPr/>
                  <p:nvPr/>
                </p:nvSpPr>
                <p:spPr>
                  <a:xfrm>
                    <a:off x="4799660" y="2514104"/>
                    <a:ext cx="50800" cy="4862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43" name="Rectangle 91">
                    <a:extLst>
                      <a:ext uri="{FF2B5EF4-FFF2-40B4-BE49-F238E27FC236}">
                        <a16:creationId xmlns:a16="http://schemas.microsoft.com/office/drawing/2014/main" id="{D76A1642-DF0B-4941-8694-0C9E2909DAF0}"/>
                      </a:ext>
                    </a:extLst>
                  </p:cNvPr>
                  <p:cNvSpPr/>
                  <p:nvPr/>
                </p:nvSpPr>
                <p:spPr>
                  <a:xfrm>
                    <a:off x="4445715" y="2556131"/>
                    <a:ext cx="50800" cy="4191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44" name="Rectangle 92">
                    <a:extLst>
                      <a:ext uri="{FF2B5EF4-FFF2-40B4-BE49-F238E27FC236}">
                        <a16:creationId xmlns:a16="http://schemas.microsoft.com/office/drawing/2014/main" id="{3777E91C-D3A2-4C48-AD95-F599F7234BC2}"/>
                      </a:ext>
                    </a:extLst>
                  </p:cNvPr>
                  <p:cNvSpPr/>
                  <p:nvPr/>
                </p:nvSpPr>
                <p:spPr>
                  <a:xfrm>
                    <a:off x="4517154" y="2556131"/>
                    <a:ext cx="50800" cy="4191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45" name="Rectangle 93">
                    <a:extLst>
                      <a:ext uri="{FF2B5EF4-FFF2-40B4-BE49-F238E27FC236}">
                        <a16:creationId xmlns:a16="http://schemas.microsoft.com/office/drawing/2014/main" id="{BAA092D2-4B21-40F1-84BC-C46175862E88}"/>
                      </a:ext>
                    </a:extLst>
                  </p:cNvPr>
                  <p:cNvSpPr/>
                  <p:nvPr/>
                </p:nvSpPr>
                <p:spPr>
                  <a:xfrm>
                    <a:off x="4587729" y="2556131"/>
                    <a:ext cx="50800" cy="4191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46" name="Rectangle 94">
                    <a:extLst>
                      <a:ext uri="{FF2B5EF4-FFF2-40B4-BE49-F238E27FC236}">
                        <a16:creationId xmlns:a16="http://schemas.microsoft.com/office/drawing/2014/main" id="{6F988958-0C35-4255-8D40-B81C431858FE}"/>
                      </a:ext>
                    </a:extLst>
                  </p:cNvPr>
                  <p:cNvSpPr/>
                  <p:nvPr/>
                </p:nvSpPr>
                <p:spPr>
                  <a:xfrm>
                    <a:off x="4658133" y="2556131"/>
                    <a:ext cx="50800" cy="4191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47" name="Rectangle 95">
                    <a:extLst>
                      <a:ext uri="{FF2B5EF4-FFF2-40B4-BE49-F238E27FC236}">
                        <a16:creationId xmlns:a16="http://schemas.microsoft.com/office/drawing/2014/main" id="{36A48E45-FFAA-4330-AB46-D59950F88354}"/>
                      </a:ext>
                    </a:extLst>
                  </p:cNvPr>
                  <p:cNvSpPr/>
                  <p:nvPr/>
                </p:nvSpPr>
                <p:spPr>
                  <a:xfrm>
                    <a:off x="4727243" y="2556131"/>
                    <a:ext cx="50800" cy="4191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</p:grpSp>
          </p:grpSp>
        </p:grpSp>
        <p:sp>
          <p:nvSpPr>
            <p:cNvPr id="7" name="Rectangle: Rounded Corners 55">
              <a:extLst>
                <a:ext uri="{FF2B5EF4-FFF2-40B4-BE49-F238E27FC236}">
                  <a16:creationId xmlns:a16="http://schemas.microsoft.com/office/drawing/2014/main" id="{067C873F-0E53-4E23-8A83-9AC496DB42F2}"/>
                </a:ext>
              </a:extLst>
            </p:cNvPr>
            <p:cNvSpPr/>
            <p:nvPr/>
          </p:nvSpPr>
          <p:spPr>
            <a:xfrm>
              <a:off x="1518281" y="2315944"/>
              <a:ext cx="783128" cy="24383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Phase 3 </a:t>
              </a:r>
              <a:endParaRPr lang="en-US" sz="3200" dirty="0"/>
            </a:p>
          </p:txBody>
        </p:sp>
      </p:grpSp>
      <p:pic>
        <p:nvPicPr>
          <p:cNvPr id="91" name="Picture 139">
            <a:extLst>
              <a:ext uri="{FF2B5EF4-FFF2-40B4-BE49-F238E27FC236}">
                <a16:creationId xmlns:a16="http://schemas.microsoft.com/office/drawing/2014/main" id="{4B5B1934-4E67-488F-9D6F-071FA8AA4EA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8732" b="18534"/>
          <a:stretch/>
        </p:blipFill>
        <p:spPr>
          <a:xfrm>
            <a:off x="8296598" y="962125"/>
            <a:ext cx="3666450" cy="1500043"/>
          </a:xfrm>
          <a:prstGeom prst="rect">
            <a:avLst/>
          </a:prstGeom>
        </p:spPr>
      </p:pic>
      <p:sp>
        <p:nvSpPr>
          <p:cNvPr id="92" name="TextBox 140">
            <a:extLst>
              <a:ext uri="{FF2B5EF4-FFF2-40B4-BE49-F238E27FC236}">
                <a16:creationId xmlns:a16="http://schemas.microsoft.com/office/drawing/2014/main" id="{9C75BE5A-C7F2-4897-B7CB-478D9F8EE873}"/>
              </a:ext>
            </a:extLst>
          </p:cNvPr>
          <p:cNvSpPr txBox="1"/>
          <p:nvPr/>
        </p:nvSpPr>
        <p:spPr>
          <a:xfrm>
            <a:off x="8572500" y="2582163"/>
            <a:ext cx="293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https://nuovavenezia.gelocal.it/venezia/cronaca/2022/12/18/news/lido_venezia_gara_trasporti_ferry_boat-12419903/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0701D3D-20F2-4E49-969B-C876D95CB675}"/>
              </a:ext>
            </a:extLst>
          </p:cNvPr>
          <p:cNvSpPr/>
          <p:nvPr/>
        </p:nvSpPr>
        <p:spPr>
          <a:xfrm>
            <a:off x="0" y="6030949"/>
            <a:ext cx="12192000" cy="471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Dall'Armi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D.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Pivetta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R.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Taccani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Uncertainty analysis of the optimal health-conscious operation of a hybrid PEMFC coastal ferry, International Journal of Hydrogen Energy, Volume 47, Issue 21, 2022, https://doi.org/10.1016/j.ijhydene.2021.10.271.</a:t>
            </a:r>
          </a:p>
        </p:txBody>
      </p:sp>
    </p:spTree>
    <p:extLst>
      <p:ext uri="{BB962C8B-B14F-4D97-AF65-F5344CB8AC3E}">
        <p14:creationId xmlns:p14="http://schemas.microsoft.com/office/powerpoint/2010/main" val="408969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4">
            <a:extLst>
              <a:ext uri="{FF2B5EF4-FFF2-40B4-BE49-F238E27FC236}">
                <a16:creationId xmlns:a16="http://schemas.microsoft.com/office/drawing/2014/main" id="{F847D821-5705-4275-B13C-A0B8CEEDCAE0}"/>
              </a:ext>
            </a:extLst>
          </p:cNvPr>
          <p:cNvSpPr txBox="1"/>
          <p:nvPr/>
        </p:nvSpPr>
        <p:spPr>
          <a:xfrm>
            <a:off x="110112" y="96618"/>
            <a:ext cx="11399519" cy="584775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Digital models for H</a:t>
            </a:r>
            <a:r>
              <a:rPr lang="en-US" sz="3200" b="1" baseline="-25000" dirty="0">
                <a:solidFill>
                  <a:srgbClr val="002060"/>
                </a:solidFill>
              </a:rPr>
              <a:t>2 </a:t>
            </a:r>
            <a:r>
              <a:rPr lang="en-US" sz="3200" b="1" dirty="0">
                <a:solidFill>
                  <a:srgbClr val="002060"/>
                </a:solidFill>
              </a:rPr>
              <a:t>production, storage and use</a:t>
            </a:r>
            <a:endParaRPr lang="en-US" sz="3200" b="1" baseline="-25000" dirty="0">
              <a:solidFill>
                <a:srgbClr val="002060"/>
              </a:solidFill>
            </a:endParaRPr>
          </a:p>
        </p:txBody>
      </p:sp>
      <p:pic>
        <p:nvPicPr>
          <p:cNvPr id="5" name="Picture 52">
            <a:extLst>
              <a:ext uri="{FF2B5EF4-FFF2-40B4-BE49-F238E27FC236}">
                <a16:creationId xmlns:a16="http://schemas.microsoft.com/office/drawing/2014/main" id="{41D1355B-B1F9-4031-9677-16A829B62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14" y="887238"/>
            <a:ext cx="10029371" cy="50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73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4">
            <a:extLst>
              <a:ext uri="{FF2B5EF4-FFF2-40B4-BE49-F238E27FC236}">
                <a16:creationId xmlns:a16="http://schemas.microsoft.com/office/drawing/2014/main" id="{69F697B8-62ED-4971-AEB0-00A2473DCB99}"/>
              </a:ext>
            </a:extLst>
          </p:cNvPr>
          <p:cNvSpPr txBox="1"/>
          <p:nvPr/>
        </p:nvSpPr>
        <p:spPr>
          <a:xfrm>
            <a:off x="110112" y="96618"/>
            <a:ext cx="11399519" cy="584775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Digital models for H</a:t>
            </a:r>
            <a:r>
              <a:rPr lang="en-US" sz="3200" b="1" baseline="-25000" dirty="0">
                <a:solidFill>
                  <a:srgbClr val="002060"/>
                </a:solidFill>
              </a:rPr>
              <a:t>2 </a:t>
            </a:r>
            <a:r>
              <a:rPr lang="en-US" sz="3200" b="1" dirty="0">
                <a:solidFill>
                  <a:srgbClr val="002060"/>
                </a:solidFill>
              </a:rPr>
              <a:t>production, storage and use</a:t>
            </a:r>
            <a:endParaRPr lang="en-US" sz="3200" b="1" baseline="-25000" dirty="0">
              <a:solidFill>
                <a:srgbClr val="00206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682220-1CD1-48EB-8D9E-E99569EB6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81" y="681393"/>
            <a:ext cx="7217127" cy="519811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D7CC610-481E-4382-8E11-4C4E479893E8}"/>
              </a:ext>
            </a:extLst>
          </p:cNvPr>
          <p:cNvSpPr/>
          <p:nvPr/>
        </p:nvSpPr>
        <p:spPr>
          <a:xfrm>
            <a:off x="110112" y="6109319"/>
            <a:ext cx="12341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Davide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Pivetta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Alessio Tafone, Stefano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Mazzoni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Alessandro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Romagnoli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Rodolfo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Taccani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A multi-objective planning tool for the optimal supply of green hydrogen for an industrial port area decarbonization, Renewable Energy, Volume 232, 2024, https://doi.org/10.1016/j.renene.2024.120979.</a:t>
            </a:r>
          </a:p>
        </p:txBody>
      </p:sp>
    </p:spTree>
    <p:extLst>
      <p:ext uri="{BB962C8B-B14F-4D97-AF65-F5344CB8AC3E}">
        <p14:creationId xmlns:p14="http://schemas.microsoft.com/office/powerpoint/2010/main" val="1995357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rcolare, cerchio e freccia a destra. Radiale icona freccia, simbolo.  Ruotare in senso orario, volteggiare, twist concetto elemento. Spin, vortex  puntatore. Idromassaggio, cursore loop Immagine e Vettoriale - Alamy">
            <a:extLst>
              <a:ext uri="{FF2B5EF4-FFF2-40B4-BE49-F238E27FC236}">
                <a16:creationId xmlns:a16="http://schemas.microsoft.com/office/drawing/2014/main" id="{00D1F3D9-4E42-4DF6-9E91-61A11E315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7" t="3019" r="1590" b="9850"/>
          <a:stretch/>
        </p:blipFill>
        <p:spPr bwMode="auto">
          <a:xfrm>
            <a:off x="6519993" y="4506637"/>
            <a:ext cx="1530057" cy="146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24">
            <a:extLst>
              <a:ext uri="{FF2B5EF4-FFF2-40B4-BE49-F238E27FC236}">
                <a16:creationId xmlns:a16="http://schemas.microsoft.com/office/drawing/2014/main" id="{D0FE7BF0-8BB3-4743-9FA3-490A03717715}"/>
              </a:ext>
            </a:extLst>
          </p:cNvPr>
          <p:cNvSpPr txBox="1"/>
          <p:nvPr/>
        </p:nvSpPr>
        <p:spPr>
          <a:xfrm>
            <a:off x="-927" y="0"/>
            <a:ext cx="11399519" cy="584775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Digital models for H</a:t>
            </a:r>
            <a:r>
              <a:rPr lang="en-US" sz="3200" b="1" baseline="-25000" dirty="0">
                <a:solidFill>
                  <a:srgbClr val="002060"/>
                </a:solidFill>
              </a:rPr>
              <a:t>2 </a:t>
            </a:r>
            <a:r>
              <a:rPr lang="en-US" sz="3200" b="1" dirty="0">
                <a:solidFill>
                  <a:srgbClr val="002060"/>
                </a:solidFill>
              </a:rPr>
              <a:t>distribution infrastructure configuration</a:t>
            </a:r>
            <a:endParaRPr lang="en-US" sz="3200" b="1" baseline="-25000" dirty="0">
              <a:solidFill>
                <a:srgbClr val="00206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74380F-98DA-47E2-9217-1472968AEC4B}"/>
              </a:ext>
            </a:extLst>
          </p:cNvPr>
          <p:cNvSpPr txBox="1"/>
          <p:nvPr/>
        </p:nvSpPr>
        <p:spPr>
          <a:xfrm>
            <a:off x="-927" y="499726"/>
            <a:ext cx="619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2060"/>
                </a:solidFill>
              </a:rPr>
              <a:t>Inland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distribution</a:t>
            </a:r>
            <a:r>
              <a:rPr lang="it-IT" b="1" dirty="0">
                <a:solidFill>
                  <a:srgbClr val="002060"/>
                </a:solidFill>
              </a:rPr>
              <a:t> of Hydrogen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24497AB-08F7-4CAB-8C36-EF0BDD0B2914}"/>
              </a:ext>
            </a:extLst>
          </p:cNvPr>
          <p:cNvGrpSpPr/>
          <p:nvPr/>
        </p:nvGrpSpPr>
        <p:grpSpPr>
          <a:xfrm>
            <a:off x="-185195" y="976914"/>
            <a:ext cx="6274309" cy="2727383"/>
            <a:chOff x="-150471" y="1104235"/>
            <a:chExt cx="7458176" cy="342146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DA13C7C-D99E-410A-929F-C8BA44E6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74" y="1104235"/>
              <a:ext cx="7176731" cy="3421465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A36B9E2-52C5-43B6-92DF-9AA99A258BB2}"/>
                </a:ext>
              </a:extLst>
            </p:cNvPr>
            <p:cNvSpPr txBox="1"/>
            <p:nvPr/>
          </p:nvSpPr>
          <p:spPr>
            <a:xfrm>
              <a:off x="-150471" y="1104235"/>
              <a:ext cx="1354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002060"/>
                  </a:solidFill>
                </a:rPr>
                <a:t>Renewable</a:t>
              </a:r>
              <a:r>
                <a:rPr lang="it-IT" sz="1200" b="1" dirty="0">
                  <a:solidFill>
                    <a:srgbClr val="002060"/>
                  </a:solidFill>
                </a:rPr>
                <a:t> </a:t>
              </a:r>
              <a:r>
                <a:rPr lang="it-IT" sz="1200" b="1" dirty="0" err="1">
                  <a:solidFill>
                    <a:srgbClr val="002060"/>
                  </a:solidFill>
                </a:rPr>
                <a:t>electricity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32005CD-6F8A-4EB3-B76B-B2BDBD96157C}"/>
                </a:ext>
              </a:extLst>
            </p:cNvPr>
            <p:cNvSpPr txBox="1"/>
            <p:nvPr/>
          </p:nvSpPr>
          <p:spPr>
            <a:xfrm>
              <a:off x="1607173" y="1762261"/>
              <a:ext cx="1354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Hydrogen production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EED32C1-1336-4682-B6E7-22BCFFA081C1}"/>
                </a:ext>
              </a:extLst>
            </p:cNvPr>
            <p:cNvSpPr txBox="1"/>
            <p:nvPr/>
          </p:nvSpPr>
          <p:spPr>
            <a:xfrm>
              <a:off x="2676215" y="2894069"/>
              <a:ext cx="1354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Steel </a:t>
              </a:r>
              <a:r>
                <a:rPr lang="it-IT" sz="1200" b="1" dirty="0" err="1">
                  <a:solidFill>
                    <a:srgbClr val="002060"/>
                  </a:solidFill>
                </a:rPr>
                <a:t>industry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7BE2E5B-0979-4491-AB64-D3882F055DFC}"/>
                </a:ext>
              </a:extLst>
            </p:cNvPr>
            <p:cNvSpPr txBox="1"/>
            <p:nvPr/>
          </p:nvSpPr>
          <p:spPr>
            <a:xfrm>
              <a:off x="3800889" y="3971701"/>
              <a:ext cx="1354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002060"/>
                  </a:solidFill>
                </a:rPr>
                <a:t>Ammonia</a:t>
              </a:r>
              <a:r>
                <a:rPr lang="it-IT" sz="1200" b="1" dirty="0">
                  <a:solidFill>
                    <a:srgbClr val="002060"/>
                  </a:solidFill>
                </a:rPr>
                <a:t> plant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70AADB8-4AAD-41A8-A909-1AC14C1AE509}"/>
                </a:ext>
              </a:extLst>
            </p:cNvPr>
            <p:cNvSpPr txBox="1"/>
            <p:nvPr/>
          </p:nvSpPr>
          <p:spPr>
            <a:xfrm>
              <a:off x="1607173" y="3833201"/>
              <a:ext cx="1354238" cy="529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002060"/>
                  </a:solidFill>
                </a:rPr>
                <a:t>Fertilizer</a:t>
              </a:r>
              <a:r>
                <a:rPr lang="it-IT" sz="1200" b="1" dirty="0">
                  <a:solidFill>
                    <a:srgbClr val="002060"/>
                  </a:solidFill>
                </a:rPr>
                <a:t> </a:t>
              </a:r>
              <a:r>
                <a:rPr lang="it-IT" sz="1200" b="1" dirty="0" err="1">
                  <a:solidFill>
                    <a:srgbClr val="002060"/>
                  </a:solidFill>
                </a:rPr>
                <a:t>industry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FA620DCC-B1B1-4BAA-9745-3CA1E555AE68}"/>
                </a:ext>
              </a:extLst>
            </p:cNvPr>
            <p:cNvSpPr txBox="1"/>
            <p:nvPr/>
          </p:nvSpPr>
          <p:spPr>
            <a:xfrm>
              <a:off x="260065" y="3225135"/>
              <a:ext cx="1354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002060"/>
                  </a:solidFill>
                </a:rPr>
                <a:t>Ceramics</a:t>
              </a:r>
              <a:r>
                <a:rPr lang="it-IT" sz="1200" b="1" dirty="0">
                  <a:solidFill>
                    <a:srgbClr val="002060"/>
                  </a:solidFill>
                </a:rPr>
                <a:t> </a:t>
              </a:r>
              <a:r>
                <a:rPr lang="it-IT" sz="1200" b="1" dirty="0" err="1">
                  <a:solidFill>
                    <a:srgbClr val="002060"/>
                  </a:solidFill>
                </a:rPr>
                <a:t>industry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EB47063-3A0F-4B55-9307-B4071AEA6604}"/>
                </a:ext>
              </a:extLst>
            </p:cNvPr>
            <p:cNvSpPr txBox="1"/>
            <p:nvPr/>
          </p:nvSpPr>
          <p:spPr>
            <a:xfrm>
              <a:off x="3502904" y="2444546"/>
              <a:ext cx="1354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Bus station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809EA0A-74AA-4526-8DE6-8C05FED68010}"/>
                </a:ext>
              </a:extLst>
            </p:cNvPr>
            <p:cNvSpPr txBox="1"/>
            <p:nvPr/>
          </p:nvSpPr>
          <p:spPr>
            <a:xfrm>
              <a:off x="4843144" y="2085426"/>
              <a:ext cx="1354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Truck station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1102B7D-7A54-47FD-9570-FE860FB6DE65}"/>
                </a:ext>
              </a:extLst>
            </p:cNvPr>
            <p:cNvSpPr txBox="1"/>
            <p:nvPr/>
          </p:nvSpPr>
          <p:spPr>
            <a:xfrm rot="19784897">
              <a:off x="2428666" y="1260493"/>
              <a:ext cx="1354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H2 delivery via trucks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FAF5F62-25DD-43C6-9EAA-959752F62E50}"/>
                </a:ext>
              </a:extLst>
            </p:cNvPr>
            <p:cNvSpPr txBox="1"/>
            <p:nvPr/>
          </p:nvSpPr>
          <p:spPr>
            <a:xfrm rot="19784897">
              <a:off x="3823322" y="2866435"/>
              <a:ext cx="1354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Pipeline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E1DB275-F1A4-48A9-8F2E-F1B97D03D0C5}"/>
              </a:ext>
            </a:extLst>
          </p:cNvPr>
          <p:cNvGrpSpPr/>
          <p:nvPr/>
        </p:nvGrpSpPr>
        <p:grpSpPr>
          <a:xfrm>
            <a:off x="7098129" y="1177460"/>
            <a:ext cx="938157" cy="704850"/>
            <a:chOff x="7085703" y="1525853"/>
            <a:chExt cx="1211134" cy="914400"/>
          </a:xfrm>
        </p:grpSpPr>
        <p:pic>
          <p:nvPicPr>
            <p:cNvPr id="23" name="Elemento grafico 22" descr="Acqua">
              <a:extLst>
                <a:ext uri="{FF2B5EF4-FFF2-40B4-BE49-F238E27FC236}">
                  <a16:creationId xmlns:a16="http://schemas.microsoft.com/office/drawing/2014/main" id="{02AD874C-F23D-4D64-8955-02C5A0427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5703" y="1525853"/>
              <a:ext cx="914400" cy="914400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48BD8ED7-98F3-4B21-AAF6-EDF37B5AE250}"/>
                </a:ext>
              </a:extLst>
            </p:cNvPr>
            <p:cNvSpPr txBox="1"/>
            <p:nvPr/>
          </p:nvSpPr>
          <p:spPr>
            <a:xfrm>
              <a:off x="7307182" y="1787410"/>
              <a:ext cx="98965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</a:rPr>
                <a:t>H</a:t>
              </a:r>
              <a:r>
                <a:rPr lang="it-IT" b="1" baseline="-25000" dirty="0">
                  <a:solidFill>
                    <a:schemeClr val="bg1"/>
                  </a:solidFill>
                </a:rPr>
                <a:t>2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DDEB1B1-9C25-4D72-95AC-B212826774F9}"/>
              </a:ext>
            </a:extLst>
          </p:cNvPr>
          <p:cNvSpPr txBox="1"/>
          <p:nvPr/>
        </p:nvSpPr>
        <p:spPr>
          <a:xfrm>
            <a:off x="7568129" y="1268803"/>
            <a:ext cx="147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</a:rPr>
              <a:t>Off-</a:t>
            </a:r>
            <a:r>
              <a:rPr lang="it-IT" sz="1200" b="1" dirty="0" err="1">
                <a:solidFill>
                  <a:srgbClr val="002060"/>
                </a:solidFill>
              </a:rPr>
              <a:t>taker</a:t>
            </a:r>
            <a:endParaRPr lang="it-IT" sz="1200" b="1" dirty="0">
              <a:solidFill>
                <a:srgbClr val="002060"/>
              </a:solidFill>
            </a:endParaRPr>
          </a:p>
          <a:p>
            <a:pPr algn="ctr"/>
            <a:r>
              <a:rPr lang="it-IT" sz="1200" b="1" dirty="0">
                <a:solidFill>
                  <a:srgbClr val="002060"/>
                </a:solidFill>
              </a:rPr>
              <a:t>H</a:t>
            </a:r>
            <a:r>
              <a:rPr lang="it-IT" sz="1200" b="1" baseline="-25000" dirty="0">
                <a:solidFill>
                  <a:srgbClr val="002060"/>
                </a:solidFill>
              </a:rPr>
              <a:t>2</a:t>
            </a:r>
            <a:r>
              <a:rPr lang="it-IT" sz="1200" b="1" dirty="0">
                <a:solidFill>
                  <a:srgbClr val="002060"/>
                </a:solidFill>
              </a:rPr>
              <a:t> </a:t>
            </a:r>
            <a:r>
              <a:rPr lang="it-IT" sz="1200" b="1" dirty="0" err="1">
                <a:solidFill>
                  <a:srgbClr val="002060"/>
                </a:solidFill>
              </a:rPr>
              <a:t>annual</a:t>
            </a:r>
            <a:r>
              <a:rPr lang="it-IT" sz="1200" b="1" dirty="0">
                <a:solidFill>
                  <a:srgbClr val="002060"/>
                </a:solidFill>
              </a:rPr>
              <a:t> demand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28" name="Elemento grafico 27" descr="Mappa con segnaposto">
            <a:extLst>
              <a:ext uri="{FF2B5EF4-FFF2-40B4-BE49-F238E27FC236}">
                <a16:creationId xmlns:a16="http://schemas.microsoft.com/office/drawing/2014/main" id="{9BCBC5C4-9572-4887-A028-58BB8D6DFC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00778" y="1177460"/>
            <a:ext cx="708304" cy="708304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C43053A-1422-4637-A2E0-22D7794D806D}"/>
              </a:ext>
            </a:extLst>
          </p:cNvPr>
          <p:cNvSpPr txBox="1"/>
          <p:nvPr/>
        </p:nvSpPr>
        <p:spPr>
          <a:xfrm>
            <a:off x="9977131" y="1290589"/>
            <a:ext cx="134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rgbClr val="002060"/>
                </a:solidFill>
              </a:rPr>
              <a:t>Distance</a:t>
            </a:r>
            <a:r>
              <a:rPr lang="it-IT" sz="1200" b="1" dirty="0">
                <a:solidFill>
                  <a:srgbClr val="002060"/>
                </a:solidFill>
              </a:rPr>
              <a:t> from production plant</a:t>
            </a:r>
            <a:endParaRPr lang="en-US" sz="1200" b="1" dirty="0">
              <a:solidFill>
                <a:srgbClr val="002060"/>
              </a:solidFill>
            </a:endParaRP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A16E0CFD-13B7-4903-9ACC-EC29ABD1EC8F}"/>
              </a:ext>
            </a:extLst>
          </p:cNvPr>
          <p:cNvCxnSpPr/>
          <p:nvPr/>
        </p:nvCxnSpPr>
        <p:spPr>
          <a:xfrm>
            <a:off x="6886154" y="1976981"/>
            <a:ext cx="472764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ccia in giù 31">
            <a:extLst>
              <a:ext uri="{FF2B5EF4-FFF2-40B4-BE49-F238E27FC236}">
                <a16:creationId xmlns:a16="http://schemas.microsoft.com/office/drawing/2014/main" id="{B7CB798A-C9FC-42DE-989B-3CAC2D2BD0DB}"/>
              </a:ext>
            </a:extLst>
          </p:cNvPr>
          <p:cNvSpPr/>
          <p:nvPr/>
        </p:nvSpPr>
        <p:spPr>
          <a:xfrm>
            <a:off x="8904084" y="2080553"/>
            <a:ext cx="593387" cy="349646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83CFCA9B-E2FA-47D4-90AD-9A29C01930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7838"/>
          <a:stretch/>
        </p:blipFill>
        <p:spPr bwMode="auto">
          <a:xfrm>
            <a:off x="7714769" y="2489905"/>
            <a:ext cx="775855" cy="532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03665130-1C19-4D83-BE84-1390746EBE5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62978" y="2703223"/>
            <a:ext cx="773994" cy="258592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F111EE3-50A6-424F-B009-368D6A8CFE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7838"/>
          <a:stretch/>
        </p:blipFill>
        <p:spPr bwMode="auto">
          <a:xfrm>
            <a:off x="10116279" y="2489904"/>
            <a:ext cx="775855" cy="532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849B830-6E05-44F7-BB6E-91F0AC2D9081}"/>
              </a:ext>
            </a:extLst>
          </p:cNvPr>
          <p:cNvSpPr txBox="1"/>
          <p:nvPr/>
        </p:nvSpPr>
        <p:spPr>
          <a:xfrm>
            <a:off x="7423882" y="2982930"/>
            <a:ext cx="1357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</a:rPr>
              <a:t>GH</a:t>
            </a:r>
            <a:r>
              <a:rPr lang="it-IT" sz="1200" b="1" baseline="-25000" dirty="0">
                <a:solidFill>
                  <a:srgbClr val="002060"/>
                </a:solidFill>
              </a:rPr>
              <a:t>2</a:t>
            </a:r>
            <a:r>
              <a:rPr lang="it-IT" sz="1200" b="1" dirty="0">
                <a:solidFill>
                  <a:srgbClr val="002060"/>
                </a:solidFill>
              </a:rPr>
              <a:t> truck delivery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18E8557-8AF5-4236-AE96-0622D8446422}"/>
              </a:ext>
            </a:extLst>
          </p:cNvPr>
          <p:cNvSpPr txBox="1"/>
          <p:nvPr/>
        </p:nvSpPr>
        <p:spPr>
          <a:xfrm>
            <a:off x="9931507" y="2982929"/>
            <a:ext cx="1357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</a:rPr>
              <a:t>LH</a:t>
            </a:r>
            <a:r>
              <a:rPr lang="it-IT" sz="1200" b="1" baseline="-25000" dirty="0">
                <a:solidFill>
                  <a:srgbClr val="002060"/>
                </a:solidFill>
              </a:rPr>
              <a:t>2</a:t>
            </a:r>
            <a:r>
              <a:rPr lang="it-IT" sz="1200" b="1" dirty="0">
                <a:solidFill>
                  <a:srgbClr val="002060"/>
                </a:solidFill>
              </a:rPr>
              <a:t> truck delivery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B2A9DB5-9F6C-4693-9EE6-0145DF0A3E41}"/>
              </a:ext>
            </a:extLst>
          </p:cNvPr>
          <p:cNvSpPr txBox="1"/>
          <p:nvPr/>
        </p:nvSpPr>
        <p:spPr>
          <a:xfrm>
            <a:off x="8589125" y="2982929"/>
            <a:ext cx="1357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</a:rPr>
              <a:t>Pipeline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01E247D5-1D63-4080-AA07-214D0D235C0D}"/>
              </a:ext>
            </a:extLst>
          </p:cNvPr>
          <p:cNvSpPr txBox="1"/>
          <p:nvPr/>
        </p:nvSpPr>
        <p:spPr>
          <a:xfrm rot="906387">
            <a:off x="4903562" y="2894933"/>
            <a:ext cx="944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</a:rPr>
              <a:t>Port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1A1949-A5D7-40A1-93D3-CCE1C9B7A789}"/>
              </a:ext>
            </a:extLst>
          </p:cNvPr>
          <p:cNvSpPr txBox="1"/>
          <p:nvPr/>
        </p:nvSpPr>
        <p:spPr>
          <a:xfrm>
            <a:off x="0" y="4472325"/>
            <a:ext cx="2195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Support of </a:t>
            </a:r>
            <a:r>
              <a:rPr lang="it-IT" b="1" dirty="0" err="1">
                <a:solidFill>
                  <a:srgbClr val="002060"/>
                </a:solidFill>
              </a:rPr>
              <a:t>decision</a:t>
            </a:r>
            <a:r>
              <a:rPr lang="it-IT" b="1" dirty="0">
                <a:solidFill>
                  <a:srgbClr val="002060"/>
                </a:solidFill>
              </a:rPr>
              <a:t> making in hydrogen </a:t>
            </a:r>
            <a:r>
              <a:rPr lang="it-IT" b="1" dirty="0" err="1">
                <a:solidFill>
                  <a:srgbClr val="002060"/>
                </a:solidFill>
              </a:rPr>
              <a:t>distribution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infrastructure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113" name="Gruppo 112">
            <a:extLst>
              <a:ext uri="{FF2B5EF4-FFF2-40B4-BE49-F238E27FC236}">
                <a16:creationId xmlns:a16="http://schemas.microsoft.com/office/drawing/2014/main" id="{FC9EC4B9-F089-476B-BD4C-2CFF12BF1795}"/>
              </a:ext>
            </a:extLst>
          </p:cNvPr>
          <p:cNvGrpSpPr/>
          <p:nvPr/>
        </p:nvGrpSpPr>
        <p:grpSpPr>
          <a:xfrm>
            <a:off x="2047855" y="4087421"/>
            <a:ext cx="3935815" cy="2356670"/>
            <a:chOff x="2027240" y="4363371"/>
            <a:chExt cx="3654271" cy="2208024"/>
          </a:xfrm>
        </p:grpSpPr>
        <p:cxnSp>
          <p:nvCxnSpPr>
            <p:cNvPr id="111" name="Connettore diritto 110">
              <a:extLst>
                <a:ext uri="{FF2B5EF4-FFF2-40B4-BE49-F238E27FC236}">
                  <a16:creationId xmlns:a16="http://schemas.microsoft.com/office/drawing/2014/main" id="{CDD6EABC-D3FF-4E8F-A724-07A70C38C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2112" y="4734081"/>
              <a:ext cx="994508" cy="811343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diritto 108">
              <a:extLst>
                <a:ext uri="{FF2B5EF4-FFF2-40B4-BE49-F238E27FC236}">
                  <a16:creationId xmlns:a16="http://schemas.microsoft.com/office/drawing/2014/main" id="{12CA0FAC-E172-4DAA-8815-FE147ABEFF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5030" y="4739597"/>
              <a:ext cx="835238" cy="152541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diritto 105">
              <a:extLst>
                <a:ext uri="{FF2B5EF4-FFF2-40B4-BE49-F238E27FC236}">
                  <a16:creationId xmlns:a16="http://schemas.microsoft.com/office/drawing/2014/main" id="{335F38C5-96CD-4D2D-8162-7031F8AD71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5472" y="4744298"/>
              <a:ext cx="408950" cy="1237645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diritto 103">
              <a:extLst>
                <a:ext uri="{FF2B5EF4-FFF2-40B4-BE49-F238E27FC236}">
                  <a16:creationId xmlns:a16="http://schemas.microsoft.com/office/drawing/2014/main" id="{0BAD1B87-8A85-4DEE-B660-95B8AEB85D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0107" y="4749937"/>
              <a:ext cx="1047183" cy="1160021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diritto 100">
              <a:extLst>
                <a:ext uri="{FF2B5EF4-FFF2-40B4-BE49-F238E27FC236}">
                  <a16:creationId xmlns:a16="http://schemas.microsoft.com/office/drawing/2014/main" id="{48C41EF4-5CD0-463E-8936-7040815FD3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49647" y="4472325"/>
              <a:ext cx="714077" cy="1445434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diritto 98">
              <a:extLst>
                <a:ext uri="{FF2B5EF4-FFF2-40B4-BE49-F238E27FC236}">
                  <a16:creationId xmlns:a16="http://schemas.microsoft.com/office/drawing/2014/main" id="{DE118E1E-741D-4127-A050-3A90EBDE0E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0049" y="4464119"/>
              <a:ext cx="1449598" cy="39867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diritto 95">
              <a:extLst>
                <a:ext uri="{FF2B5EF4-FFF2-40B4-BE49-F238E27FC236}">
                  <a16:creationId xmlns:a16="http://schemas.microsoft.com/office/drawing/2014/main" id="{00DB578D-5BBD-49E0-9B7D-70EDEA8556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8678" y="5315562"/>
              <a:ext cx="317664" cy="966735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diritto 86">
              <a:extLst>
                <a:ext uri="{FF2B5EF4-FFF2-40B4-BE49-F238E27FC236}">
                  <a16:creationId xmlns:a16="http://schemas.microsoft.com/office/drawing/2014/main" id="{C75BC254-4BB4-4004-83C6-C8DBB417C4B1}"/>
                </a:ext>
              </a:extLst>
            </p:cNvPr>
            <p:cNvCxnSpPr>
              <a:cxnSpLocks/>
            </p:cNvCxnSpPr>
            <p:nvPr/>
          </p:nvCxnSpPr>
          <p:spPr>
            <a:xfrm>
              <a:off x="2884767" y="4877219"/>
              <a:ext cx="2184067" cy="1040539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diritto 92">
              <a:extLst>
                <a:ext uri="{FF2B5EF4-FFF2-40B4-BE49-F238E27FC236}">
                  <a16:creationId xmlns:a16="http://schemas.microsoft.com/office/drawing/2014/main" id="{9463FC34-0D88-47DF-B94A-3C18C6AC1368}"/>
                </a:ext>
              </a:extLst>
            </p:cNvPr>
            <p:cNvCxnSpPr>
              <a:cxnSpLocks/>
            </p:cNvCxnSpPr>
            <p:nvPr/>
          </p:nvCxnSpPr>
          <p:spPr>
            <a:xfrm>
              <a:off x="3479595" y="5315562"/>
              <a:ext cx="1597250" cy="583849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diritto 89">
              <a:extLst>
                <a:ext uri="{FF2B5EF4-FFF2-40B4-BE49-F238E27FC236}">
                  <a16:creationId xmlns:a16="http://schemas.microsoft.com/office/drawing/2014/main" id="{DDBCE75A-9556-4D6B-879B-8D6219F471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1930" y="5987633"/>
              <a:ext cx="1265744" cy="298922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diritto 77">
              <a:extLst>
                <a:ext uri="{FF2B5EF4-FFF2-40B4-BE49-F238E27FC236}">
                  <a16:creationId xmlns:a16="http://schemas.microsoft.com/office/drawing/2014/main" id="{D6E64476-3305-4D96-A75D-C7458176FF66}"/>
                </a:ext>
              </a:extLst>
            </p:cNvPr>
            <p:cNvCxnSpPr>
              <a:cxnSpLocks/>
            </p:cNvCxnSpPr>
            <p:nvPr/>
          </p:nvCxnSpPr>
          <p:spPr>
            <a:xfrm>
              <a:off x="3488051" y="5313237"/>
              <a:ext cx="939623" cy="686047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diritto 79">
              <a:extLst>
                <a:ext uri="{FF2B5EF4-FFF2-40B4-BE49-F238E27FC236}">
                  <a16:creationId xmlns:a16="http://schemas.microsoft.com/office/drawing/2014/main" id="{C66F5302-70BB-4365-84B3-29AABCA17E7C}"/>
                </a:ext>
              </a:extLst>
            </p:cNvPr>
            <p:cNvCxnSpPr>
              <a:cxnSpLocks/>
            </p:cNvCxnSpPr>
            <p:nvPr/>
          </p:nvCxnSpPr>
          <p:spPr>
            <a:xfrm>
              <a:off x="2708733" y="5844007"/>
              <a:ext cx="453197" cy="421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diritto 73">
              <a:extLst>
                <a:ext uri="{FF2B5EF4-FFF2-40B4-BE49-F238E27FC236}">
                  <a16:creationId xmlns:a16="http://schemas.microsoft.com/office/drawing/2014/main" id="{CB2D0A19-443A-4AD0-B292-6AF937BE4898}"/>
                </a:ext>
              </a:extLst>
            </p:cNvPr>
            <p:cNvCxnSpPr>
              <a:cxnSpLocks/>
            </p:cNvCxnSpPr>
            <p:nvPr/>
          </p:nvCxnSpPr>
          <p:spPr>
            <a:xfrm>
              <a:off x="2876756" y="4889272"/>
              <a:ext cx="602839" cy="41902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EBF53AF0-D4B7-42D5-929C-D04EE29E641E}"/>
                </a:ext>
              </a:extLst>
            </p:cNvPr>
            <p:cNvSpPr txBox="1"/>
            <p:nvPr/>
          </p:nvSpPr>
          <p:spPr>
            <a:xfrm rot="18939006">
              <a:off x="2463749" y="4611019"/>
              <a:ext cx="8495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solidFill>
                    <a:srgbClr val="002060"/>
                  </a:solidFill>
                </a:rPr>
                <a:t>Producer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DBEC686F-DBAA-4467-84BB-2AEDF93D2676}"/>
                </a:ext>
              </a:extLst>
            </p:cNvPr>
            <p:cNvCxnSpPr/>
            <p:nvPr/>
          </p:nvCxnSpPr>
          <p:spPr>
            <a:xfrm>
              <a:off x="2888507" y="4877219"/>
              <a:ext cx="130042" cy="660400"/>
            </a:xfrm>
            <a:prstGeom prst="line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89F4A269-52E5-41E9-98F0-2EF314B1DE92}"/>
                </a:ext>
              </a:extLst>
            </p:cNvPr>
            <p:cNvCxnSpPr>
              <a:cxnSpLocks/>
            </p:cNvCxnSpPr>
            <p:nvPr/>
          </p:nvCxnSpPr>
          <p:spPr>
            <a:xfrm>
              <a:off x="3020926" y="5537619"/>
              <a:ext cx="1406748" cy="444375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815F6399-9822-442A-A27A-99FDB12F24C1}"/>
                </a:ext>
              </a:extLst>
            </p:cNvPr>
            <p:cNvCxnSpPr/>
            <p:nvPr/>
          </p:nvCxnSpPr>
          <p:spPr>
            <a:xfrm flipV="1">
              <a:off x="3018549" y="5303520"/>
              <a:ext cx="461046" cy="234099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diritto 53">
              <a:extLst>
                <a:ext uri="{FF2B5EF4-FFF2-40B4-BE49-F238E27FC236}">
                  <a16:creationId xmlns:a16="http://schemas.microsoft.com/office/drawing/2014/main" id="{3C5CFFD4-9493-45D0-9739-F29A4B714C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8733" y="5537619"/>
              <a:ext cx="309816" cy="291974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B90C5735-8D2F-4D50-AAA7-297B9FF2437D}"/>
                </a:ext>
              </a:extLst>
            </p:cNvPr>
            <p:cNvSpPr txBox="1"/>
            <p:nvPr/>
          </p:nvSpPr>
          <p:spPr>
            <a:xfrm>
              <a:off x="2027240" y="5820632"/>
              <a:ext cx="84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002060"/>
                  </a:solidFill>
                </a:rPr>
                <a:t>Ceramics</a:t>
              </a:r>
              <a:r>
                <a:rPr lang="it-IT" sz="1200" b="1" dirty="0">
                  <a:solidFill>
                    <a:srgbClr val="002060"/>
                  </a:solidFill>
                </a:rPr>
                <a:t> </a:t>
              </a:r>
              <a:r>
                <a:rPr lang="it-IT" sz="1200" b="1" dirty="0" err="1">
                  <a:solidFill>
                    <a:srgbClr val="002060"/>
                  </a:solidFill>
                </a:rPr>
                <a:t>industry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9DD93BFF-19C5-45BD-843B-54EE0156CA8B}"/>
                </a:ext>
              </a:extLst>
            </p:cNvPr>
            <p:cNvSpPr txBox="1"/>
            <p:nvPr/>
          </p:nvSpPr>
          <p:spPr>
            <a:xfrm>
              <a:off x="3198323" y="4825036"/>
              <a:ext cx="84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Steel </a:t>
              </a:r>
              <a:r>
                <a:rPr lang="it-IT" sz="1200" b="1" dirty="0" err="1">
                  <a:solidFill>
                    <a:srgbClr val="002060"/>
                  </a:solidFill>
                </a:rPr>
                <a:t>industry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58" name="Connettore diritto 57">
              <a:extLst>
                <a:ext uri="{FF2B5EF4-FFF2-40B4-BE49-F238E27FC236}">
                  <a16:creationId xmlns:a16="http://schemas.microsoft.com/office/drawing/2014/main" id="{4161235C-1D28-4AA3-9796-50DA516E29C5}"/>
                </a:ext>
              </a:extLst>
            </p:cNvPr>
            <p:cNvCxnSpPr>
              <a:cxnSpLocks/>
            </p:cNvCxnSpPr>
            <p:nvPr/>
          </p:nvCxnSpPr>
          <p:spPr>
            <a:xfrm>
              <a:off x="3027673" y="5560427"/>
              <a:ext cx="127510" cy="721870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32D7D316-17C9-4CEB-8ECD-E6D846305419}"/>
                </a:ext>
              </a:extLst>
            </p:cNvPr>
            <p:cNvSpPr txBox="1"/>
            <p:nvPr/>
          </p:nvSpPr>
          <p:spPr>
            <a:xfrm>
              <a:off x="3108346" y="6109730"/>
              <a:ext cx="84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002060"/>
                  </a:solidFill>
                </a:rPr>
                <a:t>Fertilizer</a:t>
              </a:r>
              <a:r>
                <a:rPr lang="it-IT" sz="1200" b="1" dirty="0">
                  <a:solidFill>
                    <a:srgbClr val="002060"/>
                  </a:solidFill>
                </a:rPr>
                <a:t> </a:t>
              </a:r>
              <a:r>
                <a:rPr lang="it-IT" sz="1200" b="1" dirty="0" err="1">
                  <a:solidFill>
                    <a:srgbClr val="002060"/>
                  </a:solidFill>
                </a:rPr>
                <a:t>industry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62" name="Connettore diritto 61">
              <a:extLst>
                <a:ext uri="{FF2B5EF4-FFF2-40B4-BE49-F238E27FC236}">
                  <a16:creationId xmlns:a16="http://schemas.microsoft.com/office/drawing/2014/main" id="{E292DF04-B442-424D-8948-B09EDDDA64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7674" y="5909958"/>
              <a:ext cx="642166" cy="72036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25582EAA-8877-4AC4-9EBF-42E438E34ECB}"/>
                </a:ext>
              </a:extLst>
            </p:cNvPr>
            <p:cNvSpPr txBox="1"/>
            <p:nvPr/>
          </p:nvSpPr>
          <p:spPr>
            <a:xfrm>
              <a:off x="4836624" y="5661820"/>
              <a:ext cx="8448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Port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65" name="Connettore diritto 64">
              <a:extLst>
                <a:ext uri="{FF2B5EF4-FFF2-40B4-BE49-F238E27FC236}">
                  <a16:creationId xmlns:a16="http://schemas.microsoft.com/office/drawing/2014/main" id="{39E0B7C0-8CFC-4901-9D9E-66B4DA4C54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4266" y="4741941"/>
              <a:ext cx="1117711" cy="135278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diritto 68">
              <a:extLst>
                <a:ext uri="{FF2B5EF4-FFF2-40B4-BE49-F238E27FC236}">
                  <a16:creationId xmlns:a16="http://schemas.microsoft.com/office/drawing/2014/main" id="{7B8295E0-E2DE-4732-B583-1A000B5E59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3138" y="4472325"/>
              <a:ext cx="330916" cy="288528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ADDC2C0B-2738-4E60-85C1-2DA496999E74}"/>
                </a:ext>
              </a:extLst>
            </p:cNvPr>
            <p:cNvSpPr txBox="1"/>
            <p:nvPr/>
          </p:nvSpPr>
          <p:spPr>
            <a:xfrm>
              <a:off x="4308458" y="4363371"/>
              <a:ext cx="84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Truck station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84" name="Connettore diritto 83">
              <a:extLst>
                <a:ext uri="{FF2B5EF4-FFF2-40B4-BE49-F238E27FC236}">
                  <a16:creationId xmlns:a16="http://schemas.microsoft.com/office/drawing/2014/main" id="{CB2638C1-43DA-4271-8062-2D74366DC6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6356" y="4909763"/>
              <a:ext cx="170400" cy="91983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65971E3F-3D32-470F-B57E-A79CA6E99965}"/>
                </a:ext>
              </a:extLst>
            </p:cNvPr>
            <p:cNvSpPr txBox="1"/>
            <p:nvPr/>
          </p:nvSpPr>
          <p:spPr>
            <a:xfrm>
              <a:off x="4187432" y="5990508"/>
              <a:ext cx="844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002060"/>
                  </a:solidFill>
                </a:rPr>
                <a:t>Ammonia</a:t>
              </a:r>
              <a:r>
                <a:rPr lang="it-IT" sz="1200" b="1" dirty="0">
                  <a:solidFill>
                    <a:srgbClr val="002060"/>
                  </a:solidFill>
                </a:rPr>
                <a:t> plant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94A14542-4C85-4CC2-8DE9-2DDA5B9C8C51}"/>
                </a:ext>
              </a:extLst>
            </p:cNvPr>
            <p:cNvSpPr txBox="1"/>
            <p:nvPr/>
          </p:nvSpPr>
          <p:spPr>
            <a:xfrm>
              <a:off x="3760360" y="4704991"/>
              <a:ext cx="84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Bus station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0C7ACE06-C96B-4986-860E-BB4716B36760}"/>
              </a:ext>
            </a:extLst>
          </p:cNvPr>
          <p:cNvSpPr txBox="1"/>
          <p:nvPr/>
        </p:nvSpPr>
        <p:spPr>
          <a:xfrm>
            <a:off x="1297687" y="6389446"/>
            <a:ext cx="4937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Minimum </a:t>
            </a:r>
            <a:r>
              <a:rPr lang="it-IT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spanning</a:t>
            </a:r>
            <a:r>
              <a:rPr lang="it-IT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tree</a:t>
            </a:r>
            <a:r>
              <a:rPr lang="it-IT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distribution</a:t>
            </a:r>
            <a:r>
              <a:rPr lang="it-IT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based</a:t>
            </a:r>
            <a:r>
              <a:rPr lang="it-IT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pipeline minimum length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5" name="Freccia a destra 114">
            <a:extLst>
              <a:ext uri="{FF2B5EF4-FFF2-40B4-BE49-F238E27FC236}">
                <a16:creationId xmlns:a16="http://schemas.microsoft.com/office/drawing/2014/main" id="{E69593C5-F94F-4D38-ADD9-6E82A616F59C}"/>
              </a:ext>
            </a:extLst>
          </p:cNvPr>
          <p:cNvSpPr/>
          <p:nvPr/>
        </p:nvSpPr>
        <p:spPr>
          <a:xfrm>
            <a:off x="5812198" y="4763127"/>
            <a:ext cx="554877" cy="77044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ccia a destra 115">
            <a:extLst>
              <a:ext uri="{FF2B5EF4-FFF2-40B4-BE49-F238E27FC236}">
                <a16:creationId xmlns:a16="http://schemas.microsoft.com/office/drawing/2014/main" id="{99B8271E-85C6-47F9-BD8A-72011F3072A2}"/>
              </a:ext>
            </a:extLst>
          </p:cNvPr>
          <p:cNvSpPr/>
          <p:nvPr/>
        </p:nvSpPr>
        <p:spPr>
          <a:xfrm>
            <a:off x="8308000" y="4772601"/>
            <a:ext cx="554877" cy="77044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88E157D1-49A6-44CA-94AB-C97A5E3C58A2}"/>
              </a:ext>
            </a:extLst>
          </p:cNvPr>
          <p:cNvSpPr txBox="1"/>
          <p:nvPr/>
        </p:nvSpPr>
        <p:spPr>
          <a:xfrm>
            <a:off x="2400094" y="3739248"/>
            <a:ext cx="335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accent6">
                    <a:lumMod val="50000"/>
                  </a:schemeClr>
                </a:solidFill>
              </a:rPr>
              <a:t>Initial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6">
                    <a:lumMod val="50000"/>
                  </a:schemeClr>
                </a:solidFill>
              </a:rPr>
              <a:t>distribution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 pipeline layout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5D897F0F-B43A-412E-B9F9-2CA70E82A90F}"/>
              </a:ext>
            </a:extLst>
          </p:cNvPr>
          <p:cNvSpPr txBox="1"/>
          <p:nvPr/>
        </p:nvSpPr>
        <p:spPr>
          <a:xfrm>
            <a:off x="5590970" y="3734935"/>
            <a:ext cx="335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Integration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D98471B7-9AB1-41D0-8F88-EF7623EC6164}"/>
              </a:ext>
            </a:extLst>
          </p:cNvPr>
          <p:cNvSpPr txBox="1"/>
          <p:nvPr/>
        </p:nvSpPr>
        <p:spPr>
          <a:xfrm>
            <a:off x="8453424" y="3752870"/>
            <a:ext cx="335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Result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1" name="Immagine 120">
            <a:extLst>
              <a:ext uri="{FF2B5EF4-FFF2-40B4-BE49-F238E27FC236}">
                <a16:creationId xmlns:a16="http://schemas.microsoft.com/office/drawing/2014/main" id="{BEE0A9D1-F1A6-42A1-9310-827C15C1BD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7838"/>
          <a:stretch/>
        </p:blipFill>
        <p:spPr bwMode="auto">
          <a:xfrm>
            <a:off x="6832824" y="4752179"/>
            <a:ext cx="716930" cy="492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" name="Immagine 121">
            <a:extLst>
              <a:ext uri="{FF2B5EF4-FFF2-40B4-BE49-F238E27FC236}">
                <a16:creationId xmlns:a16="http://schemas.microsoft.com/office/drawing/2014/main" id="{A3DC5BFC-8929-4968-B32D-D9E0EEA938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7838"/>
          <a:stretch/>
        </p:blipFill>
        <p:spPr bwMode="auto">
          <a:xfrm>
            <a:off x="6976959" y="5314022"/>
            <a:ext cx="667296" cy="458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5" name="Elemento grafico 124" descr="Rete">
            <a:extLst>
              <a:ext uri="{FF2B5EF4-FFF2-40B4-BE49-F238E27FC236}">
                <a16:creationId xmlns:a16="http://schemas.microsoft.com/office/drawing/2014/main" id="{98882EA1-C544-48EE-8BF5-B35688833C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02315" y="5228927"/>
            <a:ext cx="364466" cy="364466"/>
          </a:xfrm>
          <a:prstGeom prst="rect">
            <a:avLst/>
          </a:prstGeom>
        </p:spPr>
      </p:pic>
      <p:pic>
        <p:nvPicPr>
          <p:cNvPr id="127" name="Elemento grafico 126" descr="Grafico a barre con andamento discendente">
            <a:extLst>
              <a:ext uri="{FF2B5EF4-FFF2-40B4-BE49-F238E27FC236}">
                <a16:creationId xmlns:a16="http://schemas.microsoft.com/office/drawing/2014/main" id="{A2B29FE2-B4E4-4E96-B1C7-B35E02BB66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96246" y="4218743"/>
            <a:ext cx="544599" cy="544599"/>
          </a:xfrm>
          <a:prstGeom prst="rect">
            <a:avLst/>
          </a:prstGeom>
        </p:spPr>
      </p:pic>
      <p:pic>
        <p:nvPicPr>
          <p:cNvPr id="1025" name="Elemento grafico 1024" descr="Euro">
            <a:extLst>
              <a:ext uri="{FF2B5EF4-FFF2-40B4-BE49-F238E27FC236}">
                <a16:creationId xmlns:a16="http://schemas.microsoft.com/office/drawing/2014/main" id="{48FDC96D-025F-4907-A156-CA5B530253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60773" y="4125901"/>
            <a:ext cx="353213" cy="353213"/>
          </a:xfrm>
          <a:prstGeom prst="rect">
            <a:avLst/>
          </a:prstGeom>
        </p:spPr>
      </p:pic>
      <p:grpSp>
        <p:nvGrpSpPr>
          <p:cNvPr id="131" name="Gruppo 130">
            <a:extLst>
              <a:ext uri="{FF2B5EF4-FFF2-40B4-BE49-F238E27FC236}">
                <a16:creationId xmlns:a16="http://schemas.microsoft.com/office/drawing/2014/main" id="{2FAC5E59-C0A2-459D-BC9F-156668F9B32B}"/>
              </a:ext>
            </a:extLst>
          </p:cNvPr>
          <p:cNvGrpSpPr/>
          <p:nvPr/>
        </p:nvGrpSpPr>
        <p:grpSpPr>
          <a:xfrm>
            <a:off x="8371321" y="4087421"/>
            <a:ext cx="3935815" cy="2356670"/>
            <a:chOff x="2027240" y="4363371"/>
            <a:chExt cx="3654271" cy="2208024"/>
          </a:xfrm>
        </p:grpSpPr>
        <p:cxnSp>
          <p:nvCxnSpPr>
            <p:cNvPr id="137" name="Connettore diritto 136">
              <a:extLst>
                <a:ext uri="{FF2B5EF4-FFF2-40B4-BE49-F238E27FC236}">
                  <a16:creationId xmlns:a16="http://schemas.microsoft.com/office/drawing/2014/main" id="{47DA861B-0168-4541-8033-D236E5511B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0050" y="4500243"/>
              <a:ext cx="1620793" cy="362546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CasellaDiTesto 144">
              <a:extLst>
                <a:ext uri="{FF2B5EF4-FFF2-40B4-BE49-F238E27FC236}">
                  <a16:creationId xmlns:a16="http://schemas.microsoft.com/office/drawing/2014/main" id="{8C7D925C-0243-4840-9E6F-412147BFC937}"/>
                </a:ext>
              </a:extLst>
            </p:cNvPr>
            <p:cNvSpPr txBox="1"/>
            <p:nvPr/>
          </p:nvSpPr>
          <p:spPr>
            <a:xfrm rot="18939006">
              <a:off x="2463749" y="4611019"/>
              <a:ext cx="8495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solidFill>
                    <a:srgbClr val="002060"/>
                  </a:solidFill>
                </a:rPr>
                <a:t>Producer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146" name="Connettore diritto 145">
              <a:extLst>
                <a:ext uri="{FF2B5EF4-FFF2-40B4-BE49-F238E27FC236}">
                  <a16:creationId xmlns:a16="http://schemas.microsoft.com/office/drawing/2014/main" id="{3F6DE1E4-E86D-41C1-A03A-1F24DF7E125E}"/>
                </a:ext>
              </a:extLst>
            </p:cNvPr>
            <p:cNvCxnSpPr/>
            <p:nvPr/>
          </p:nvCxnSpPr>
          <p:spPr>
            <a:xfrm>
              <a:off x="2888507" y="4877219"/>
              <a:ext cx="130042" cy="660400"/>
            </a:xfrm>
            <a:prstGeom prst="line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diritto 146">
              <a:extLst>
                <a:ext uri="{FF2B5EF4-FFF2-40B4-BE49-F238E27FC236}">
                  <a16:creationId xmlns:a16="http://schemas.microsoft.com/office/drawing/2014/main" id="{1E42883A-BD4E-4BC3-9873-145F557DF678}"/>
                </a:ext>
              </a:extLst>
            </p:cNvPr>
            <p:cNvCxnSpPr>
              <a:cxnSpLocks/>
            </p:cNvCxnSpPr>
            <p:nvPr/>
          </p:nvCxnSpPr>
          <p:spPr>
            <a:xfrm>
              <a:off x="3020926" y="5537619"/>
              <a:ext cx="1406748" cy="444375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diritto 147">
              <a:extLst>
                <a:ext uri="{FF2B5EF4-FFF2-40B4-BE49-F238E27FC236}">
                  <a16:creationId xmlns:a16="http://schemas.microsoft.com/office/drawing/2014/main" id="{803A983B-32FD-4534-AA1A-AA8877126F2F}"/>
                </a:ext>
              </a:extLst>
            </p:cNvPr>
            <p:cNvCxnSpPr/>
            <p:nvPr/>
          </p:nvCxnSpPr>
          <p:spPr>
            <a:xfrm flipV="1">
              <a:off x="3018549" y="5303520"/>
              <a:ext cx="461046" cy="234099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diritto 148">
              <a:extLst>
                <a:ext uri="{FF2B5EF4-FFF2-40B4-BE49-F238E27FC236}">
                  <a16:creationId xmlns:a16="http://schemas.microsoft.com/office/drawing/2014/main" id="{A3CBBBB2-51BC-432F-ABF3-2B3340F3E7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8733" y="5537619"/>
              <a:ext cx="309816" cy="291974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CasellaDiTesto 149">
              <a:extLst>
                <a:ext uri="{FF2B5EF4-FFF2-40B4-BE49-F238E27FC236}">
                  <a16:creationId xmlns:a16="http://schemas.microsoft.com/office/drawing/2014/main" id="{914420AA-9FB5-44A7-896D-4B00D1C2A98B}"/>
                </a:ext>
              </a:extLst>
            </p:cNvPr>
            <p:cNvSpPr txBox="1"/>
            <p:nvPr/>
          </p:nvSpPr>
          <p:spPr>
            <a:xfrm>
              <a:off x="2027240" y="5820632"/>
              <a:ext cx="84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002060"/>
                  </a:solidFill>
                </a:rPr>
                <a:t>Ceramics</a:t>
              </a:r>
              <a:r>
                <a:rPr lang="it-IT" sz="1200" b="1" dirty="0">
                  <a:solidFill>
                    <a:srgbClr val="002060"/>
                  </a:solidFill>
                </a:rPr>
                <a:t> </a:t>
              </a:r>
              <a:r>
                <a:rPr lang="it-IT" sz="1200" b="1" dirty="0" err="1">
                  <a:solidFill>
                    <a:srgbClr val="002060"/>
                  </a:solidFill>
                </a:rPr>
                <a:t>industry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51" name="CasellaDiTesto 150">
              <a:extLst>
                <a:ext uri="{FF2B5EF4-FFF2-40B4-BE49-F238E27FC236}">
                  <a16:creationId xmlns:a16="http://schemas.microsoft.com/office/drawing/2014/main" id="{ABD0CA64-5C25-4675-9385-162DF8F299F2}"/>
                </a:ext>
              </a:extLst>
            </p:cNvPr>
            <p:cNvSpPr txBox="1"/>
            <p:nvPr/>
          </p:nvSpPr>
          <p:spPr>
            <a:xfrm>
              <a:off x="3198323" y="4825036"/>
              <a:ext cx="84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Steel </a:t>
              </a:r>
              <a:r>
                <a:rPr lang="it-IT" sz="1200" b="1" dirty="0" err="1">
                  <a:solidFill>
                    <a:srgbClr val="002060"/>
                  </a:solidFill>
                </a:rPr>
                <a:t>industry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152" name="Connettore diritto 151">
              <a:extLst>
                <a:ext uri="{FF2B5EF4-FFF2-40B4-BE49-F238E27FC236}">
                  <a16:creationId xmlns:a16="http://schemas.microsoft.com/office/drawing/2014/main" id="{8685A081-33AD-4AC5-B26E-782E989AE4D9}"/>
                </a:ext>
              </a:extLst>
            </p:cNvPr>
            <p:cNvCxnSpPr>
              <a:cxnSpLocks/>
            </p:cNvCxnSpPr>
            <p:nvPr/>
          </p:nvCxnSpPr>
          <p:spPr>
            <a:xfrm>
              <a:off x="3027673" y="5560427"/>
              <a:ext cx="127510" cy="721870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7C043142-58A4-4571-B2C4-549FD4F600C3}"/>
                </a:ext>
              </a:extLst>
            </p:cNvPr>
            <p:cNvSpPr txBox="1"/>
            <p:nvPr/>
          </p:nvSpPr>
          <p:spPr>
            <a:xfrm>
              <a:off x="3108346" y="6109730"/>
              <a:ext cx="84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002060"/>
                  </a:solidFill>
                </a:rPr>
                <a:t>Fertilizer</a:t>
              </a:r>
              <a:r>
                <a:rPr lang="it-IT" sz="1200" b="1" dirty="0">
                  <a:solidFill>
                    <a:srgbClr val="002060"/>
                  </a:solidFill>
                </a:rPr>
                <a:t> </a:t>
              </a:r>
              <a:r>
                <a:rPr lang="it-IT" sz="1200" b="1" dirty="0" err="1">
                  <a:solidFill>
                    <a:srgbClr val="002060"/>
                  </a:solidFill>
                </a:rPr>
                <a:t>industry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154" name="Connettore diritto 153">
              <a:extLst>
                <a:ext uri="{FF2B5EF4-FFF2-40B4-BE49-F238E27FC236}">
                  <a16:creationId xmlns:a16="http://schemas.microsoft.com/office/drawing/2014/main" id="{342C3E98-6D87-4D37-9E19-95AEB019B8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7674" y="5909958"/>
              <a:ext cx="642166" cy="72036"/>
            </a:xfrm>
            <a:prstGeom prst="line">
              <a:avLst/>
            </a:prstGeom>
            <a:ln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65F29643-1740-47D5-AA41-814E4C5D0513}"/>
                </a:ext>
              </a:extLst>
            </p:cNvPr>
            <p:cNvSpPr txBox="1"/>
            <p:nvPr/>
          </p:nvSpPr>
          <p:spPr>
            <a:xfrm>
              <a:off x="4836624" y="5661820"/>
              <a:ext cx="8448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Port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156" name="Connettore diritto 155">
              <a:extLst>
                <a:ext uri="{FF2B5EF4-FFF2-40B4-BE49-F238E27FC236}">
                  <a16:creationId xmlns:a16="http://schemas.microsoft.com/office/drawing/2014/main" id="{EEBD5805-FCC5-46DD-905B-6C9718EB2A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4266" y="4741941"/>
              <a:ext cx="1117711" cy="135278"/>
            </a:xfrm>
            <a:prstGeom prst="line">
              <a:avLst/>
            </a:prstGeom>
            <a:ln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E53AE628-6748-4EB9-9A1A-289CD4DC261F}"/>
                </a:ext>
              </a:extLst>
            </p:cNvPr>
            <p:cNvSpPr txBox="1"/>
            <p:nvPr/>
          </p:nvSpPr>
          <p:spPr>
            <a:xfrm>
              <a:off x="4308458" y="4363371"/>
              <a:ext cx="84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Truck station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60" name="CasellaDiTesto 159">
              <a:extLst>
                <a:ext uri="{FF2B5EF4-FFF2-40B4-BE49-F238E27FC236}">
                  <a16:creationId xmlns:a16="http://schemas.microsoft.com/office/drawing/2014/main" id="{8F4E4F1C-2873-44D7-8828-0A50A10DD9B9}"/>
                </a:ext>
              </a:extLst>
            </p:cNvPr>
            <p:cNvSpPr txBox="1"/>
            <p:nvPr/>
          </p:nvSpPr>
          <p:spPr>
            <a:xfrm>
              <a:off x="4187432" y="5990508"/>
              <a:ext cx="844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002060"/>
                  </a:solidFill>
                </a:rPr>
                <a:t>Ammonia</a:t>
              </a:r>
              <a:r>
                <a:rPr lang="it-IT" sz="1200" b="1" dirty="0">
                  <a:solidFill>
                    <a:srgbClr val="002060"/>
                  </a:solidFill>
                </a:rPr>
                <a:t> plant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61" name="CasellaDiTesto 160">
              <a:extLst>
                <a:ext uri="{FF2B5EF4-FFF2-40B4-BE49-F238E27FC236}">
                  <a16:creationId xmlns:a16="http://schemas.microsoft.com/office/drawing/2014/main" id="{2C73FDA4-2D99-4767-8456-B3BF6384F708}"/>
                </a:ext>
              </a:extLst>
            </p:cNvPr>
            <p:cNvSpPr txBox="1"/>
            <p:nvPr/>
          </p:nvSpPr>
          <p:spPr>
            <a:xfrm>
              <a:off x="3760360" y="4704991"/>
              <a:ext cx="849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Bus station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028" name="CasellaDiTesto 1027">
            <a:extLst>
              <a:ext uri="{FF2B5EF4-FFF2-40B4-BE49-F238E27FC236}">
                <a16:creationId xmlns:a16="http://schemas.microsoft.com/office/drawing/2014/main" id="{ECFBA59F-CEBE-4358-9454-24540E2125DE}"/>
              </a:ext>
            </a:extLst>
          </p:cNvPr>
          <p:cNvSpPr txBox="1"/>
          <p:nvPr/>
        </p:nvSpPr>
        <p:spPr>
          <a:xfrm>
            <a:off x="5284460" y="6607655"/>
            <a:ext cx="6887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F. Del Mondo ed al, Investigation 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on hydrogen </a:t>
            </a:r>
            <a:r>
              <a:rPr lang="it-IT" sz="12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distribution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 </a:t>
            </a:r>
            <a:r>
              <a:rPr lang="it-IT" sz="12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infrastructure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 and cost </a:t>
            </a:r>
            <a:r>
              <a:rPr lang="it-IT" sz="12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reallocation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</a:rPr>
              <a:t>. 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In Press.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32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4">
            <a:extLst>
              <a:ext uri="{FF2B5EF4-FFF2-40B4-BE49-F238E27FC236}">
                <a16:creationId xmlns:a16="http://schemas.microsoft.com/office/drawing/2014/main" id="{B9771C62-2B5C-44B7-9241-2B124498392A}"/>
              </a:ext>
            </a:extLst>
          </p:cNvPr>
          <p:cNvSpPr txBox="1"/>
          <p:nvPr/>
        </p:nvSpPr>
        <p:spPr>
          <a:xfrm>
            <a:off x="0" y="-22594"/>
            <a:ext cx="11399519" cy="584775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Digital models replicating systems</a:t>
            </a:r>
            <a:endParaRPr lang="en-US" sz="3200" b="1" baseline="-25000" dirty="0">
              <a:solidFill>
                <a:srgbClr val="002060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1B74E02-2838-40F4-8C84-A651B995F770}"/>
              </a:ext>
            </a:extLst>
          </p:cNvPr>
          <p:cNvSpPr txBox="1"/>
          <p:nvPr/>
        </p:nvSpPr>
        <p:spPr>
          <a:xfrm>
            <a:off x="-927" y="499726"/>
            <a:ext cx="619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Digital Twins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C46B8B0-E611-4CBD-985B-DDF1DBF4A59A}"/>
              </a:ext>
            </a:extLst>
          </p:cNvPr>
          <p:cNvGrpSpPr/>
          <p:nvPr/>
        </p:nvGrpSpPr>
        <p:grpSpPr>
          <a:xfrm>
            <a:off x="2937654" y="606162"/>
            <a:ext cx="6517602" cy="2729621"/>
            <a:chOff x="453686" y="807460"/>
            <a:chExt cx="6517602" cy="2729621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C21D4F15-E6B6-40B0-809C-E0CE71CE9E3B}"/>
                </a:ext>
              </a:extLst>
            </p:cNvPr>
            <p:cNvGrpSpPr/>
            <p:nvPr/>
          </p:nvGrpSpPr>
          <p:grpSpPr>
            <a:xfrm>
              <a:off x="453686" y="807460"/>
              <a:ext cx="6517602" cy="2729621"/>
              <a:chOff x="64578" y="661545"/>
              <a:chExt cx="6517602" cy="2729621"/>
            </a:xfrm>
          </p:grpSpPr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1F185265-D23D-44E5-9503-2CF0D50B785D}"/>
                  </a:ext>
                </a:extLst>
              </p:cNvPr>
              <p:cNvSpPr txBox="1"/>
              <p:nvPr/>
            </p:nvSpPr>
            <p:spPr>
              <a:xfrm>
                <a:off x="127661" y="661545"/>
                <a:ext cx="184463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Generation and training</a:t>
                </a:r>
              </a:p>
              <a:p>
                <a:pPr algn="just"/>
                <a:r>
                  <a:rPr lang="it-IT" sz="1200" dirty="0"/>
                  <a:t>The </a:t>
                </a:r>
                <a:r>
                  <a:rPr lang="it-IT" sz="1200" dirty="0" err="1"/>
                  <a:t>virtual</a:t>
                </a:r>
                <a:r>
                  <a:rPr lang="it-IT" sz="1200" dirty="0"/>
                  <a:t> model </a:t>
                </a:r>
                <a:r>
                  <a:rPr lang="it-IT" sz="1200" dirty="0" err="1"/>
                  <a:t>is</a:t>
                </a:r>
                <a:r>
                  <a:rPr lang="it-IT" sz="1200" dirty="0"/>
                  <a:t> </a:t>
                </a:r>
                <a:r>
                  <a:rPr lang="it-IT" sz="1200" dirty="0" err="1"/>
                  <a:t>developed</a:t>
                </a:r>
                <a:r>
                  <a:rPr lang="it-IT" sz="1200" dirty="0"/>
                  <a:t> </a:t>
                </a:r>
                <a:r>
                  <a:rPr lang="it-IT" sz="1200" dirty="0" err="1"/>
                  <a:t>based</a:t>
                </a:r>
                <a:r>
                  <a:rPr lang="it-IT" sz="1200" dirty="0"/>
                  <a:t> on the physical model data. Model training </a:t>
                </a:r>
                <a:r>
                  <a:rPr lang="it-IT" sz="1200" dirty="0" err="1"/>
                  <a:t>phases</a:t>
                </a:r>
                <a:r>
                  <a:rPr lang="it-IT" sz="1200" dirty="0"/>
                  <a:t> are </a:t>
                </a:r>
                <a:r>
                  <a:rPr lang="it-IT" sz="1200" dirty="0" err="1"/>
                  <a:t>scheduled</a:t>
                </a:r>
                <a:r>
                  <a:rPr lang="it-IT" sz="1200" dirty="0"/>
                  <a:t> </a:t>
                </a:r>
                <a:r>
                  <a:rPr lang="it-IT" sz="1200" dirty="0" err="1"/>
                  <a:t>periodically</a:t>
                </a:r>
                <a:r>
                  <a:rPr lang="it-IT" sz="1200" dirty="0"/>
                  <a:t>.</a:t>
                </a:r>
                <a:endParaRPr lang="en-US" sz="1200" dirty="0"/>
              </a:p>
            </p:txBody>
          </p:sp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660F5A9C-28F1-4702-BA1D-1BDE4184D781}"/>
                  </a:ext>
                </a:extLst>
              </p:cNvPr>
              <p:cNvGrpSpPr/>
              <p:nvPr/>
            </p:nvGrpSpPr>
            <p:grpSpPr>
              <a:xfrm>
                <a:off x="2094954" y="746787"/>
                <a:ext cx="2395348" cy="2403832"/>
                <a:chOff x="1452928" y="1838822"/>
                <a:chExt cx="2395348" cy="2403832"/>
              </a:xfrm>
            </p:grpSpPr>
            <p:grpSp>
              <p:nvGrpSpPr>
                <p:cNvPr id="34" name="Gruppo 33">
                  <a:extLst>
                    <a:ext uri="{FF2B5EF4-FFF2-40B4-BE49-F238E27FC236}">
                      <a16:creationId xmlns:a16="http://schemas.microsoft.com/office/drawing/2014/main" id="{D0536C73-4D91-46BF-9108-492C1AF91BBF}"/>
                    </a:ext>
                  </a:extLst>
                </p:cNvPr>
                <p:cNvGrpSpPr/>
                <p:nvPr/>
              </p:nvGrpSpPr>
              <p:grpSpPr>
                <a:xfrm>
                  <a:off x="1452928" y="1838822"/>
                  <a:ext cx="2395348" cy="2403832"/>
                  <a:chOff x="1452928" y="1838822"/>
                  <a:chExt cx="2395348" cy="2403832"/>
                </a:xfrm>
              </p:grpSpPr>
              <p:sp>
                <p:nvSpPr>
                  <p:cNvPr id="36" name="Freeform 2">
                    <a:extLst>
                      <a:ext uri="{FF2B5EF4-FFF2-40B4-BE49-F238E27FC236}">
                        <a16:creationId xmlns:a16="http://schemas.microsoft.com/office/drawing/2014/main" id="{DC236C78-C2A0-474A-9879-685B5CB919B7}"/>
                      </a:ext>
                    </a:extLst>
                  </p:cNvPr>
                  <p:cNvSpPr/>
                  <p:nvPr/>
                </p:nvSpPr>
                <p:spPr>
                  <a:xfrm>
                    <a:off x="1452928" y="1838822"/>
                    <a:ext cx="2395348" cy="24038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9560" h="6089560">
                        <a:moveTo>
                          <a:pt x="0" y="0"/>
                        </a:moveTo>
                        <a:lnTo>
                          <a:pt x="6089559" y="0"/>
                        </a:lnTo>
                        <a:lnTo>
                          <a:pt x="6089559" y="6089560"/>
                        </a:lnTo>
                        <a:lnTo>
                          <a:pt x="0" y="608956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a:blipFill>
                </p:spPr>
              </p:sp>
              <p:sp>
                <p:nvSpPr>
                  <p:cNvPr id="37" name="Rettangolo 36">
                    <a:extLst>
                      <a:ext uri="{FF2B5EF4-FFF2-40B4-BE49-F238E27FC236}">
                        <a16:creationId xmlns:a16="http://schemas.microsoft.com/office/drawing/2014/main" id="{711624CD-88A0-4E27-B1B2-776A7DD45CB7}"/>
                      </a:ext>
                    </a:extLst>
                  </p:cNvPr>
                  <p:cNvSpPr/>
                  <p:nvPr/>
                </p:nvSpPr>
                <p:spPr>
                  <a:xfrm>
                    <a:off x="3073151" y="3303286"/>
                    <a:ext cx="583659" cy="662071"/>
                  </a:xfrm>
                  <a:prstGeom prst="rect">
                    <a:avLst/>
                  </a:prstGeom>
                  <a:solidFill>
                    <a:srgbClr val="40B600"/>
                  </a:solidFill>
                  <a:ln>
                    <a:solidFill>
                      <a:srgbClr val="40B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8" name="Gruppo 37">
                    <a:extLst>
                      <a:ext uri="{FF2B5EF4-FFF2-40B4-BE49-F238E27FC236}">
                        <a16:creationId xmlns:a16="http://schemas.microsoft.com/office/drawing/2014/main" id="{508C54E5-3AB5-46C3-9B00-D181E6A8D50B}"/>
                      </a:ext>
                    </a:extLst>
                  </p:cNvPr>
                  <p:cNvGrpSpPr/>
                  <p:nvPr/>
                </p:nvGrpSpPr>
                <p:grpSpPr>
                  <a:xfrm>
                    <a:off x="1510292" y="2022710"/>
                    <a:ext cx="662071" cy="662071"/>
                    <a:chOff x="1595041" y="5003654"/>
                    <a:chExt cx="662071" cy="662071"/>
                  </a:xfrm>
                </p:grpSpPr>
                <p:sp>
                  <p:nvSpPr>
                    <p:cNvPr id="40" name="Rettangolo 39">
                      <a:extLst>
                        <a:ext uri="{FF2B5EF4-FFF2-40B4-BE49-F238E27FC236}">
                          <a16:creationId xmlns:a16="http://schemas.microsoft.com/office/drawing/2014/main" id="{C0682F87-F7F6-449D-A5F8-5F99A7F77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4248" y="5003654"/>
                      <a:ext cx="583659" cy="662071"/>
                    </a:xfrm>
                    <a:prstGeom prst="rect">
                      <a:avLst/>
                    </a:prstGeom>
                    <a:solidFill>
                      <a:srgbClr val="00A6B6"/>
                    </a:solidFill>
                    <a:ln>
                      <a:solidFill>
                        <a:srgbClr val="00A6B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41" name="Picture 4" descr="Artificial intelligence free vector icons designed by Becris">
                      <a:extLst>
                        <a:ext uri="{FF2B5EF4-FFF2-40B4-BE49-F238E27FC236}">
                          <a16:creationId xmlns:a16="http://schemas.microsoft.com/office/drawing/2014/main" id="{AE0695BF-97A9-40AA-9C1E-93558A9F26F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4883" b="94922" l="5469" r="95117">
                                  <a14:foregroundMark x1="40625" y1="5078" x2="40625" y2="5078"/>
                                  <a14:foregroundMark x1="5469" y1="50195" x2="5469" y2="50195"/>
                                  <a14:foregroundMark x1="11328" y1="50781" x2="11328" y2="50781"/>
                                  <a14:foregroundMark x1="20117" y1="69336" x2="20117" y2="69336"/>
                                  <a14:foregroundMark x1="40430" y1="94922" x2="40430" y2="94922"/>
                                  <a14:foregroundMark x1="58594" y1="95117" x2="58594" y2="95117"/>
                                  <a14:foregroundMark x1="95117" y1="46680" x2="95117" y2="46680"/>
                                  <a14:foregroundMark x1="88086" y1="50781" x2="88086" y2="50781"/>
                                  <a14:foregroundMark x1="75195" y1="33008" x2="75195" y2="33008"/>
                                  <a14:backgroundMark x1="36719" y1="22266" x2="36719" y2="22266"/>
                                  <a14:backgroundMark x1="21289" y1="33594" x2="21289" y2="33594"/>
                                  <a14:backgroundMark x1="23828" y1="57617" x2="23828" y2="57617"/>
                                  <a14:backgroundMark x1="32422" y1="70313" x2="32422" y2="70313"/>
                                  <a14:backgroundMark x1="62109" y1="78125" x2="62109" y2="78125"/>
                                  <a14:backgroundMark x1="79688" y1="67383" x2="79688" y2="67383"/>
                                  <a14:backgroundMark x1="78906" y1="44727" x2="78906" y2="44727"/>
                                  <a14:backgroundMark x1="68945" y1="21289" x2="68945" y2="21289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95041" y="5003654"/>
                      <a:ext cx="662071" cy="66207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39" name="Rettangolo 38">
                    <a:extLst>
                      <a:ext uri="{FF2B5EF4-FFF2-40B4-BE49-F238E27FC236}">
                        <a16:creationId xmlns:a16="http://schemas.microsoft.com/office/drawing/2014/main" id="{35E5A170-F36B-40EB-BF0D-A5A905C02DE6}"/>
                      </a:ext>
                    </a:extLst>
                  </p:cNvPr>
                  <p:cNvSpPr/>
                  <p:nvPr/>
                </p:nvSpPr>
                <p:spPr>
                  <a:xfrm>
                    <a:off x="3084597" y="1984320"/>
                    <a:ext cx="583659" cy="662071"/>
                  </a:xfrm>
                  <a:prstGeom prst="rect">
                    <a:avLst/>
                  </a:prstGeom>
                  <a:solidFill>
                    <a:srgbClr val="007FB6"/>
                  </a:solidFill>
                  <a:ln>
                    <a:solidFill>
                      <a:srgbClr val="007FB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5" name="Rettangolo 34">
                  <a:extLst>
                    <a:ext uri="{FF2B5EF4-FFF2-40B4-BE49-F238E27FC236}">
                      <a16:creationId xmlns:a16="http://schemas.microsoft.com/office/drawing/2014/main" id="{6F56E4E4-1C59-41D2-9821-6F86CEF27F6B}"/>
                    </a:ext>
                  </a:extLst>
                </p:cNvPr>
                <p:cNvSpPr/>
                <p:nvPr/>
              </p:nvSpPr>
              <p:spPr>
                <a:xfrm>
                  <a:off x="1633908" y="3332053"/>
                  <a:ext cx="583659" cy="662071"/>
                </a:xfrm>
                <a:prstGeom prst="rect">
                  <a:avLst/>
                </a:prstGeom>
                <a:solidFill>
                  <a:srgbClr val="00B674"/>
                </a:solidFill>
                <a:ln>
                  <a:solidFill>
                    <a:srgbClr val="00B6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20358C46-62FE-4DB1-B4AA-5419059B40ED}"/>
                  </a:ext>
                </a:extLst>
              </p:cNvPr>
              <p:cNvSpPr txBox="1"/>
              <p:nvPr/>
            </p:nvSpPr>
            <p:spPr>
              <a:xfrm>
                <a:off x="4554887" y="738743"/>
                <a:ext cx="202729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Control generation</a:t>
                </a:r>
              </a:p>
              <a:p>
                <a:pPr algn="just"/>
                <a:r>
                  <a:rPr lang="it-IT" sz="1200" dirty="0"/>
                  <a:t>Machine learning </a:t>
                </a:r>
                <a:r>
                  <a:rPr lang="it-IT" sz="1200" dirty="0" err="1"/>
                  <a:t>algorithms</a:t>
                </a:r>
                <a:r>
                  <a:rPr lang="it-IT" sz="1200" dirty="0"/>
                  <a:t> </a:t>
                </a:r>
                <a:r>
                  <a:rPr lang="it-IT" sz="1200" dirty="0" err="1"/>
                  <a:t>provide</a:t>
                </a:r>
                <a:r>
                  <a:rPr lang="it-IT" sz="1200" dirty="0"/>
                  <a:t> real-time </a:t>
                </a:r>
                <a:r>
                  <a:rPr lang="it-IT" sz="1200" dirty="0" err="1"/>
                  <a:t>predictions</a:t>
                </a:r>
                <a:r>
                  <a:rPr lang="it-IT" sz="1200" dirty="0"/>
                  <a:t> about the system operations </a:t>
                </a:r>
                <a:r>
                  <a:rPr lang="it-IT" sz="1200" dirty="0" err="1"/>
                  <a:t>based</a:t>
                </a:r>
                <a:r>
                  <a:rPr lang="it-IT" sz="1200" dirty="0"/>
                  <a:t> on the </a:t>
                </a:r>
                <a:r>
                  <a:rPr lang="it-IT" sz="1200" dirty="0" err="1"/>
                  <a:t>collected</a:t>
                </a:r>
                <a:r>
                  <a:rPr lang="it-IT" sz="1200" dirty="0"/>
                  <a:t> system data.</a:t>
                </a:r>
                <a:endParaRPr lang="en-US" sz="1200" dirty="0"/>
              </a:p>
            </p:txBody>
          </p:sp>
          <p:pic>
            <p:nvPicPr>
              <p:cNvPr id="26" name="Elemento grafico 25" descr="Ingranaggi">
                <a:extLst>
                  <a:ext uri="{FF2B5EF4-FFF2-40B4-BE49-F238E27FC236}">
                    <a16:creationId xmlns:a16="http://schemas.microsoft.com/office/drawing/2014/main" id="{8DB6695D-373C-4878-BF0E-19C97B649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640060" y="2145306"/>
                <a:ext cx="756783" cy="756783"/>
              </a:xfrm>
              <a:prstGeom prst="rect">
                <a:avLst/>
              </a:prstGeom>
            </p:spPr>
          </p:pic>
          <p:pic>
            <p:nvPicPr>
              <p:cNvPr id="27" name="Elemento grafico 26" descr="Statistiche da destra a sinistra">
                <a:extLst>
                  <a:ext uri="{FF2B5EF4-FFF2-40B4-BE49-F238E27FC236}">
                    <a16:creationId xmlns:a16="http://schemas.microsoft.com/office/drawing/2014/main" id="{C7FFF9A4-F480-46A9-8E14-76E575BC0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656906" y="892285"/>
                <a:ext cx="723089" cy="723089"/>
              </a:xfrm>
              <a:prstGeom prst="rect">
                <a:avLst/>
              </a:prstGeom>
            </p:spPr>
          </p:pic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1597A5C4-7206-489B-9841-DC38D84F06F2}"/>
                  </a:ext>
                </a:extLst>
              </p:cNvPr>
              <p:cNvSpPr txBox="1"/>
              <p:nvPr/>
            </p:nvSpPr>
            <p:spPr>
              <a:xfrm>
                <a:off x="4533346" y="2190837"/>
                <a:ext cx="202729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Automation control</a:t>
                </a:r>
              </a:p>
              <a:p>
                <a:pPr algn="just"/>
                <a:r>
                  <a:rPr lang="en-US" sz="1200" dirty="0"/>
                  <a:t>Automated control adjusts system operations based on predictions from the digital twin and optimizing performance in real-time.</a:t>
                </a: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01DF267A-316F-4B75-9D22-F516D4BF3680}"/>
                  </a:ext>
                </a:extLst>
              </p:cNvPr>
              <p:cNvSpPr txBox="1"/>
              <p:nvPr/>
            </p:nvSpPr>
            <p:spPr>
              <a:xfrm>
                <a:off x="64578" y="2238867"/>
                <a:ext cx="212694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/>
                  <a:t>Automation feedback</a:t>
                </a:r>
              </a:p>
              <a:p>
                <a:pPr algn="just"/>
                <a:r>
                  <a:rPr lang="it-IT" sz="1200" dirty="0" err="1"/>
                  <a:t>Assessment</a:t>
                </a:r>
                <a:r>
                  <a:rPr lang="it-IT" sz="1200" dirty="0"/>
                  <a:t> of the changes on the physical system by </a:t>
                </a:r>
                <a:r>
                  <a:rPr lang="it-IT" sz="1200" dirty="0" err="1"/>
                  <a:t>continuos</a:t>
                </a:r>
                <a:r>
                  <a:rPr lang="it-IT" sz="1200" dirty="0"/>
                  <a:t> performance monitoring.</a:t>
                </a:r>
                <a:endParaRPr lang="en-US" sz="1200" dirty="0"/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373004DA-2AEB-44A9-B57F-C9BB120FF4CD}"/>
                  </a:ext>
                </a:extLst>
              </p:cNvPr>
              <p:cNvSpPr txBox="1"/>
              <p:nvPr/>
            </p:nvSpPr>
            <p:spPr>
              <a:xfrm>
                <a:off x="2775184" y="809713"/>
                <a:ext cx="399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chemeClr val="bg1"/>
                    </a:solidFill>
                  </a:rPr>
                  <a:t>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187CA68C-22E7-4773-BF3E-72743F2025F4}"/>
                  </a:ext>
                </a:extLst>
              </p:cNvPr>
              <p:cNvSpPr txBox="1"/>
              <p:nvPr/>
            </p:nvSpPr>
            <p:spPr>
              <a:xfrm>
                <a:off x="4098957" y="1487586"/>
                <a:ext cx="399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chemeClr val="bg1"/>
                    </a:solidFill>
                  </a:rPr>
                  <a:t>2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E805E4E6-1BE3-4DBA-8EA1-57234E7870FB}"/>
                  </a:ext>
                </a:extLst>
              </p:cNvPr>
              <p:cNvSpPr txBox="1"/>
              <p:nvPr/>
            </p:nvSpPr>
            <p:spPr>
              <a:xfrm>
                <a:off x="3312316" y="2745863"/>
                <a:ext cx="330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chemeClr val="bg1"/>
                    </a:solidFill>
                  </a:rPr>
                  <a:t>3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0CE654EA-4610-48A3-B807-A0AA54655CDD}"/>
                  </a:ext>
                </a:extLst>
              </p:cNvPr>
              <p:cNvSpPr txBox="1"/>
              <p:nvPr/>
            </p:nvSpPr>
            <p:spPr>
              <a:xfrm>
                <a:off x="2159539" y="1922650"/>
                <a:ext cx="330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chemeClr val="bg1"/>
                    </a:solidFill>
                  </a:rPr>
                  <a:t>4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9" name="Elemento grafico 18" descr="Calibro">
              <a:extLst>
                <a:ext uri="{FF2B5EF4-FFF2-40B4-BE49-F238E27FC236}">
                  <a16:creationId xmlns:a16="http://schemas.microsoft.com/office/drawing/2014/main" id="{F5116D27-8702-41F1-B6BA-11FEEDEF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00670" y="2402306"/>
              <a:ext cx="534611" cy="534611"/>
            </a:xfrm>
            <a:prstGeom prst="rect">
              <a:avLst/>
            </a:prstGeom>
          </p:spPr>
        </p:pic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27B72457-1C1B-4E62-9F26-7A80C2D86E46}"/>
              </a:ext>
            </a:extLst>
          </p:cNvPr>
          <p:cNvGrpSpPr/>
          <p:nvPr/>
        </p:nvGrpSpPr>
        <p:grpSpPr>
          <a:xfrm>
            <a:off x="965333" y="3700547"/>
            <a:ext cx="10261334" cy="2487903"/>
            <a:chOff x="878761" y="4043343"/>
            <a:chExt cx="10261334" cy="248790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159BE2C-96BA-40CC-A420-BFE6A140F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162" y="4668531"/>
              <a:ext cx="2271767" cy="1516056"/>
            </a:xfrm>
            <a:prstGeom prst="ellipse">
              <a:avLst/>
            </a:prstGeom>
            <a:ln w="28575">
              <a:solidFill>
                <a:srgbClr val="002060"/>
              </a:solidFill>
            </a:ln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1ADC4DA-159A-46DD-BC67-FD687DD90C2A}"/>
                </a:ext>
              </a:extLst>
            </p:cNvPr>
            <p:cNvSpPr txBox="1"/>
            <p:nvPr/>
          </p:nvSpPr>
          <p:spPr>
            <a:xfrm>
              <a:off x="878761" y="6216413"/>
              <a:ext cx="24665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Monitoring devices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30B3DD56-4FFD-49DF-9339-22F09DBF6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4080" y="4636365"/>
              <a:ext cx="2271767" cy="1439338"/>
            </a:xfrm>
            <a:prstGeom prst="ellipse">
              <a:avLst/>
            </a:prstGeom>
            <a:ln w="28575">
              <a:solidFill>
                <a:srgbClr val="002060"/>
              </a:solidFill>
            </a:ln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05C02F5-4409-4E0E-B35A-F4DA9C781D0B}"/>
                </a:ext>
              </a:extLst>
            </p:cNvPr>
            <p:cNvSpPr txBox="1"/>
            <p:nvPr/>
          </p:nvSpPr>
          <p:spPr>
            <a:xfrm>
              <a:off x="8673528" y="6215643"/>
              <a:ext cx="24665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Digital model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4171230-32DC-4C6F-88B5-B196D3169038}"/>
                </a:ext>
              </a:extLst>
            </p:cNvPr>
            <p:cNvSpPr txBox="1"/>
            <p:nvPr/>
          </p:nvSpPr>
          <p:spPr>
            <a:xfrm>
              <a:off x="4153045" y="4043343"/>
              <a:ext cx="33089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Feedback Exchange (Generation and training)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4303D81-FB28-4785-968E-F9C12715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24847" y="4504122"/>
              <a:ext cx="2271767" cy="1703825"/>
            </a:xfrm>
            <a:prstGeom prst="ellipse">
              <a:avLst/>
            </a:prstGeom>
            <a:ln w="28575">
              <a:solidFill>
                <a:srgbClr val="002060"/>
              </a:solidFill>
            </a:ln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93A519DF-F992-4C39-ACA1-7A4FD6EC3A9F}"/>
                </a:ext>
              </a:extLst>
            </p:cNvPr>
            <p:cNvSpPr txBox="1"/>
            <p:nvPr/>
          </p:nvSpPr>
          <p:spPr>
            <a:xfrm>
              <a:off x="4727446" y="6254247"/>
              <a:ext cx="24665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Physical system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43" name="Connettore 2 42">
              <a:extLst>
                <a:ext uri="{FF2B5EF4-FFF2-40B4-BE49-F238E27FC236}">
                  <a16:creationId xmlns:a16="http://schemas.microsoft.com/office/drawing/2014/main" id="{995B1EA2-C658-451E-8909-389BFA4798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4140" y="5329167"/>
              <a:ext cx="1202414" cy="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2 43">
              <a:extLst>
                <a:ext uri="{FF2B5EF4-FFF2-40B4-BE49-F238E27FC236}">
                  <a16:creationId xmlns:a16="http://schemas.microsoft.com/office/drawing/2014/main" id="{2E1D752B-9B09-4834-945D-400B35770B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181" y="5332584"/>
              <a:ext cx="1202414" cy="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D431D5AB-6F03-42EC-8101-3B409DAD0199}"/>
                </a:ext>
              </a:extLst>
            </p:cNvPr>
            <p:cNvGrpSpPr/>
            <p:nvPr/>
          </p:nvGrpSpPr>
          <p:grpSpPr>
            <a:xfrm>
              <a:off x="2133160" y="4299095"/>
              <a:ext cx="7767425" cy="324482"/>
              <a:chOff x="2133160" y="4299095"/>
              <a:chExt cx="7767425" cy="324482"/>
            </a:xfrm>
          </p:grpSpPr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C3C370AE-4E48-4D0E-93C7-524855B35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33160" y="4299095"/>
                <a:ext cx="2" cy="254305"/>
              </a:xfrm>
              <a:prstGeom prst="line">
                <a:avLst/>
              </a:prstGeom>
              <a:ln w="28575" cap="rnd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diritto 45">
                <a:extLst>
                  <a:ext uri="{FF2B5EF4-FFF2-40B4-BE49-F238E27FC236}">
                    <a16:creationId xmlns:a16="http://schemas.microsoft.com/office/drawing/2014/main" id="{9D1DF151-707C-4BF6-B96E-97EFC1C8F7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0583" y="4369272"/>
                <a:ext cx="2" cy="254305"/>
              </a:xfrm>
              <a:prstGeom prst="line">
                <a:avLst/>
              </a:prstGeom>
              <a:ln w="28575" cap="rnd">
                <a:solidFill>
                  <a:srgbClr val="00206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diritto 47">
                <a:extLst>
                  <a:ext uri="{FF2B5EF4-FFF2-40B4-BE49-F238E27FC236}">
                    <a16:creationId xmlns:a16="http://schemas.microsoft.com/office/drawing/2014/main" id="{312B68A7-0F7E-45BE-B673-B4A3745B171E}"/>
                  </a:ext>
                </a:extLst>
              </p:cNvPr>
              <p:cNvCxnSpPr/>
              <p:nvPr/>
            </p:nvCxnSpPr>
            <p:spPr>
              <a:xfrm>
                <a:off x="2133160" y="4299095"/>
                <a:ext cx="7767423" cy="70177"/>
              </a:xfrm>
              <a:prstGeom prst="line">
                <a:avLst/>
              </a:prstGeom>
              <a:ln w="28575" cap="rnd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95036D04-D4F0-4C26-B3F3-772BEBEA0B85}"/>
                </a:ext>
              </a:extLst>
            </p:cNvPr>
            <p:cNvSpPr txBox="1"/>
            <p:nvPr/>
          </p:nvSpPr>
          <p:spPr>
            <a:xfrm>
              <a:off x="6692064" y="4981695"/>
              <a:ext cx="24665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</a:rPr>
                <a:t>Control</a:t>
              </a:r>
              <a:endParaRPr lang="en-US" sz="1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51" name="Rettangolo 50">
            <a:extLst>
              <a:ext uri="{FF2B5EF4-FFF2-40B4-BE49-F238E27FC236}">
                <a16:creationId xmlns:a16="http://schemas.microsoft.com/office/drawing/2014/main" id="{E84F151B-3218-49DD-A5BD-6881EACE861A}"/>
              </a:ext>
            </a:extLst>
          </p:cNvPr>
          <p:cNvSpPr/>
          <p:nvPr/>
        </p:nvSpPr>
        <p:spPr>
          <a:xfrm>
            <a:off x="1090868" y="6328507"/>
            <a:ext cx="10519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Federico Del Mondo et al, Preliminary experimental data analysis for Digital Twin development of a large bore Dual-Fuel engine, 2023 J. Phys.: Conf. Ser. 2648 012075. </a:t>
            </a:r>
          </a:p>
        </p:txBody>
      </p:sp>
    </p:spTree>
    <p:extLst>
      <p:ext uri="{BB962C8B-B14F-4D97-AF65-F5344CB8AC3E}">
        <p14:creationId xmlns:p14="http://schemas.microsoft.com/office/powerpoint/2010/main" val="3392066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4">
            <a:extLst>
              <a:ext uri="{FF2B5EF4-FFF2-40B4-BE49-F238E27FC236}">
                <a16:creationId xmlns:a16="http://schemas.microsoft.com/office/drawing/2014/main" id="{617426AB-D839-44E6-ABAA-7B0CB2ED8E08}"/>
              </a:ext>
            </a:extLst>
          </p:cNvPr>
          <p:cNvSpPr txBox="1"/>
          <p:nvPr/>
        </p:nvSpPr>
        <p:spPr>
          <a:xfrm>
            <a:off x="110112" y="96618"/>
            <a:ext cx="11399519" cy="584775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Digital models for H</a:t>
            </a:r>
            <a:r>
              <a:rPr lang="en-US" sz="3200" b="1" baseline="-25000" dirty="0">
                <a:solidFill>
                  <a:srgbClr val="002060"/>
                </a:solidFill>
              </a:rPr>
              <a:t>2 </a:t>
            </a:r>
            <a:r>
              <a:rPr lang="en-US" sz="3200" b="1" dirty="0">
                <a:solidFill>
                  <a:srgbClr val="002060"/>
                </a:solidFill>
              </a:rPr>
              <a:t>distribution</a:t>
            </a:r>
            <a:endParaRPr lang="en-US" sz="3200" b="1" baseline="-25000" dirty="0">
              <a:solidFill>
                <a:srgbClr val="00206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9577FC8-2081-4760-968C-446349645683}"/>
              </a:ext>
            </a:extLst>
          </p:cNvPr>
          <p:cNvSpPr/>
          <p:nvPr/>
        </p:nvSpPr>
        <p:spPr>
          <a:xfrm>
            <a:off x="0" y="0"/>
            <a:ext cx="5334001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901E1C9-25EC-450F-8188-472CA1259816}"/>
              </a:ext>
            </a:extLst>
          </p:cNvPr>
          <p:cNvSpPr/>
          <p:nvPr/>
        </p:nvSpPr>
        <p:spPr>
          <a:xfrm>
            <a:off x="71019" y="1332661"/>
            <a:ext cx="5001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Thank you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C4EE9B-13DA-4A3C-A666-BB9C917C5887}"/>
              </a:ext>
            </a:extLst>
          </p:cNvPr>
          <p:cNvSpPr txBox="1"/>
          <p:nvPr/>
        </p:nvSpPr>
        <p:spPr>
          <a:xfrm>
            <a:off x="528743" y="3224328"/>
            <a:ext cx="4085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Federico Del Mondo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federico.delmondo@dia.units.it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0D3C129-949F-4D24-AFAD-33EF19551336}"/>
              </a:ext>
            </a:extLst>
          </p:cNvPr>
          <p:cNvCxnSpPr/>
          <p:nvPr/>
        </p:nvCxnSpPr>
        <p:spPr>
          <a:xfrm>
            <a:off x="257631" y="2702006"/>
            <a:ext cx="46279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s://www.ufihydrogen.com/wp-content/uploads/2023/11/Vision.jpg">
            <a:extLst>
              <a:ext uri="{FF2B5EF4-FFF2-40B4-BE49-F238E27FC236}">
                <a16:creationId xmlns:a16="http://schemas.microsoft.com/office/drawing/2014/main" id="{5F474134-E679-4019-AD83-6FE1A9ACC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15A8F86-19A1-4463-AB85-3266EB4A3F24}"/>
              </a:ext>
            </a:extLst>
          </p:cNvPr>
          <p:cNvSpPr/>
          <p:nvPr/>
        </p:nvSpPr>
        <p:spPr>
          <a:xfrm>
            <a:off x="7208184" y="6614394"/>
            <a:ext cx="35702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2">
                    <a:lumMod val="90000"/>
                  </a:schemeClr>
                </a:solidFill>
              </a:rPr>
              <a:t>Image credits: elaborated from https://www.ufihydrogen.com/it/</a:t>
            </a:r>
          </a:p>
        </p:txBody>
      </p:sp>
      <p:sp>
        <p:nvSpPr>
          <p:cNvPr id="10" name="AutoShape 8" descr="https://www.units.it/sites/default/files/media/documenti/personale/files-pwd/loghi_units/loghi_centenario/istituzionale_bianco.png">
            <a:extLst>
              <a:ext uri="{FF2B5EF4-FFF2-40B4-BE49-F238E27FC236}">
                <a16:creationId xmlns:a16="http://schemas.microsoft.com/office/drawing/2014/main" id="{C64F925C-DF7A-423A-B565-5A05309F6C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DDBEC04-233D-48CC-BD4F-5D4E4BF0F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48" y="4576037"/>
            <a:ext cx="3089455" cy="1323317"/>
          </a:xfrm>
          <a:prstGeom prst="rect">
            <a:avLst/>
          </a:prstGeom>
        </p:spPr>
      </p:pic>
      <p:pic>
        <p:nvPicPr>
          <p:cNvPr id="12" name="Elemento grafico 11" descr="Posta elettronica">
            <a:extLst>
              <a:ext uri="{FF2B5EF4-FFF2-40B4-BE49-F238E27FC236}">
                <a16:creationId xmlns:a16="http://schemas.microsoft.com/office/drawing/2014/main" id="{CB793130-4779-4FDB-A258-0B22C3332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866" y="3673194"/>
            <a:ext cx="453977" cy="453977"/>
          </a:xfrm>
          <a:prstGeom prst="rect">
            <a:avLst/>
          </a:prstGeom>
        </p:spPr>
      </p:pic>
      <p:pic>
        <p:nvPicPr>
          <p:cNvPr id="13" name="Picture 2" descr="Hydrogen ecosystem conference">
            <a:extLst>
              <a:ext uri="{FF2B5EF4-FFF2-40B4-BE49-F238E27FC236}">
                <a16:creationId xmlns:a16="http://schemas.microsoft.com/office/drawing/2014/main" id="{D3957EF3-F532-45F2-A15A-5782C2E4F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6" y="6072418"/>
            <a:ext cx="3846037" cy="61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111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3013</TotalTime>
  <Words>1044</Words>
  <Application>Microsoft Office PowerPoint</Application>
  <PresentationFormat>Widescreen</PresentationFormat>
  <Paragraphs>176</Paragraphs>
  <Slides>9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DEL MONDO FEDERICO</dc:creator>
  <cp:lastModifiedBy>DEL MONDO FEDERICO</cp:lastModifiedBy>
  <cp:revision>123</cp:revision>
  <dcterms:created xsi:type="dcterms:W3CDTF">2024-11-05T07:09:19Z</dcterms:created>
  <dcterms:modified xsi:type="dcterms:W3CDTF">2024-11-13T10:48:34Z</dcterms:modified>
</cp:coreProperties>
</file>