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1162" r:id="rId4"/>
    <p:sldId id="1166" r:id="rId5"/>
    <p:sldId id="1167" r:id="rId6"/>
    <p:sldId id="1165" r:id="rId7"/>
    <p:sldId id="1156" r:id="rId8"/>
    <p:sldId id="1157" r:id="rId9"/>
    <p:sldId id="1158" r:id="rId10"/>
    <p:sldId id="1159" r:id="rId11"/>
    <p:sldId id="1160" r:id="rId12"/>
    <p:sldId id="11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A72E"/>
    <a:srgbClr val="FCB13B"/>
    <a:srgbClr val="7C7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jca Golez" userId="3fcc03d6-19c6-459e-b260-c5d0d71a7996" providerId="ADAL" clId="{95088AAF-F403-4D0D-9CBB-29978EB6DBF2}"/>
    <pc:docChg chg="undo redo custSel addSld modSld sldOrd">
      <pc:chgData name="Mojca Golez" userId="3fcc03d6-19c6-459e-b260-c5d0d71a7996" providerId="ADAL" clId="{95088AAF-F403-4D0D-9CBB-29978EB6DBF2}" dt="2024-11-13T00:00:01.722" v="518" actId="20577"/>
      <pc:docMkLst>
        <pc:docMk/>
      </pc:docMkLst>
      <pc:sldChg chg="addSp modSp mod">
        <pc:chgData name="Mojca Golez" userId="3fcc03d6-19c6-459e-b260-c5d0d71a7996" providerId="ADAL" clId="{95088AAF-F403-4D0D-9CBB-29978EB6DBF2}" dt="2024-11-12T23:15:57.022" v="30" actId="1076"/>
        <pc:sldMkLst>
          <pc:docMk/>
          <pc:sldMk cId="1183254827" sldId="1136"/>
        </pc:sldMkLst>
        <pc:spChg chg="mod">
          <ac:chgData name="Mojca Golez" userId="3fcc03d6-19c6-459e-b260-c5d0d71a7996" providerId="ADAL" clId="{95088AAF-F403-4D0D-9CBB-29978EB6DBF2}" dt="2024-11-12T23:15:24.383" v="27" actId="14100"/>
          <ac:spMkLst>
            <pc:docMk/>
            <pc:sldMk cId="1183254827" sldId="1136"/>
            <ac:spMk id="3" creationId="{E9E53432-691F-07F2-057B-27DB5DD31F75}"/>
          </ac:spMkLst>
        </pc:spChg>
        <pc:picChg chg="add mod">
          <ac:chgData name="Mojca Golez" userId="3fcc03d6-19c6-459e-b260-c5d0d71a7996" providerId="ADAL" clId="{95088AAF-F403-4D0D-9CBB-29978EB6DBF2}" dt="2024-11-12T23:15:57.022" v="30" actId="1076"/>
          <ac:picMkLst>
            <pc:docMk/>
            <pc:sldMk cId="1183254827" sldId="1136"/>
            <ac:picMk id="7" creationId="{9A2EAAE0-9F91-644C-10A7-24F7F00A7B18}"/>
          </ac:picMkLst>
        </pc:picChg>
      </pc:sldChg>
      <pc:sldChg chg="modSp mod">
        <pc:chgData name="Mojca Golez" userId="3fcc03d6-19c6-459e-b260-c5d0d71a7996" providerId="ADAL" clId="{95088AAF-F403-4D0D-9CBB-29978EB6DBF2}" dt="2024-11-13T00:00:01.722" v="518" actId="20577"/>
        <pc:sldMkLst>
          <pc:docMk/>
          <pc:sldMk cId="3456533410" sldId="1159"/>
        </pc:sldMkLst>
        <pc:spChg chg="mod">
          <ac:chgData name="Mojca Golez" userId="3fcc03d6-19c6-459e-b260-c5d0d71a7996" providerId="ADAL" clId="{95088AAF-F403-4D0D-9CBB-29978EB6DBF2}" dt="2024-11-13T00:00:01.722" v="518" actId="20577"/>
          <ac:spMkLst>
            <pc:docMk/>
            <pc:sldMk cId="3456533410" sldId="1159"/>
            <ac:spMk id="3" creationId="{F42942FE-838D-099F-D7B9-26DFC8FA4D7B}"/>
          </ac:spMkLst>
        </pc:spChg>
      </pc:sldChg>
      <pc:sldChg chg="modSp mod">
        <pc:chgData name="Mojca Golez" userId="3fcc03d6-19c6-459e-b260-c5d0d71a7996" providerId="ADAL" clId="{95088AAF-F403-4D0D-9CBB-29978EB6DBF2}" dt="2024-11-12T23:57:20.958" v="503" actId="27636"/>
        <pc:sldMkLst>
          <pc:docMk/>
          <pc:sldMk cId="239562568" sldId="1160"/>
        </pc:sldMkLst>
        <pc:spChg chg="mod">
          <ac:chgData name="Mojca Golez" userId="3fcc03d6-19c6-459e-b260-c5d0d71a7996" providerId="ADAL" clId="{95088AAF-F403-4D0D-9CBB-29978EB6DBF2}" dt="2024-11-12T23:57:20.958" v="503" actId="27636"/>
          <ac:spMkLst>
            <pc:docMk/>
            <pc:sldMk cId="239562568" sldId="1160"/>
            <ac:spMk id="3" creationId="{23166199-5B0F-7598-D2A6-8398510162AC}"/>
          </ac:spMkLst>
        </pc:spChg>
      </pc:sldChg>
      <pc:sldChg chg="addSp modSp mod">
        <pc:chgData name="Mojca Golez" userId="3fcc03d6-19c6-459e-b260-c5d0d71a7996" providerId="ADAL" clId="{95088AAF-F403-4D0D-9CBB-29978EB6DBF2}" dt="2024-11-12T23:59:21.681" v="514" actId="1076"/>
        <pc:sldMkLst>
          <pc:docMk/>
          <pc:sldMk cId="4231136274" sldId="1162"/>
        </pc:sldMkLst>
        <pc:spChg chg="mod">
          <ac:chgData name="Mojca Golez" userId="3fcc03d6-19c6-459e-b260-c5d0d71a7996" providerId="ADAL" clId="{95088AAF-F403-4D0D-9CBB-29978EB6DBF2}" dt="2024-11-12T23:59:15.452" v="511" actId="14100"/>
          <ac:spMkLst>
            <pc:docMk/>
            <pc:sldMk cId="4231136274" sldId="1162"/>
            <ac:spMk id="2" creationId="{D8F9A03F-8C0E-E1D3-2ACA-4E552209175E}"/>
          </ac:spMkLst>
        </pc:spChg>
        <pc:picChg chg="add mod">
          <ac:chgData name="Mojca Golez" userId="3fcc03d6-19c6-459e-b260-c5d0d71a7996" providerId="ADAL" clId="{95088AAF-F403-4D0D-9CBB-29978EB6DBF2}" dt="2024-11-12T23:59:21.681" v="514" actId="1076"/>
          <ac:picMkLst>
            <pc:docMk/>
            <pc:sldMk cId="4231136274" sldId="1162"/>
            <ac:picMk id="8" creationId="{ADAAB3DE-DE7F-E368-82A8-094834A5C781}"/>
          </ac:picMkLst>
        </pc:picChg>
      </pc:sldChg>
      <pc:sldChg chg="modSp mod ord">
        <pc:chgData name="Mojca Golez" userId="3fcc03d6-19c6-459e-b260-c5d0d71a7996" providerId="ADAL" clId="{95088AAF-F403-4D0D-9CBB-29978EB6DBF2}" dt="2024-11-12T23:14:53.534" v="25"/>
        <pc:sldMkLst>
          <pc:docMk/>
          <pc:sldMk cId="4146657373" sldId="1163"/>
        </pc:sldMkLst>
        <pc:spChg chg="mod">
          <ac:chgData name="Mojca Golez" userId="3fcc03d6-19c6-459e-b260-c5d0d71a7996" providerId="ADAL" clId="{95088AAF-F403-4D0D-9CBB-29978EB6DBF2}" dt="2024-11-12T23:14:35.445" v="23" actId="6549"/>
          <ac:spMkLst>
            <pc:docMk/>
            <pc:sldMk cId="4146657373" sldId="1163"/>
            <ac:spMk id="2" creationId="{D8F9A03F-8C0E-E1D3-2ACA-4E552209175E}"/>
          </ac:spMkLst>
        </pc:spChg>
      </pc:sldChg>
      <pc:sldChg chg="addSp delSp modSp new mod">
        <pc:chgData name="Mojca Golez" userId="3fcc03d6-19c6-459e-b260-c5d0d71a7996" providerId="ADAL" clId="{95088AAF-F403-4D0D-9CBB-29978EB6DBF2}" dt="2024-11-12T23:13:58.226" v="20" actId="1076"/>
        <pc:sldMkLst>
          <pc:docMk/>
          <pc:sldMk cId="213370630" sldId="1164"/>
        </pc:sldMkLst>
        <pc:spChg chg="del">
          <ac:chgData name="Mojca Golez" userId="3fcc03d6-19c6-459e-b260-c5d0d71a7996" providerId="ADAL" clId="{95088AAF-F403-4D0D-9CBB-29978EB6DBF2}" dt="2024-11-12T23:13:54.967" v="18" actId="478"/>
          <ac:spMkLst>
            <pc:docMk/>
            <pc:sldMk cId="213370630" sldId="1164"/>
            <ac:spMk id="3" creationId="{823A9988-40FF-CE05-5305-3F2C9B95485E}"/>
          </ac:spMkLst>
        </pc:spChg>
        <pc:picChg chg="add mod">
          <ac:chgData name="Mojca Golez" userId="3fcc03d6-19c6-459e-b260-c5d0d71a7996" providerId="ADAL" clId="{95088AAF-F403-4D0D-9CBB-29978EB6DBF2}" dt="2024-11-12T23:13:58.226" v="20" actId="1076"/>
          <ac:picMkLst>
            <pc:docMk/>
            <pc:sldMk cId="213370630" sldId="1164"/>
            <ac:picMk id="5" creationId="{A9F5DA52-2311-4E66-397C-9C96A9B446D5}"/>
          </ac:picMkLst>
        </pc:picChg>
      </pc:sldChg>
      <pc:sldChg chg="add">
        <pc:chgData name="Mojca Golez" userId="3fcc03d6-19c6-459e-b260-c5d0d71a7996" providerId="ADAL" clId="{95088AAF-F403-4D0D-9CBB-29978EB6DBF2}" dt="2024-11-12T23:15:59.818" v="31"/>
        <pc:sldMkLst>
          <pc:docMk/>
          <pc:sldMk cId="762301816" sldId="11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C5916B90-2F3A-442F-8C7F-2F54E7BD4EDE}" type="datetimeFigureOut">
              <a:rPr lang="en-GB" smtClean="0"/>
              <a:pPr/>
              <a:t>14/11/2024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48A96D96-1E91-4406-A9AF-0BCFD9254B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47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A96D96-1E91-4406-A9AF-0BCFD9254BF0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12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29B2-7193-0C51-2660-1F4006D3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8D30-C75C-BD01-9789-3BCF6AE3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6871-393C-FACE-086D-102D36F3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588B-E4AD-490D-97FE-ADC8A5974B31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06DC-1A58-CEBB-702D-C471E4A2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51B6-416D-F65A-CD18-D2FA911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82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506-31CF-FA7F-7C6F-19A7CFC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E7A8D-B10B-69D7-45D1-FF2CDC98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D945-6828-8701-F93C-9A2D973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1EA81-0BAE-41F3-A559-6E7BDCCD3060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C83F-1BF1-D08A-75A4-C261AE8C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868-8FD5-BCAA-DFF9-893F4DA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49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1B7E0-DA29-643A-41B3-D2CA3E73B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E828A-C725-5AB6-6B4C-2F038256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446E-FBD6-3E20-3B7A-8F5A272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AB82D-12C7-4D66-B9A5-1CAA4A708607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54EA-4C27-2307-F009-16AF22D7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B286-819E-B149-4696-C02A53C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71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29B2-7193-0C51-2660-1F4006D35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68D30-C75C-BD01-9789-3BCF6AE33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B6871-393C-FACE-086D-102D36F3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DD091-3E1D-43A7-93C8-1875BB895131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706DC-1A58-CEBB-702D-C471E4A2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51B6-416D-F65A-CD18-D2FA9115D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777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E831-A6C7-C4DA-5E07-817DAC6E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7DAA-C304-71A2-A8B5-DD08D694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7763-AF95-0B7E-DD09-CB75C177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B777E-CF89-4C8C-A8AE-808ED99F8FFA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831F-60AE-7DC0-C753-E19FFC2C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AF-B419-0FB4-55E0-EE1B5B2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16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FA8-BC81-0318-B2E9-644557C1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78E8-2471-6504-868D-0C38508C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E8AF-4713-1959-E748-6173C0B4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6DD09-36EB-4E32-AFF5-3DF29E76C92A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5B3D3-4EED-D2B1-4764-81A112A0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3C11-412C-D72A-380A-E4AF9E13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87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C8E1-EC95-329C-78D0-40FE3AD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43E1-819F-8966-B36D-95920DEDD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E043-FD29-567B-432F-8740FBEB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446C5-B6AA-8F11-2087-E288F88F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8EDA-1FBA-433C-9404-E82B85742EEB}" type="datetime1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72C6-0CD0-B02D-94F1-19D32703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B12F4-EFC8-28C5-7C01-157CA9D7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687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6E6B-E9B9-C8B9-CD20-6D139C0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5" y="365125"/>
            <a:ext cx="11331723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967C-9B8F-0623-FCA1-2DAF84CD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4368" y="1691845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247D-0959-13D0-7008-A948D063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4368" y="2515757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A9D5E-432D-D6CC-95C3-4CFE3850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9713" y="169068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DA5F6-D329-00BA-F36A-6C449E35B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9713" y="2514600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9B4E-0315-DFA1-B256-7C6BA75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8CEFE-8203-4A23-B005-BA61D31E2AA8}" type="datetime1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9B670-84B5-3E35-DCB6-492B6FEB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58BE7-4FDE-0EEF-9801-C3FE0AD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701" y="6310312"/>
            <a:ext cx="2743200" cy="365125"/>
          </a:xfrm>
        </p:spPr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90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4996-2D85-80A6-C389-3AC2E3E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FD284-CEF5-DDAA-F83E-6424BF08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CAAB6-140D-4819-BB75-9E20B01A0089}" type="datetime1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BFA2-A99B-3C04-7893-44DB1B4B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363E-03E3-3D84-8159-53A1994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47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3458-EC07-18F3-BB57-91B562B0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9ADAA-26D1-462F-8EB0-00580FDDAB7A}" type="datetime1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56BD2-8250-B569-5293-D0278BA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DE0-04D5-44BB-3838-1D6EF945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2964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506-31CF-FA7F-7C6F-19A7CFCEC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E7A8D-B10B-69D7-45D1-FF2CDC988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DD945-6828-8701-F93C-9A2D973FE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7B2D-2396-43A3-A3C8-1B332951AA71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AC83F-1BF1-D08A-75A4-C261AE8CD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956868-8FD5-BCAA-DFF9-893F4DA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89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8E831-A6C7-C4DA-5E07-817DAC6EF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87DAA-C304-71A2-A8B5-DD08D6941E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47763-AF95-0B7E-DD09-CB75C177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F3B47-A000-40CA-A783-9C977DF65B27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9831F-60AE-7DC0-C753-E19FFC2C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CD8AF-B419-0FB4-55E0-EE1B5B22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38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31B7E0-DA29-643A-41B3-D2CA3E73BF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E828A-C725-5AB6-6B4C-2F038256C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3446E-FBD6-3E20-3B7A-8F5A2729E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F764-B338-430F-A4AD-E081291C1F42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054EA-4C27-2307-F009-16AF22D71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B286-819E-B149-4696-C02A53C43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678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E3FA8-BC81-0318-B2E9-644557C1C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9078E8-2471-6504-868D-0C38508C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4E8AF-4713-1959-E748-6173C0B4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1439B-B941-4C32-AB79-B0693A8C1CD5}" type="datetime1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5B3D3-4EED-D2B1-4764-81A112A0D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93C11-412C-D72A-380A-E4AF9E13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93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9C8E1-EC95-329C-78D0-40FE3AD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043E1-819F-8966-B36D-95920DEDD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2E043-FD29-567B-432F-8740FBEB1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7446C5-B6AA-8F11-2087-E288F88F6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4C05-A021-4675-8681-9AD1B873B551}" type="datetime1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572C6-0CD0-B02D-94F1-19D327033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B12F4-EFC8-28C5-7C01-157CA9D7D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9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A6E6B-E9B9-C8B9-CD20-6D139C03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E967C-9B8F-0623-FCA1-2DAF84CD4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52247D-0959-13D0-7008-A948D0635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4A9D5E-432D-D6CC-95C3-4CFE3850C3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DA5F6-D329-00BA-F36A-6C449E35B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0B9B4E-0315-DFA1-B256-7C6BA75F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C397-C5F7-4DFC-B11B-E5971648CB70}" type="datetime1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99B670-84B5-3E35-DCB6-492B6FEBC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958BE7-4FDE-0EEF-9801-C3FE0ADF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0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44996-2D85-80A6-C389-3AC2E3EF1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3FD284-CEF5-DDAA-F83E-6424BF08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FC605-6A1D-4EE3-A543-D3EE8B09B156}" type="datetime1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3BFA2-A99B-3C04-7893-44DB1B4B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71363E-03E3-3D84-8159-53A19948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737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63458-EC07-18F3-BB57-91B562B04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B979D-69BC-46A7-AF6C-AF562E99207B}" type="datetime1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156BD2-8250-B569-5293-D0278BA8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2C6DE0-04D5-44BB-3838-1D6EF945C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3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DF6E-54EF-6CE6-9113-E7877CFF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48144-A090-1461-D09D-D9A6B6703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6966-018F-2D73-8EE0-A746CD042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607CEC-18C2-2949-150C-4D271A760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7BEDF-8163-466E-BBD7-C4FDC664B03E}" type="datetime1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A9C76-EB5E-A000-B114-859098356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FF50E-AA8E-D33E-257D-F632792E0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59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369DD-B801-A0F3-2E9C-9445737F2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9D0C69-40B3-6676-A8A5-72E0161EC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6FA5B-78FA-CB35-6605-6D62D11E29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9D624-765F-2484-7F5F-A4BF7CF6D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99CB8-4F18-4415-A645-41C0DA88AC15}" type="datetime1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8065-51B8-327D-0CDD-71B83450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DB7B0-E290-7CCE-3225-24B9FC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CFD60-1CA7-7E4D-EA3C-5132F603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53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8B868-F90C-9551-529B-94DF702F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1083535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9700-875F-CA33-D433-9F0BA705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B7939964-F040-4F22-8F34-982741DCE6D8}" type="datetime1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DA80-CDF1-6F2C-6349-71C6CC70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C1FC-8D83-95FC-840A-CB1D6B2D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30354" y="634608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AC1D35C-8104-4E80-93F1-A78514CFB5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045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CFD60-1CA7-7E4D-EA3C-5132F6032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285" y="365125"/>
            <a:ext cx="113402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8B868-F90C-9551-529B-94DF702FA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286" y="1825625"/>
            <a:ext cx="113402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F9700-875F-CA33-D433-9F0BA705A9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328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6C185FC1-B9C5-4935-B34D-D8514C870A33}" type="datetime1">
              <a:rPr lang="en-GB" smtClean="0"/>
              <a:t>14/11/2024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4DA80-CDF1-6F2C-6349-71C6CC7070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BC1FC-8D83-95FC-840A-CB1D6B2D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970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1AC1D35C-8104-4E80-93F1-A78514CFB55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A41EB-0999-F6EC-7DE1-3C4C04A3BE0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08361" y="54202"/>
            <a:ext cx="6102625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4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0" r:id="rId8"/>
    <p:sldLayoutId id="2147483671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ojca.golez@etra.si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A7C6-9028-97CE-5CAB-BA6432933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45" y="2438207"/>
            <a:ext cx="10458735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UNLOCKING THE POTENTIAL </a:t>
            </a:r>
            <a:br>
              <a:rPr lang="sl-SI" sz="4400" b="1" dirty="0"/>
            </a:br>
            <a:r>
              <a:rPr lang="en-GB" sz="4400" b="1" dirty="0"/>
              <a:t>OF ENERGY SURPLUS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5DBE6-4A23-EC33-3ADB-DF3CEAA95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45" y="4917882"/>
            <a:ext cx="10199655" cy="1655762"/>
          </a:xfrm>
        </p:spPr>
        <p:txBody>
          <a:bodyPr>
            <a:noAutofit/>
          </a:bodyPr>
          <a:lstStyle/>
          <a:p>
            <a:pPr algn="l"/>
            <a:br>
              <a:rPr lang="en-GB" dirty="0"/>
            </a:br>
            <a:r>
              <a:rPr lang="sl-SI" b="1" dirty="0"/>
              <a:t>Mojca Golež, ETRA </a:t>
            </a:r>
            <a:r>
              <a:rPr lang="sl-SI" b="1" dirty="0" err="1"/>
              <a:t>d.o.o</a:t>
            </a:r>
            <a:r>
              <a:rPr lang="sl-SI" b="1" dirty="0"/>
              <a:t>.</a:t>
            </a:r>
          </a:p>
          <a:p>
            <a:pPr algn="l"/>
            <a:r>
              <a:rPr lang="sl-SI" b="1" dirty="0"/>
              <a:t>14.11.2024, SI-Nova Gorica</a:t>
            </a:r>
            <a:br>
              <a:rPr lang="en-GB" b="1" dirty="0"/>
            </a:br>
            <a:endParaRPr lang="en-GB" dirty="0"/>
          </a:p>
          <a:p>
            <a:pPr algn="l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30871B-1120-3F6B-6F4A-84C1C0546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45" y="390102"/>
            <a:ext cx="4138560" cy="24769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20F987-8668-7E1F-72B7-9D4CACA07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5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48ED5-E7DC-98AB-0D73-8E80A0DA4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E7ED4-2E3D-722F-98C6-0CDA1752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WHO IS ON YOUR TEAM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66199-5B0F-7598-D2A6-839851016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1" y="1917065"/>
            <a:ext cx="7571441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00B0F0"/>
              </a:buClr>
              <a:buNone/>
            </a:pPr>
            <a:r>
              <a:rPr lang="en-GB" sz="2000" b="1" dirty="0"/>
              <a:t>ECUBES - </a:t>
            </a:r>
            <a:r>
              <a:rPr lang="en-GB" sz="2000" dirty="0"/>
              <a:t>is clean energy technology company developing new technologies and solutions.</a:t>
            </a:r>
          </a:p>
          <a:p>
            <a:pPr>
              <a:buClr>
                <a:srgbClr val="00B0F0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ROLE: technology design layout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Clr>
                <a:schemeClr val="accent2"/>
              </a:buClr>
              <a:buNone/>
            </a:pPr>
            <a:r>
              <a:rPr lang="en-GB" sz="2000" b="1" dirty="0"/>
              <a:t>ETRA</a:t>
            </a:r>
            <a:r>
              <a:rPr lang="en-GB" sz="2000" dirty="0"/>
              <a:t> – manufacturer of special </a:t>
            </a:r>
            <a:r>
              <a:rPr lang="en-GB" sz="2000" dirty="0" err="1"/>
              <a:t>purpuse</a:t>
            </a:r>
            <a:r>
              <a:rPr lang="en-GB" sz="2000" dirty="0"/>
              <a:t> machines, </a:t>
            </a:r>
            <a:r>
              <a:rPr lang="en-GB" sz="2000" dirty="0" err="1"/>
              <a:t>inteligent</a:t>
            </a:r>
            <a:r>
              <a:rPr lang="en-GB" sz="2000" dirty="0"/>
              <a:t> production lines, robotic cells and logistic system.</a:t>
            </a:r>
          </a:p>
          <a:p>
            <a:pPr>
              <a:buClr>
                <a:srgbClr val="0070C0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ROLE: </a:t>
            </a:r>
            <a:r>
              <a:rPr lang="en-GB" sz="2000" dirty="0" err="1"/>
              <a:t>tehnology</a:t>
            </a:r>
            <a:r>
              <a:rPr lang="en-GB" sz="2000" dirty="0"/>
              <a:t> integrator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2000" dirty="0"/>
          </a:p>
          <a:p>
            <a:pPr marL="0" indent="0">
              <a:buClr>
                <a:schemeClr val="accent2"/>
              </a:buClr>
              <a:buNone/>
            </a:pPr>
            <a:r>
              <a:rPr lang="en-GB" sz="2000" b="1" dirty="0"/>
              <a:t>KSSENA</a:t>
            </a:r>
            <a:r>
              <a:rPr lang="en-GB" sz="2000" dirty="0"/>
              <a:t> – institute for energy consulting and professional support for the implementation of investment projects for energy efficiency.</a:t>
            </a:r>
          </a:p>
          <a:p>
            <a:pPr>
              <a:buClr>
                <a:srgbClr val="00B050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ROLE: energy efficiency check</a:t>
            </a:r>
          </a:p>
          <a:p>
            <a:pPr marL="0" indent="0">
              <a:buClr>
                <a:schemeClr val="accent2"/>
              </a:buClr>
              <a:buNone/>
            </a:pPr>
            <a:endParaRPr lang="en-GB" sz="2000" dirty="0"/>
          </a:p>
          <a:p>
            <a:pPr marL="0" indent="0">
              <a:buClr>
                <a:schemeClr val="accent2"/>
              </a:buClr>
              <a:buNone/>
            </a:pPr>
            <a:r>
              <a:rPr lang="en-GB" sz="2000" b="1" dirty="0"/>
              <a:t>MUNICIPALITY OF VELENJE </a:t>
            </a:r>
            <a:r>
              <a:rPr lang="en-GB" sz="2000" dirty="0"/>
              <a:t>– one of 12 urban municipalities of Slovenia</a:t>
            </a:r>
          </a:p>
          <a:p>
            <a:pPr>
              <a:buClr>
                <a:srgbClr val="FFC000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ROLE: reference project, supporter</a:t>
            </a:r>
            <a:r>
              <a:rPr lang="sl-SI" sz="2000" dirty="0"/>
              <a:t>, </a:t>
            </a:r>
            <a:r>
              <a:rPr lang="sl-SI" sz="2000" dirty="0" err="1"/>
              <a:t>end-user</a:t>
            </a:r>
            <a:endParaRPr lang="en-GB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1739-F229-1312-6BF9-8F835A5CF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10</a:t>
            </a:fld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DCB0FA-2B2D-8E97-D88D-21EB7AAE1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62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89580-6FA5-96DD-F759-86278FB4AA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D01DC-EDD3-7E3A-21AC-4D4D6FFB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714375"/>
            <a:ext cx="10839450" cy="57721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QUESTIONS?</a:t>
            </a:r>
            <a:br>
              <a:rPr lang="sl-SI" sz="3200" dirty="0">
                <a:latin typeface="Abadi" panose="020B0604020104020204" pitchFamily="34" charset="0"/>
              </a:rPr>
            </a:br>
            <a:br>
              <a:rPr lang="sl-SI" sz="3200" dirty="0">
                <a:latin typeface="Abadi" panose="020B0604020104020204" pitchFamily="34" charset="0"/>
              </a:rPr>
            </a:br>
            <a:br>
              <a:rPr lang="sl-SI" sz="3200" dirty="0">
                <a:latin typeface="Abadi" panose="020B0604020104020204" pitchFamily="34" charset="0"/>
              </a:rPr>
            </a:br>
            <a:r>
              <a:rPr lang="sl-SI" sz="3200" dirty="0">
                <a:latin typeface="Abadi" panose="020B0604020104020204" pitchFamily="34" charset="0"/>
              </a:rPr>
              <a:t>THANK YOU.</a:t>
            </a:r>
            <a:br>
              <a:rPr lang="sl-SI" sz="3200" dirty="0">
                <a:latin typeface="Abadi" panose="020B0604020104020204" pitchFamily="34" charset="0"/>
              </a:rPr>
            </a:br>
            <a:br>
              <a:rPr lang="sl-SI" sz="3200" dirty="0">
                <a:latin typeface="Abadi" panose="020B0604020104020204" pitchFamily="34" charset="0"/>
              </a:rPr>
            </a:br>
            <a:br>
              <a:rPr lang="sl-SI" sz="3200" dirty="0">
                <a:latin typeface="Abadi" panose="020B0604020104020204" pitchFamily="34" charset="0"/>
              </a:rPr>
            </a:br>
            <a:r>
              <a:rPr lang="sl-SI" sz="3200" dirty="0">
                <a:latin typeface="Abadi" panose="020B0604020104020204" pitchFamily="34" charset="0"/>
              </a:rPr>
              <a:t>_____________________</a:t>
            </a:r>
            <a:br>
              <a:rPr lang="sl-SI" sz="3200" dirty="0">
                <a:latin typeface="Abadi" panose="020B0604020104020204" pitchFamily="34" charset="0"/>
              </a:rPr>
            </a:br>
            <a:r>
              <a:rPr lang="sl-SI" sz="3200" dirty="0">
                <a:latin typeface="Abadi" panose="020B0604020104020204" pitchFamily="34" charset="0"/>
              </a:rPr>
              <a:t>Mojca Golež, ETRA </a:t>
            </a:r>
            <a:r>
              <a:rPr lang="sl-SI" sz="3200" dirty="0" err="1">
                <a:latin typeface="Abadi" panose="020B0604020104020204" pitchFamily="34" charset="0"/>
              </a:rPr>
              <a:t>d.o.o</a:t>
            </a:r>
            <a:r>
              <a:rPr lang="sl-SI" sz="3200" dirty="0">
                <a:latin typeface="Abadi" panose="020B0604020104020204" pitchFamily="34" charset="0"/>
              </a:rPr>
              <a:t>.</a:t>
            </a:r>
            <a:br>
              <a:rPr lang="sl-SI" sz="3200" dirty="0">
                <a:latin typeface="Abadi" panose="020B0604020104020204" pitchFamily="34" charset="0"/>
              </a:rPr>
            </a:br>
            <a:r>
              <a:rPr lang="sl-SI" sz="3200" dirty="0">
                <a:latin typeface="Abadi" panose="020B0604020104020204" pitchFamily="34" charset="0"/>
                <a:hlinkClick r:id="rId2"/>
              </a:rPr>
              <a:t>mojca.golez@etra.si</a:t>
            </a:r>
            <a:br>
              <a:rPr lang="sl-SI" sz="3200" dirty="0">
                <a:latin typeface="Abadi" panose="020B0604020104020204" pitchFamily="34" charset="0"/>
              </a:rPr>
            </a:br>
            <a:r>
              <a:rPr lang="sl-SI" sz="3200" dirty="0">
                <a:latin typeface="Abadi" panose="020B0604020104020204" pitchFamily="34" charset="0"/>
              </a:rPr>
              <a:t>+386 41 992 930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44692-26C5-4228-4B82-0FFFC106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11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D8364C-2DEE-9830-EBCB-E56402C24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8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4F40-9597-ACBE-AE88-1923DF4BC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AAB3DE-DE7F-E368-82A8-094834A5C7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9829" y="3757429"/>
            <a:ext cx="3067396" cy="24116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18A21-9427-DC1D-A647-586061EE191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E4742"/>
              </a:clrFrom>
              <a:clrTo>
                <a:srgbClr val="EE474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9829" y="3757429"/>
            <a:ext cx="3067396" cy="2411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DBD53-BE76-5DE9-F2DD-4897D6D265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AAA96E4-6562-9753-2837-AE6AB3CD0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2323"/>
            <a:ext cx="10515600" cy="915035"/>
          </a:xfrm>
        </p:spPr>
        <p:txBody>
          <a:bodyPr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PROBLEM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9D86251-5BD6-219F-701B-78BF05CC275B}"/>
              </a:ext>
            </a:extLst>
          </p:cNvPr>
          <p:cNvSpPr txBox="1">
            <a:spLocks/>
          </p:cNvSpPr>
          <p:nvPr/>
        </p:nvSpPr>
        <p:spPr>
          <a:xfrm>
            <a:off x="381000" y="1289304"/>
            <a:ext cx="11286744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dirty="0">
              <a:solidFill>
                <a:schemeClr val="tx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F9A03F-8C0E-E1D3-2ACA-4E552209175E}"/>
              </a:ext>
            </a:extLst>
          </p:cNvPr>
          <p:cNvSpPr txBox="1">
            <a:spLocks/>
          </p:cNvSpPr>
          <p:nvPr/>
        </p:nvSpPr>
        <p:spPr>
          <a:xfrm>
            <a:off x="358902" y="1917065"/>
            <a:ext cx="7292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How to </a:t>
            </a:r>
            <a:r>
              <a:rPr lang="en-GB" sz="2000" b="1" dirty="0">
                <a:solidFill>
                  <a:schemeClr val="tx1"/>
                </a:solidFill>
              </a:rPr>
              <a:t>MAXIMIZE</a:t>
            </a:r>
            <a:r>
              <a:rPr lang="en-GB" sz="2000" dirty="0">
                <a:solidFill>
                  <a:schemeClr val="tx1"/>
                </a:solidFill>
              </a:rPr>
              <a:t> the value and utility renewable energy generation </a:t>
            </a:r>
            <a:r>
              <a:rPr lang="en-GB" sz="2000" b="1" i="1" dirty="0">
                <a:solidFill>
                  <a:schemeClr val="accent6"/>
                </a:solidFill>
              </a:rPr>
              <a:t>SURPLUS      </a:t>
            </a:r>
            <a:r>
              <a:rPr lang="en-GB" sz="2000" dirty="0">
                <a:solidFill>
                  <a:schemeClr val="tx1"/>
                </a:solidFill>
              </a:rPr>
              <a:t>in the absence of energy distribution market profitability?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How to </a:t>
            </a:r>
            <a:r>
              <a:rPr lang="en-GB" sz="2000" b="1" dirty="0">
                <a:solidFill>
                  <a:srgbClr val="FCB13B"/>
                </a:solidFill>
              </a:rPr>
              <a:t>prepare the infrastructure</a:t>
            </a:r>
            <a:r>
              <a:rPr lang="en-GB" sz="2000" dirty="0">
                <a:solidFill>
                  <a:srgbClr val="FCB13B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for potential future participation in the hydrogen market?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How to store it in a </a:t>
            </a:r>
            <a:r>
              <a:rPr lang="en-GB" sz="2000" b="1" dirty="0">
                <a:solidFill>
                  <a:srgbClr val="FF0000"/>
                </a:solidFill>
              </a:rPr>
              <a:t>safe way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How to become, by 2030, one of the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EU's 100 climate-neutral &amp; smart cities</a:t>
            </a:r>
            <a:r>
              <a:rPr lang="en-GB" sz="2000" dirty="0">
                <a:solidFill>
                  <a:schemeClr val="tx1"/>
                </a:solidFill>
              </a:rPr>
              <a:t>?</a:t>
            </a:r>
          </a:p>
          <a:p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A84F41-6C8A-07F6-D070-B029436B4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2</a:t>
            </a:fld>
            <a:endParaRPr lang="en-GB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E2551B7C-6FDC-EB84-7D3B-41D19564D74A}"/>
              </a:ext>
            </a:extLst>
          </p:cNvPr>
          <p:cNvSpPr/>
          <p:nvPr/>
        </p:nvSpPr>
        <p:spPr>
          <a:xfrm>
            <a:off x="2980113" y="2244662"/>
            <a:ext cx="324198" cy="324578"/>
          </a:xfrm>
          <a:prstGeom prst="mathPlus">
            <a:avLst/>
          </a:prstGeom>
          <a:solidFill>
            <a:srgbClr val="4EA7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13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EED7-A30E-E8FA-E631-E47E1C8A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A9F5DA52-2311-4E66-397C-9C96A9B4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" y="1465823"/>
            <a:ext cx="7255939" cy="465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E35CA81-42FE-200A-C7BA-E8C02EB69C10}"/>
              </a:ext>
            </a:extLst>
          </p:cNvPr>
          <p:cNvSpPr/>
          <p:nvPr/>
        </p:nvSpPr>
        <p:spPr>
          <a:xfrm>
            <a:off x="2873828" y="2895718"/>
            <a:ext cx="413273" cy="731546"/>
          </a:xfrm>
          <a:prstGeom prst="roundRect">
            <a:avLst/>
          </a:prstGeom>
          <a:solidFill>
            <a:srgbClr val="4EA72E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9BFF2-2586-50AA-804B-3A60398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WHAT IS OUR UVP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6A06-0663-2055-C1DE-24DF004F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702" y="6492875"/>
            <a:ext cx="2743200" cy="365125"/>
          </a:xfrm>
        </p:spPr>
        <p:txBody>
          <a:bodyPr/>
          <a:lstStyle/>
          <a:p>
            <a:fld id="{1AC1D35C-8104-4E80-93F1-A78514CFB554}" type="slidenum">
              <a:rPr lang="en-GB" smtClean="0"/>
              <a:t>3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1BC4-2204-AE22-2269-CB8EBEB7BA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AE9F02B-EF53-091A-1037-1D851D32D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4" t="22941" r="23333" b="19804"/>
          <a:stretch/>
        </p:blipFill>
        <p:spPr bwMode="auto">
          <a:xfrm>
            <a:off x="6199093" y="1322294"/>
            <a:ext cx="1591236" cy="1708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D36720E-9882-F65A-ED7D-BB9BF9E42050}"/>
              </a:ext>
            </a:extLst>
          </p:cNvPr>
          <p:cNvCxnSpPr/>
          <p:nvPr/>
        </p:nvCxnSpPr>
        <p:spPr>
          <a:xfrm flipH="1">
            <a:off x="5357634" y="2689411"/>
            <a:ext cx="738366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3D7FB3-2377-2AAC-C8E9-1C5295CA2380}"/>
              </a:ext>
            </a:extLst>
          </p:cNvPr>
          <p:cNvCxnSpPr>
            <a:cxnSpLocks/>
          </p:cNvCxnSpPr>
          <p:nvPr/>
        </p:nvCxnSpPr>
        <p:spPr>
          <a:xfrm>
            <a:off x="4903694" y="3527612"/>
            <a:ext cx="0" cy="48970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84F1CAB-470D-BAC2-D9CE-453816FEEBDC}"/>
              </a:ext>
            </a:extLst>
          </p:cNvPr>
          <p:cNvCxnSpPr>
            <a:cxnSpLocks/>
          </p:cNvCxnSpPr>
          <p:nvPr/>
        </p:nvCxnSpPr>
        <p:spPr>
          <a:xfrm flipH="1">
            <a:off x="3842385" y="3980329"/>
            <a:ext cx="1088203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DC6F710-5717-DB2B-AFAD-50D38A8AFDB5}"/>
              </a:ext>
            </a:extLst>
          </p:cNvPr>
          <p:cNvCxnSpPr>
            <a:cxnSpLocks/>
          </p:cNvCxnSpPr>
          <p:nvPr/>
        </p:nvCxnSpPr>
        <p:spPr>
          <a:xfrm>
            <a:off x="3868270" y="3943350"/>
            <a:ext cx="0" cy="310403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B23808-3F93-26B6-60C1-57139527B3C8}"/>
              </a:ext>
            </a:extLst>
          </p:cNvPr>
          <p:cNvCxnSpPr>
            <a:cxnSpLocks/>
          </p:cNvCxnSpPr>
          <p:nvPr/>
        </p:nvCxnSpPr>
        <p:spPr>
          <a:xfrm>
            <a:off x="5092132" y="3527612"/>
            <a:ext cx="0" cy="785308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B45A628-0F96-4BC2-E487-0AF39F8350E4}"/>
              </a:ext>
            </a:extLst>
          </p:cNvPr>
          <p:cNvCxnSpPr>
            <a:cxnSpLocks/>
          </p:cNvCxnSpPr>
          <p:nvPr/>
        </p:nvCxnSpPr>
        <p:spPr>
          <a:xfrm flipH="1">
            <a:off x="5778627" y="3021340"/>
            <a:ext cx="4482" cy="97692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5394B35-FBCD-765F-FB42-A023DBB12B44}"/>
              </a:ext>
            </a:extLst>
          </p:cNvPr>
          <p:cNvCxnSpPr>
            <a:cxnSpLocks/>
          </p:cNvCxnSpPr>
          <p:nvPr/>
        </p:nvCxnSpPr>
        <p:spPr>
          <a:xfrm flipV="1">
            <a:off x="5468471" y="3019100"/>
            <a:ext cx="349399" cy="4021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9D2CB7-7474-B535-1B8D-B1BDE29F638B}"/>
              </a:ext>
            </a:extLst>
          </p:cNvPr>
          <p:cNvCxnSpPr>
            <a:cxnSpLocks/>
          </p:cNvCxnSpPr>
          <p:nvPr/>
        </p:nvCxnSpPr>
        <p:spPr>
          <a:xfrm>
            <a:off x="5741670" y="4017312"/>
            <a:ext cx="228824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3D7FB3-2377-2AAC-C8E9-1C5295CA2380}"/>
              </a:ext>
            </a:extLst>
          </p:cNvPr>
          <p:cNvCxnSpPr>
            <a:cxnSpLocks/>
          </p:cNvCxnSpPr>
          <p:nvPr/>
        </p:nvCxnSpPr>
        <p:spPr>
          <a:xfrm>
            <a:off x="5092132" y="1988102"/>
            <a:ext cx="0" cy="368677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4F1CAB-470D-BAC2-D9CE-453816FEEBDC}"/>
              </a:ext>
            </a:extLst>
          </p:cNvPr>
          <p:cNvCxnSpPr>
            <a:cxnSpLocks/>
          </p:cNvCxnSpPr>
          <p:nvPr/>
        </p:nvCxnSpPr>
        <p:spPr>
          <a:xfrm flipH="1">
            <a:off x="2019300" y="2009438"/>
            <a:ext cx="3111638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394B35-FBCD-765F-FB42-A023DBB12B44}"/>
              </a:ext>
            </a:extLst>
          </p:cNvPr>
          <p:cNvCxnSpPr>
            <a:cxnSpLocks/>
          </p:cNvCxnSpPr>
          <p:nvPr/>
        </p:nvCxnSpPr>
        <p:spPr>
          <a:xfrm>
            <a:off x="2450951" y="2674171"/>
            <a:ext cx="475129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97BD32-CBCA-DE24-5CF9-4E228CBF698D}"/>
              </a:ext>
            </a:extLst>
          </p:cNvPr>
          <p:cNvCxnSpPr>
            <a:cxnSpLocks/>
          </p:cNvCxnSpPr>
          <p:nvPr/>
        </p:nvCxnSpPr>
        <p:spPr>
          <a:xfrm>
            <a:off x="2032635" y="1971316"/>
            <a:ext cx="0" cy="368677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2B755BB-698A-6265-CE77-AF0352E5FFDB}"/>
              </a:ext>
            </a:extLst>
          </p:cNvPr>
          <p:cNvSpPr/>
          <p:nvPr/>
        </p:nvSpPr>
        <p:spPr>
          <a:xfrm>
            <a:off x="2867810" y="2877671"/>
            <a:ext cx="413273" cy="73154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DE1E607-B63D-6F69-688C-C21634F962A7}"/>
              </a:ext>
            </a:extLst>
          </p:cNvPr>
          <p:cNvSpPr/>
          <p:nvPr/>
        </p:nvSpPr>
        <p:spPr>
          <a:xfrm>
            <a:off x="4973320" y="4981671"/>
            <a:ext cx="215900" cy="41050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Charging Battery Animated GIF by Air Jackson on Dribbble">
            <a:extLst>
              <a:ext uri="{FF2B5EF4-FFF2-40B4-BE49-F238E27FC236}">
                <a16:creationId xmlns:a16="http://schemas.microsoft.com/office/drawing/2014/main" id="{1D57E106-4677-CC7D-EB0D-F7A4CBBA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333333"/>
              </a:clrFrom>
              <a:clrTo>
                <a:srgbClr val="33333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05918" y="4896670"/>
            <a:ext cx="744819" cy="5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36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EED7-A30E-E8FA-E631-E47E1C8A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BFF2-2586-50AA-804B-3A60398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WHAT IS OUR UVP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6A06-0663-2055-C1DE-24DF004F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09702" y="6492875"/>
            <a:ext cx="2743200" cy="365125"/>
          </a:xfrm>
        </p:spPr>
        <p:txBody>
          <a:bodyPr/>
          <a:lstStyle/>
          <a:p>
            <a:fld id="{1AC1D35C-8104-4E80-93F1-A78514CFB554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1BC4-2204-AE22-2269-CB8EBEB7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  <p:pic>
        <p:nvPicPr>
          <p:cNvPr id="8" name="Content Placeholder 11">
            <a:extLst>
              <a:ext uri="{FF2B5EF4-FFF2-40B4-BE49-F238E27FC236}">
                <a16:creationId xmlns:a16="http://schemas.microsoft.com/office/drawing/2014/main" id="{A9F5DA52-2311-4E66-397C-9C96A9B4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2" y="1465823"/>
            <a:ext cx="7255939" cy="465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49D2CB7-7474-B535-1B8D-B1BDE29F638B}"/>
              </a:ext>
            </a:extLst>
          </p:cNvPr>
          <p:cNvCxnSpPr>
            <a:cxnSpLocks/>
          </p:cNvCxnSpPr>
          <p:nvPr/>
        </p:nvCxnSpPr>
        <p:spPr>
          <a:xfrm>
            <a:off x="4455414" y="2689411"/>
            <a:ext cx="284226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74" name="Picture 2" descr="Moon Clipart PNG Transparent Background, Free Download #44665 - FreeIconsPNG">
            <a:extLst>
              <a:ext uri="{FF2B5EF4-FFF2-40B4-BE49-F238E27FC236}">
                <a16:creationId xmlns:a16="http://schemas.microsoft.com/office/drawing/2014/main" id="{630CE9C7-1247-5C37-D49E-233B357868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4767" r="13905" b="5128"/>
          <a:stretch/>
        </p:blipFill>
        <p:spPr bwMode="auto">
          <a:xfrm>
            <a:off x="6726753" y="1577324"/>
            <a:ext cx="1134036" cy="111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5EBF02-EE78-75FB-F98B-F670CFDCC2B0}"/>
              </a:ext>
            </a:extLst>
          </p:cNvPr>
          <p:cNvCxnSpPr>
            <a:cxnSpLocks/>
          </p:cNvCxnSpPr>
          <p:nvPr/>
        </p:nvCxnSpPr>
        <p:spPr>
          <a:xfrm>
            <a:off x="3221736" y="2671123"/>
            <a:ext cx="518160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0F3C35-DBE0-A394-7C0A-F698A23E44E2}"/>
              </a:ext>
            </a:extLst>
          </p:cNvPr>
          <p:cNvCxnSpPr>
            <a:cxnSpLocks/>
          </p:cNvCxnSpPr>
          <p:nvPr/>
        </p:nvCxnSpPr>
        <p:spPr>
          <a:xfrm>
            <a:off x="4903694" y="3527612"/>
            <a:ext cx="0" cy="48970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CD04497-4AEF-AAC1-704A-BA13E0484EC8}"/>
              </a:ext>
            </a:extLst>
          </p:cNvPr>
          <p:cNvCxnSpPr>
            <a:cxnSpLocks/>
          </p:cNvCxnSpPr>
          <p:nvPr/>
        </p:nvCxnSpPr>
        <p:spPr>
          <a:xfrm flipH="1">
            <a:off x="3842385" y="3980329"/>
            <a:ext cx="1088203" cy="0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EB8775-FE4C-FD68-9CFC-19892D584698}"/>
              </a:ext>
            </a:extLst>
          </p:cNvPr>
          <p:cNvCxnSpPr>
            <a:cxnSpLocks/>
          </p:cNvCxnSpPr>
          <p:nvPr/>
        </p:nvCxnSpPr>
        <p:spPr>
          <a:xfrm>
            <a:off x="3868270" y="3943350"/>
            <a:ext cx="0" cy="310403"/>
          </a:xfrm>
          <a:prstGeom prst="line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076" name="Picture 4" descr="Car GIFs | GIFDB.com">
            <a:extLst>
              <a:ext uri="{FF2B5EF4-FFF2-40B4-BE49-F238E27FC236}">
                <a16:creationId xmlns:a16="http://schemas.microsoft.com/office/drawing/2014/main" id="{E6BF7D24-3AE3-596B-446A-6BA64BFCD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2"/>
          <a:stretch/>
        </p:blipFill>
        <p:spPr bwMode="auto">
          <a:xfrm>
            <a:off x="3451542" y="4039732"/>
            <a:ext cx="2576195" cy="209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1670A38-5CA7-B05F-82C1-D73FB572566A}"/>
              </a:ext>
            </a:extLst>
          </p:cNvPr>
          <p:cNvSpPr/>
          <p:nvPr/>
        </p:nvSpPr>
        <p:spPr>
          <a:xfrm>
            <a:off x="2881256" y="2877671"/>
            <a:ext cx="413273" cy="731546"/>
          </a:xfrm>
          <a:prstGeom prst="roundRect">
            <a:avLst/>
          </a:prstGeom>
          <a:solidFill>
            <a:srgbClr val="4EA72E"/>
          </a:solidFill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44329D-F5DC-4C98-5174-8980B3075DF2}"/>
              </a:ext>
            </a:extLst>
          </p:cNvPr>
          <p:cNvSpPr/>
          <p:nvPr/>
        </p:nvSpPr>
        <p:spPr>
          <a:xfrm>
            <a:off x="2867810" y="2877671"/>
            <a:ext cx="413273" cy="731546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8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8EED7-A30E-E8FA-E631-E47E1C8AA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9BFF2-2586-50AA-804B-3A60398F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WHAT IS OUR UVP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53432-691F-07F2-057B-27DB5DD3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3" y="1917065"/>
            <a:ext cx="6935516" cy="4351338"/>
          </a:xfrm>
        </p:spPr>
        <p:txBody>
          <a:bodyPr>
            <a:normAutofit/>
          </a:bodyPr>
          <a:lstStyle/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are already piloting this to TRL9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have </a:t>
            </a:r>
            <a:r>
              <a:rPr lang="en-GB" sz="2000" b="1" dirty="0"/>
              <a:t>know-how</a:t>
            </a:r>
            <a:r>
              <a:rPr lang="en-GB" sz="2000" dirty="0"/>
              <a:t> to do it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are creating </a:t>
            </a:r>
            <a:r>
              <a:rPr lang="en-GB" sz="2000" b="1" dirty="0"/>
              <a:t>local alliance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will have </a:t>
            </a:r>
            <a:r>
              <a:rPr lang="en-GB" sz="2000" b="1" dirty="0"/>
              <a:t>infrastructure</a:t>
            </a:r>
            <a:r>
              <a:rPr lang="en-GB" sz="2000" dirty="0"/>
              <a:t> for demonstration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can </a:t>
            </a:r>
            <a:r>
              <a:rPr lang="en-GB" sz="2000" b="1" dirty="0"/>
              <a:t>easily replicate technology </a:t>
            </a:r>
            <a:r>
              <a:rPr lang="en-GB" sz="2000" dirty="0"/>
              <a:t>on multiple locations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can be </a:t>
            </a:r>
            <a:r>
              <a:rPr lang="en-GB" sz="2000" b="1" dirty="0"/>
              <a:t>independent</a:t>
            </a:r>
            <a:r>
              <a:rPr lang="en-GB" sz="2000" dirty="0"/>
              <a:t> from distribution network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can provide </a:t>
            </a:r>
            <a:r>
              <a:rPr lang="en-GB" sz="2000" b="1" dirty="0"/>
              <a:t>feasibility study </a:t>
            </a:r>
            <a:r>
              <a:rPr lang="en-GB" sz="2000" dirty="0"/>
              <a:t>for new locations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dirty="0"/>
              <a:t>    We create an opportunity to be </a:t>
            </a:r>
            <a:r>
              <a:rPr lang="en-GB" sz="2000" b="1" dirty="0"/>
              <a:t>energy provider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ü"/>
            </a:pPr>
            <a:r>
              <a:rPr lang="en-GB" sz="2000" b="1" dirty="0"/>
              <a:t>    </a:t>
            </a:r>
            <a:r>
              <a:rPr lang="en-GB" sz="2000" dirty="0"/>
              <a:t>We can fully customize the system to your resources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26A06-0663-2055-C1DE-24DF004F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5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B51BC4-2204-AE22-2269-CB8EBEB7B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0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517CF-2AF0-0176-8CCC-26F2FFCA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A8EE-4B03-F919-5289-8C02BB778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OUR LASTING ADVANTAGES 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7352-11B3-ECBA-EAF2-A1C1A1704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" y="1917065"/>
            <a:ext cx="7987239" cy="4351338"/>
          </a:xfrm>
        </p:spPr>
        <p:txBody>
          <a:bodyPr>
            <a:normAutofit/>
          </a:bodyPr>
          <a:lstStyle/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IP is not a problem, nobody has it!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The important is </a:t>
            </a:r>
            <a:r>
              <a:rPr lang="en-GB" sz="2000" b="1" dirty="0"/>
              <a:t>modular assembly</a:t>
            </a:r>
            <a:r>
              <a:rPr lang="en-GB" sz="2000" dirty="0"/>
              <a:t>.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All </a:t>
            </a:r>
            <a:r>
              <a:rPr lang="en-GB" sz="2000" b="1" dirty="0"/>
              <a:t>technology</a:t>
            </a:r>
            <a:r>
              <a:rPr lang="en-GB" sz="2000" dirty="0"/>
              <a:t> used is at stage </a:t>
            </a:r>
            <a:r>
              <a:rPr lang="en-GB" sz="2000" b="1" dirty="0"/>
              <a:t>TRL 9</a:t>
            </a:r>
            <a:r>
              <a:rPr lang="sl-SI" sz="2000" dirty="0"/>
              <a:t>.</a:t>
            </a:r>
            <a:endParaRPr lang="en-GB" sz="2000" dirty="0"/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Energy distributors </a:t>
            </a:r>
            <a:r>
              <a:rPr lang="en-GB" sz="2000" b="1" dirty="0"/>
              <a:t>don't appreciate </a:t>
            </a:r>
            <a:r>
              <a:rPr lang="en-GB" sz="2000" dirty="0"/>
              <a:t>your energy surplus.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If you create them – they </a:t>
            </a:r>
            <a:r>
              <a:rPr lang="en-GB" sz="2000" b="1" dirty="0"/>
              <a:t>can</a:t>
            </a:r>
            <a:r>
              <a:rPr lang="en-GB" sz="2000" dirty="0"/>
              <a:t> </a:t>
            </a:r>
            <a:r>
              <a:rPr lang="en-GB" sz="2000" b="1" dirty="0"/>
              <a:t>unplug</a:t>
            </a:r>
            <a:r>
              <a:rPr lang="en-GB" sz="2000" dirty="0"/>
              <a:t> </a:t>
            </a:r>
            <a:r>
              <a:rPr lang="en-GB" sz="2000" b="1" dirty="0"/>
              <a:t>you</a:t>
            </a:r>
            <a:r>
              <a:rPr lang="en-GB" sz="2000" dirty="0"/>
              <a:t> or </a:t>
            </a:r>
            <a:r>
              <a:rPr lang="en-GB" sz="2000" b="1" dirty="0"/>
              <a:t>even</a:t>
            </a:r>
            <a:r>
              <a:rPr lang="en-GB" sz="2000" dirty="0"/>
              <a:t> </a:t>
            </a:r>
            <a:r>
              <a:rPr lang="en-GB" sz="2000" b="1" dirty="0"/>
              <a:t>bill you</a:t>
            </a:r>
            <a:r>
              <a:rPr lang="en-GB" sz="2000" dirty="0"/>
              <a:t>.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You can </a:t>
            </a:r>
            <a:r>
              <a:rPr lang="en-GB" sz="2000" b="1" dirty="0"/>
              <a:t>join with neighbours </a:t>
            </a:r>
            <a:r>
              <a:rPr lang="en-GB" sz="2000" dirty="0"/>
              <a:t>and avoid distribution.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You can make </a:t>
            </a:r>
            <a:r>
              <a:rPr lang="en-GB" sz="2000" b="1" dirty="0"/>
              <a:t>green electricity at night</a:t>
            </a:r>
            <a:r>
              <a:rPr lang="en-GB" sz="2000" dirty="0"/>
              <a:t>.</a:t>
            </a:r>
          </a:p>
          <a:p>
            <a:pPr>
              <a:buClr>
                <a:schemeClr val="accent4"/>
              </a:buClr>
              <a:buFont typeface="Calibri Light" panose="020F0302020204030204" pitchFamily="34" charset="0"/>
              <a:buChar char="→"/>
            </a:pPr>
            <a:r>
              <a:rPr lang="en-GB" sz="2000" dirty="0"/>
              <a:t>    Our </a:t>
            </a:r>
            <a:r>
              <a:rPr lang="en-GB" sz="2000" b="1" dirty="0"/>
              <a:t>local alliance </a:t>
            </a:r>
            <a:r>
              <a:rPr lang="en-GB" sz="2000" dirty="0"/>
              <a:t>can offer support in all aspect.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EEC28-B53C-52C5-EE87-0E451102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6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DCD63-B422-2575-6142-31587D72D6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05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20CE8-DCB6-8D34-B335-5CB2C9A42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A1C2-F61B-3CF5-9008-D37FFC70F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848713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WHAT IS OUR TRL LEVEL AND OUR GO-TO MARKET APPROACH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5BD55-4DAB-7F94-3433-5E670829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" y="1917065"/>
            <a:ext cx="10839450" cy="4351338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Arial" panose="020B0604020202020204" pitchFamily="34" charset="0"/>
              <a:buChar char="■"/>
            </a:pPr>
            <a:r>
              <a:rPr lang="en-GB" sz="2000" dirty="0"/>
              <a:t>   We are at TRL 6.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■"/>
            </a:pPr>
            <a:r>
              <a:rPr lang="en-GB" sz="2000" dirty="0"/>
              <a:t>   We will reach the market in 25 months.</a:t>
            </a:r>
          </a:p>
          <a:p>
            <a:pPr>
              <a:buClr>
                <a:srgbClr val="FFC000"/>
              </a:buClr>
              <a:buFont typeface="Arial" panose="020B0604020202020204" pitchFamily="34" charset="0"/>
              <a:buChar char="■"/>
            </a:pPr>
            <a:endParaRPr lang="en-GB" sz="2000" dirty="0"/>
          </a:p>
          <a:p>
            <a:pPr>
              <a:buClr>
                <a:srgbClr val="FFC000"/>
              </a:buClr>
              <a:buFont typeface="Arial" panose="020B0604020202020204" pitchFamily="34" charset="0"/>
              <a:buChar char="■"/>
            </a:pPr>
            <a:r>
              <a:rPr lang="en-GB" sz="2000" dirty="0"/>
              <a:t>   There are a lot of companies that have the same problem.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800" b="1" dirty="0"/>
              <a:t>We will target all entities with green energy source</a:t>
            </a:r>
            <a:r>
              <a:rPr lang="en-GB" sz="1800" dirty="0"/>
              <a:t>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We will demonstrate our pilot at </a:t>
            </a:r>
            <a:r>
              <a:rPr lang="en-GB" sz="1800" dirty="0" err="1"/>
              <a:t>Velenje</a:t>
            </a:r>
            <a:r>
              <a:rPr lang="en-GB" sz="1800" dirty="0"/>
              <a:t> site.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We will prepare real environment data for energy efficiency.</a:t>
            </a:r>
          </a:p>
          <a:p>
            <a:pPr lvl="1"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en-GB" sz="1800" dirty="0"/>
              <a:t>We will participate in building of ecosystem at NAHV.</a:t>
            </a:r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■"/>
            </a:pPr>
            <a:endParaRPr lang="en-GB" sz="1600" dirty="0"/>
          </a:p>
          <a:p>
            <a:pPr lvl="1">
              <a:buClr>
                <a:srgbClr val="FFC000"/>
              </a:buClr>
              <a:buFont typeface="Arial" panose="020B0604020202020204" pitchFamily="34" charset="0"/>
              <a:buChar char="■"/>
            </a:pPr>
            <a:endParaRPr lang="en-GB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7BB8C-50FF-D051-4A22-244C45E1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068E59-2E06-7AA1-8089-4F5AFDA6D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CF059-9693-34B5-647E-4B279A7D1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C631-DC41-1062-A707-AAFD168B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NACHIP PILOT IMPLEMENTATION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604C-1FA3-48E2-805A-31711423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" y="1917065"/>
            <a:ext cx="8278592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chemeClr val="accent2"/>
              </a:buClr>
              <a:buNone/>
            </a:pPr>
            <a:r>
              <a:rPr lang="en-GB" sz="1800" dirty="0"/>
              <a:t>GOALS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sz="1800" dirty="0"/>
              <a:t>Demonstrate the </a:t>
            </a:r>
            <a:r>
              <a:rPr lang="en-GB" sz="1800" b="1" dirty="0"/>
              <a:t>feasibility and efficiency </a:t>
            </a:r>
            <a:r>
              <a:rPr lang="en-GB" sz="1800" dirty="0"/>
              <a:t>of hydrogen technologies.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sz="1800" dirty="0"/>
              <a:t>Develop a </a:t>
            </a:r>
            <a:r>
              <a:rPr lang="en-GB" sz="1800" b="1" dirty="0"/>
              <a:t>replicable model </a:t>
            </a:r>
            <a:r>
              <a:rPr lang="en-GB" sz="1800" dirty="0"/>
              <a:t>for sustainable urban energy management.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sz="1800" dirty="0"/>
              <a:t>Position </a:t>
            </a:r>
            <a:r>
              <a:rPr lang="en-GB" sz="1800" b="1" dirty="0" err="1"/>
              <a:t>Velenje</a:t>
            </a:r>
            <a:r>
              <a:rPr lang="en-GB" sz="1800" b="1" dirty="0"/>
              <a:t> as an example </a:t>
            </a:r>
            <a:r>
              <a:rPr lang="en-GB" sz="1800" dirty="0"/>
              <a:t>in climate-neutral and smart cities initiatives.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Font typeface="Arial" panose="020B0604020202020204" pitchFamily="34" charset="0"/>
              <a:buChar char="■"/>
            </a:pPr>
            <a:r>
              <a:rPr lang="en-GB" sz="1800" dirty="0"/>
              <a:t>Address the key issues of cost and capacity of Carbon Capture Utilization and Storage (CCUS) technologies.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5AA3D-3D00-3041-FB49-6DB727BF5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5D2BF-654E-D9BD-549D-6D1EBFD660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30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AA294-A93C-F516-9FA9-9A3BD3A2D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C9E7-7782-003B-CDC5-6828DDFAB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902" y="68707"/>
            <a:ext cx="1083945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3200" dirty="0">
                <a:latin typeface="Abadi" panose="020B0604020104020204" pitchFamily="34" charset="0"/>
              </a:rPr>
              <a:t>WHAT COMES NEXT?</a:t>
            </a:r>
            <a:endParaRPr lang="en-GB" sz="3200" dirty="0">
              <a:latin typeface="Abadi" panose="020B06040201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942FE-838D-099F-D7B9-26DFC8FA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02" y="1917065"/>
            <a:ext cx="80992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Within the NACHIP project (implementation phase)</a:t>
            </a:r>
          </a:p>
          <a:p>
            <a:pPr>
              <a:buClr>
                <a:srgbClr val="4EA72E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We are looking for partners </a:t>
            </a:r>
            <a:endParaRPr lang="sl-SI" sz="2000" dirty="0"/>
          </a:p>
          <a:p>
            <a:pPr lvl="1">
              <a:buClr>
                <a:srgbClr val="4EA72E"/>
              </a:buClr>
              <a:buFont typeface="Wingdings" panose="05000000000000000000" pitchFamily="2" charset="2"/>
              <a:buChar char="§"/>
            </a:pPr>
            <a:r>
              <a:rPr lang="sl-SI" sz="1800" dirty="0" err="1"/>
              <a:t>With</a:t>
            </a:r>
            <a:r>
              <a:rPr lang="sl-SI" sz="1800" dirty="0"/>
              <a:t> </a:t>
            </a:r>
            <a:r>
              <a:rPr lang="sl-SI" sz="1800" dirty="0" err="1"/>
              <a:t>new</a:t>
            </a:r>
            <a:r>
              <a:rPr lang="sl-SI" sz="1800" dirty="0"/>
              <a:t> </a:t>
            </a:r>
            <a:r>
              <a:rPr lang="sl-SI" sz="1800" dirty="0" err="1"/>
              <a:t>ideas</a:t>
            </a:r>
            <a:r>
              <a:rPr lang="sl-SI" sz="1800" dirty="0"/>
              <a:t> </a:t>
            </a:r>
            <a:r>
              <a:rPr lang="en-GB" sz="1800" dirty="0"/>
              <a:t>on </a:t>
            </a:r>
            <a:r>
              <a:rPr lang="en-GB" sz="1800" b="1" dirty="0"/>
              <a:t>how to use the infrastructure</a:t>
            </a:r>
            <a:endParaRPr lang="sl-SI" sz="1800" b="1" dirty="0"/>
          </a:p>
          <a:p>
            <a:pPr lvl="1">
              <a:buClr>
                <a:srgbClr val="4EA72E"/>
              </a:buClr>
              <a:buFont typeface="Wingdings" panose="05000000000000000000" pitchFamily="2" charset="2"/>
              <a:buChar char="§"/>
            </a:pPr>
            <a:r>
              <a:rPr lang="sl-SI" sz="1800" dirty="0" err="1"/>
              <a:t>For</a:t>
            </a:r>
            <a:r>
              <a:rPr lang="sl-SI" sz="1800" dirty="0"/>
              <a:t> </a:t>
            </a:r>
            <a:r>
              <a:rPr lang="en-GB" sz="1800" dirty="0"/>
              <a:t>new locations to carry out a feasibility study</a:t>
            </a:r>
            <a:endParaRPr lang="sl-SI" sz="18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After the end of the project NACHIP we will need: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Partners</a:t>
            </a:r>
            <a:r>
              <a:rPr lang="en-GB" sz="2000" dirty="0"/>
              <a:t> who are interested in expanding the infrastructure.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Infrastructure </a:t>
            </a:r>
            <a:r>
              <a:rPr lang="en-GB" sz="2000" b="1" dirty="0"/>
              <a:t>users</a:t>
            </a:r>
            <a:r>
              <a:rPr lang="en-GB" sz="2000" dirty="0"/>
              <a:t>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Project </a:t>
            </a:r>
            <a:r>
              <a:rPr lang="en-GB" sz="2000" b="1" dirty="0"/>
              <a:t>duplication</a:t>
            </a:r>
            <a:r>
              <a:rPr lang="en-GB" sz="2000" dirty="0"/>
              <a:t> locations.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Local </a:t>
            </a:r>
            <a:r>
              <a:rPr lang="en-GB" sz="2000" b="1" dirty="0"/>
              <a:t>service providers </a:t>
            </a:r>
            <a:r>
              <a:rPr lang="en-GB" sz="2000" dirty="0"/>
              <a:t>for system maintenance.</a:t>
            </a:r>
          </a:p>
          <a:p>
            <a:pPr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GB" sz="2000" b="1" dirty="0"/>
              <a:t>New</a:t>
            </a:r>
            <a:r>
              <a:rPr lang="en-GB" sz="2000" dirty="0"/>
              <a:t> </a:t>
            </a:r>
            <a:r>
              <a:rPr lang="en-GB" sz="2000" b="1" dirty="0"/>
              <a:t>entities</a:t>
            </a:r>
            <a:r>
              <a:rPr lang="en-GB" sz="2000" dirty="0"/>
              <a:t> for the local alliance.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A6D13B-C2B7-564F-D6BB-8FE020163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1D35C-8104-4E80-93F1-A78514CFB554}" type="slidenum">
              <a:rPr lang="en-GB" smtClean="0"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31FEE-446C-8533-B964-A8DFD497C8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" t="521" r="432"/>
          <a:stretch/>
        </p:blipFill>
        <p:spPr>
          <a:xfrm>
            <a:off x="8846032" y="371476"/>
            <a:ext cx="2877623" cy="445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33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Abadi</vt:lpstr>
      <vt:lpstr>Arial</vt:lpstr>
      <vt:lpstr>Calibri Light</vt:lpstr>
      <vt:lpstr>Wingdings</vt:lpstr>
      <vt:lpstr>Office Theme</vt:lpstr>
      <vt:lpstr>1_Office Theme</vt:lpstr>
      <vt:lpstr>UNLOCKING THE POTENTIAL  OF ENERGY SURPLUS</vt:lpstr>
      <vt:lpstr>PROBLEM</vt:lpstr>
      <vt:lpstr>WHAT IS OUR UVP</vt:lpstr>
      <vt:lpstr>WHAT IS OUR UVP</vt:lpstr>
      <vt:lpstr>WHAT IS OUR UVP</vt:lpstr>
      <vt:lpstr>OUR LASTING ADVANTAGES </vt:lpstr>
      <vt:lpstr>WHAT IS OUR TRL LEVEL AND OUR GO-TO MARKET APPROACH</vt:lpstr>
      <vt:lpstr>NACHIP PILOT IMPLEMENTATION</vt:lpstr>
      <vt:lpstr>WHAT COMES NEXT?</vt:lpstr>
      <vt:lpstr>WHO IS ON YOUR TEAM</vt:lpstr>
      <vt:lpstr>QUESTIONS?   THANK YOU.   _____________________ Mojca Golež, ETRA d.o.o. mojca.golez@etra.si +386 41 992 930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Jurij Giacomelli</dc:creator>
  <cp:lastModifiedBy>Mojca Golez</cp:lastModifiedBy>
  <cp:revision>38</cp:revision>
  <dcterms:created xsi:type="dcterms:W3CDTF">2024-10-22T09:35:15Z</dcterms:created>
  <dcterms:modified xsi:type="dcterms:W3CDTF">2024-11-14T07:29:24Z</dcterms:modified>
</cp:coreProperties>
</file>