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3" r:id="rId2"/>
    <p:sldMasterId id="2147483670" r:id="rId3"/>
  </p:sldMasterIdLst>
  <p:notesMasterIdLst>
    <p:notesMasterId r:id="rId14"/>
  </p:notesMasterIdLst>
  <p:handoutMasterIdLst>
    <p:handoutMasterId r:id="rId15"/>
  </p:handoutMasterIdLst>
  <p:sldIdLst>
    <p:sldId id="263" r:id="rId4"/>
    <p:sldId id="313" r:id="rId5"/>
    <p:sldId id="323" r:id="rId6"/>
    <p:sldId id="324" r:id="rId7"/>
    <p:sldId id="316" r:id="rId8"/>
    <p:sldId id="317" r:id="rId9"/>
    <p:sldId id="318" r:id="rId10"/>
    <p:sldId id="319" r:id="rId11"/>
    <p:sldId id="325" r:id="rId12"/>
    <p:sldId id="321" r:id="rId13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ija Pavlovčič" initials="MP" lastIdx="1" clrIdx="0">
    <p:extLst>
      <p:ext uri="{19B8F6BF-5375-455C-9EA6-DF929625EA0E}">
        <p15:presenceInfo xmlns:p15="http://schemas.microsoft.com/office/powerpoint/2012/main" userId="Matija Pavlovčič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009D6F"/>
    <a:srgbClr val="003399"/>
    <a:srgbClr val="034EA2"/>
    <a:srgbClr val="00359F"/>
    <a:srgbClr val="2652AA"/>
    <a:srgbClr val="1721A5"/>
    <a:srgbClr val="101774"/>
    <a:srgbClr val="099B7F"/>
    <a:srgbClr val="2CB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34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451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885"/>
    </p:cViewPr>
  </p:sorterViewPr>
  <p:notesViewPr>
    <p:cSldViewPr snapToGrid="0">
      <p:cViewPr varScale="1">
        <p:scale>
          <a:sx n="50" d="100"/>
          <a:sy n="50" d="100"/>
        </p:scale>
        <p:origin x="2640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D325800-CC6C-ED41-A7B1-509E07517F2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B4C657-6D95-886F-529D-8D46477EEF5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8DE9C9-F7CE-4B0D-BD39-E5F7B82BA882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8F8C2D-3CDB-1FB7-CA7D-B90E37AF54E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1077AF-B2F8-BFDB-6DEE-4CEB2A5055F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9E458-F25A-4486-A8DB-8CE65EC6EB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8342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2B0BFD-57C8-484A-9167-94CF702CFA6A}" type="datetimeFigureOut">
              <a:rPr lang="sl-SI" smtClean="0"/>
              <a:t>14. 11. 2024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89B53-35C4-4505-AF27-3CEB86780EE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24786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CDAA31F-2574-6C9B-4B44-D2CA61019CE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9837" y="2345957"/>
            <a:ext cx="10138163" cy="2159727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sl-SI" dirty="0" err="1"/>
              <a:t>Click</a:t>
            </a:r>
            <a:r>
              <a:rPr lang="sl-SI" dirty="0"/>
              <a:t> to </a:t>
            </a:r>
            <a:r>
              <a:rPr lang="sl-SI" dirty="0" err="1"/>
              <a:t>add</a:t>
            </a:r>
            <a:r>
              <a:rPr lang="sl-SI" dirty="0"/>
              <a:t> a title to </a:t>
            </a:r>
            <a:r>
              <a:rPr lang="sl-SI" dirty="0" err="1"/>
              <a:t>your</a:t>
            </a:r>
            <a:r>
              <a:rPr lang="sl-SI" dirty="0"/>
              <a:t> </a:t>
            </a:r>
            <a:r>
              <a:rPr lang="sl-SI" dirty="0" err="1"/>
              <a:t>presentation</a:t>
            </a:r>
            <a:endParaRPr lang="sl-SI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59CA3D89-5D64-44CF-206A-6BEDDEE904E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29837" y="4575458"/>
            <a:ext cx="10138163" cy="65850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dirty="0" err="1"/>
              <a:t>Click</a:t>
            </a:r>
            <a:r>
              <a:rPr lang="sl-SI" dirty="0"/>
              <a:t> to </a:t>
            </a:r>
            <a:r>
              <a:rPr lang="sl-SI" dirty="0" err="1"/>
              <a:t>add</a:t>
            </a:r>
            <a:r>
              <a:rPr lang="sl-SI" dirty="0"/>
              <a:t> </a:t>
            </a:r>
            <a:r>
              <a:rPr lang="sl-SI" dirty="0" err="1"/>
              <a:t>subtitle</a:t>
            </a:r>
            <a:endParaRPr lang="sl-SI" dirty="0"/>
          </a:p>
        </p:txBody>
      </p:sp>
      <p:sp>
        <p:nvSpPr>
          <p:cNvPr id="6" name="Označba mesta noge 3">
            <a:extLst>
              <a:ext uri="{FF2B5EF4-FFF2-40B4-BE49-F238E27FC236}">
                <a16:creationId xmlns:a16="http://schemas.microsoft.com/office/drawing/2014/main" id="{A41481C1-F576-F809-7A59-73A0E92C4F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9837" y="5303736"/>
            <a:ext cx="442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r>
              <a:rPr lang="sl-SI" dirty="0">
                <a:latin typeface="Open Sans" panose="020B0606030504020204" pitchFamily="34" charset="0"/>
              </a:rPr>
              <a:t>Name </a:t>
            </a:r>
            <a:r>
              <a:rPr lang="sl-SI" dirty="0" err="1">
                <a:latin typeface="Open Sans" panose="020B0606030504020204" pitchFamily="34" charset="0"/>
              </a:rPr>
              <a:t>and</a:t>
            </a:r>
            <a:r>
              <a:rPr lang="sl-SI" dirty="0">
                <a:latin typeface="Open Sans" panose="020B0606030504020204" pitchFamily="34" charset="0"/>
              </a:rPr>
              <a:t> </a:t>
            </a:r>
            <a:r>
              <a:rPr lang="sl-SI" dirty="0" err="1">
                <a:latin typeface="Open Sans" panose="020B0606030504020204" pitchFamily="34" charset="0"/>
              </a:rPr>
              <a:t>surname</a:t>
            </a:r>
            <a:endParaRPr lang="sl-SI" dirty="0">
              <a:latin typeface="Open Sans" panose="020B0606030504020204" pitchFamily="34" charset="0"/>
            </a:endParaRPr>
          </a:p>
        </p:txBody>
      </p:sp>
      <p:sp>
        <p:nvSpPr>
          <p:cNvPr id="7" name="Označba mesta datuma 4">
            <a:extLst>
              <a:ext uri="{FF2B5EF4-FFF2-40B4-BE49-F238E27FC236}">
                <a16:creationId xmlns:a16="http://schemas.microsoft.com/office/drawing/2014/main" id="{502332E9-00E2-85AD-FB05-491EA1B4A2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9837" y="5738635"/>
            <a:ext cx="442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r>
              <a:rPr lang="sl-SI" dirty="0">
                <a:latin typeface="Open Sans" panose="020B0606030504020204" pitchFamily="34" charset="0"/>
              </a:rPr>
              <a:t>Date </a:t>
            </a:r>
            <a:r>
              <a:rPr lang="sl-SI" dirty="0" err="1">
                <a:latin typeface="Open Sans" panose="020B0606030504020204" pitchFamily="34" charset="0"/>
              </a:rPr>
              <a:t>and</a:t>
            </a:r>
            <a:r>
              <a:rPr lang="sl-SI" dirty="0">
                <a:latin typeface="Open Sans" panose="020B0606030504020204" pitchFamily="34" charset="0"/>
              </a:rPr>
              <a:t> place</a:t>
            </a:r>
          </a:p>
        </p:txBody>
      </p:sp>
    </p:spTree>
    <p:extLst>
      <p:ext uri="{BB962C8B-B14F-4D97-AF65-F5344CB8AC3E}">
        <p14:creationId xmlns:p14="http://schemas.microsoft.com/office/powerpoint/2010/main" val="2099064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HV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0BBB340-1410-1F78-3354-66D8C6B181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sl-SI" dirty="0" err="1"/>
              <a:t>Click</a:t>
            </a:r>
            <a:r>
              <a:rPr lang="sl-SI" dirty="0"/>
              <a:t> to </a:t>
            </a:r>
            <a:r>
              <a:rPr lang="sl-SI" dirty="0" err="1"/>
              <a:t>add</a:t>
            </a:r>
            <a:r>
              <a:rPr lang="sl-SI" dirty="0"/>
              <a:t> a title to </a:t>
            </a:r>
            <a:r>
              <a:rPr lang="sl-SI" dirty="0" err="1"/>
              <a:t>your</a:t>
            </a:r>
            <a:r>
              <a:rPr lang="sl-SI" dirty="0"/>
              <a:t> </a:t>
            </a:r>
            <a:r>
              <a:rPr lang="sl-SI" dirty="0" err="1"/>
              <a:t>presentation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0337B5AC-B7A5-22F2-9115-0BC6FFD47A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sl-SI" dirty="0"/>
              <a:t>Kliknite za urejanje slogov besedila matrice</a:t>
            </a:r>
          </a:p>
          <a:p>
            <a:pPr lvl="1"/>
            <a:r>
              <a:rPr lang="sl-SI" dirty="0"/>
              <a:t>Druga raven</a:t>
            </a:r>
          </a:p>
          <a:p>
            <a:pPr lvl="2"/>
            <a:r>
              <a:rPr lang="sl-SI" dirty="0"/>
              <a:t>Tretja raven</a:t>
            </a:r>
          </a:p>
          <a:p>
            <a:pPr lvl="3"/>
            <a:r>
              <a:rPr lang="sl-SI" dirty="0"/>
              <a:t>Četrta raven</a:t>
            </a:r>
          </a:p>
          <a:p>
            <a:pPr lvl="4"/>
            <a:r>
              <a:rPr lang="sl-SI" dirty="0"/>
              <a:t>Peta raven</a:t>
            </a:r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FA1F2A6C-F1FC-D46C-B8D2-4F034C5818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2B0EC-228D-4FBE-B2BB-F39727D4AF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39045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H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>
            <a:extLst>
              <a:ext uri="{FF2B5EF4-FFF2-40B4-BE49-F238E27FC236}">
                <a16:creationId xmlns:a16="http://schemas.microsoft.com/office/drawing/2014/main" id="{59CA3D89-5D64-44CF-206A-6BEDDEE904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869" y="3602038"/>
            <a:ext cx="11152261" cy="1655762"/>
          </a:xfrm>
        </p:spPr>
        <p:txBody>
          <a:bodyPr/>
          <a:lstStyle>
            <a:lvl1pPr marL="0" indent="0" algn="ctr">
              <a:buNone/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dirty="0"/>
              <a:t>Kliknite, če želite urediti slog podnaslova matrice</a:t>
            </a:r>
          </a:p>
        </p:txBody>
      </p:sp>
      <p:sp>
        <p:nvSpPr>
          <p:cNvPr id="4" name="Naslov 3">
            <a:extLst>
              <a:ext uri="{FF2B5EF4-FFF2-40B4-BE49-F238E27FC236}">
                <a16:creationId xmlns:a16="http://schemas.microsoft.com/office/drawing/2014/main" id="{45F2F3F9-0CF2-B5DA-BDA8-4D78BAD8F24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noFill/>
        </p:spPr>
        <p:txBody>
          <a:bodyPr/>
          <a:lstStyle>
            <a:lvl1pPr>
              <a:defRPr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sl-SI" dirty="0" err="1"/>
              <a:t>Click</a:t>
            </a:r>
            <a:r>
              <a:rPr lang="sl-SI" dirty="0"/>
              <a:t> to </a:t>
            </a:r>
            <a:r>
              <a:rPr lang="sl-SI" dirty="0" err="1"/>
              <a:t>add</a:t>
            </a:r>
            <a:r>
              <a:rPr lang="sl-SI" dirty="0"/>
              <a:t> a title to </a:t>
            </a:r>
            <a:r>
              <a:rPr lang="sl-SI" dirty="0" err="1"/>
              <a:t>your</a:t>
            </a:r>
            <a:r>
              <a:rPr lang="sl-SI" dirty="0"/>
              <a:t> </a:t>
            </a:r>
            <a:r>
              <a:rPr lang="sl-SI" dirty="0" err="1"/>
              <a:t>presentation</a:t>
            </a:r>
            <a:endParaRPr lang="sl-SI" dirty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9C9F4531-F7EA-A359-DA4A-ADDA3C57133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2B0EC-228D-4FBE-B2BB-F39727D4AF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13169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FCDD6AF-5C70-7A63-6297-A9E2A8B5D09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7071" y="1709738"/>
            <a:ext cx="10830379" cy="2852737"/>
          </a:xfrm>
        </p:spPr>
        <p:txBody>
          <a:bodyPr anchor="b"/>
          <a:lstStyle>
            <a:lvl1pPr>
              <a:defRPr sz="6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sl-SI" dirty="0" err="1"/>
              <a:t>Click</a:t>
            </a:r>
            <a:r>
              <a:rPr lang="sl-SI" dirty="0"/>
              <a:t> to </a:t>
            </a:r>
            <a:r>
              <a:rPr lang="sl-SI" dirty="0" err="1"/>
              <a:t>add</a:t>
            </a:r>
            <a:r>
              <a:rPr lang="sl-SI" dirty="0"/>
              <a:t> a title to </a:t>
            </a:r>
            <a:r>
              <a:rPr lang="sl-SI" dirty="0" err="1"/>
              <a:t>your</a:t>
            </a:r>
            <a:r>
              <a:rPr lang="sl-SI" dirty="0"/>
              <a:t> </a:t>
            </a:r>
            <a:r>
              <a:rPr lang="sl-SI" dirty="0" err="1"/>
              <a:t>presentation</a:t>
            </a:r>
            <a:endParaRPr lang="sl-SI" dirty="0"/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5E294105-FF3E-6711-259B-EC73C53BD6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7071" y="4589463"/>
            <a:ext cx="1083037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dirty="0"/>
              <a:t>Kliknite za urejanje slogov besedila matrice</a:t>
            </a:r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48C3BF60-064E-5F63-2F19-3B6C53033E6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2B0EC-228D-4FBE-B2BB-F39727D4AF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460136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A2F2C44-74D1-4AB5-F599-88396B258F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sl-SI" dirty="0" err="1"/>
              <a:t>Click</a:t>
            </a:r>
            <a:r>
              <a:rPr lang="sl-SI" dirty="0"/>
              <a:t> to </a:t>
            </a:r>
            <a:r>
              <a:rPr lang="sl-SI" dirty="0" err="1"/>
              <a:t>add</a:t>
            </a:r>
            <a:r>
              <a:rPr lang="sl-SI" dirty="0"/>
              <a:t> a title to </a:t>
            </a:r>
            <a:r>
              <a:rPr lang="sl-SI" dirty="0" err="1"/>
              <a:t>your</a:t>
            </a:r>
            <a:r>
              <a:rPr lang="sl-SI" dirty="0"/>
              <a:t> </a:t>
            </a:r>
            <a:r>
              <a:rPr lang="sl-SI" dirty="0" err="1"/>
              <a:t>presentation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BEB09682-299F-3CF1-FF3C-41A6DF2FE9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9839" y="1825625"/>
            <a:ext cx="5566161" cy="4351338"/>
          </a:xfrm>
        </p:spPr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sl-SI" dirty="0"/>
              <a:t>Kliknite za urejanje slogov besedila matrice</a:t>
            </a:r>
          </a:p>
          <a:p>
            <a:pPr lvl="1"/>
            <a:r>
              <a:rPr lang="sl-SI" dirty="0"/>
              <a:t>Druga raven</a:t>
            </a:r>
          </a:p>
          <a:p>
            <a:pPr lvl="2"/>
            <a:r>
              <a:rPr lang="sl-SI" dirty="0"/>
              <a:t>Tretja raven</a:t>
            </a:r>
          </a:p>
          <a:p>
            <a:pPr lvl="3"/>
            <a:r>
              <a:rPr lang="sl-SI" dirty="0"/>
              <a:t>Četrta raven</a:t>
            </a:r>
          </a:p>
          <a:p>
            <a:pPr lvl="4"/>
            <a:r>
              <a:rPr lang="sl-SI" dirty="0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7065E160-C585-B15F-7710-712068A4D5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825625"/>
            <a:ext cx="5566161" cy="4351338"/>
          </a:xfrm>
        </p:spPr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152F50B7-B89E-A7C2-C9B5-AE2BF8C4FB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2B0EC-228D-4FBE-B2BB-F39727D4AF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680751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8F3448E-00D7-7095-FE21-BB65AD9B9F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2263" y="233195"/>
            <a:ext cx="10823125" cy="1325563"/>
          </a:xfrm>
        </p:spPr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sl-SI" dirty="0" err="1"/>
              <a:t>Click</a:t>
            </a:r>
            <a:r>
              <a:rPr lang="sl-SI" dirty="0"/>
              <a:t> to </a:t>
            </a:r>
            <a:r>
              <a:rPr lang="sl-SI" dirty="0" err="1"/>
              <a:t>add</a:t>
            </a:r>
            <a:r>
              <a:rPr lang="sl-SI" dirty="0"/>
              <a:t> a title to </a:t>
            </a:r>
            <a:r>
              <a:rPr lang="sl-SI" dirty="0" err="1"/>
              <a:t>your</a:t>
            </a:r>
            <a:r>
              <a:rPr lang="sl-SI" dirty="0"/>
              <a:t> </a:t>
            </a:r>
            <a:r>
              <a:rPr lang="sl-SI" dirty="0" err="1"/>
              <a:t>presentation</a:t>
            </a:r>
            <a:endParaRPr lang="sl-SI" dirty="0"/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DE8FEB11-7955-C065-9D6E-5380084AA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2332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E274446F-E597-C28E-B3B1-D3F63BF054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2332" y="2505075"/>
            <a:ext cx="5157787" cy="3684588"/>
          </a:xfrm>
        </p:spPr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CAFEAAD7-C440-5C13-CFE4-A34C37F98E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82101" y="1681163"/>
            <a:ext cx="5573287" cy="823912"/>
          </a:xfrm>
        </p:spPr>
        <p:txBody>
          <a:bodyPr anchor="b"/>
          <a:lstStyle>
            <a:lvl1pPr marL="0" indent="0">
              <a:buNone/>
              <a:defRPr sz="24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dirty="0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6FA2FDEC-2134-2BDD-11EF-78DCCCC432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82101" y="2505075"/>
            <a:ext cx="5573287" cy="3684588"/>
          </a:xfrm>
        </p:spPr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sl-SI" dirty="0"/>
              <a:t>Kliknite za urejanje slogov besedila matrice</a:t>
            </a:r>
          </a:p>
          <a:p>
            <a:pPr lvl="1"/>
            <a:r>
              <a:rPr lang="sl-SI" dirty="0"/>
              <a:t>Druga raven</a:t>
            </a:r>
          </a:p>
          <a:p>
            <a:pPr lvl="2"/>
            <a:r>
              <a:rPr lang="sl-SI" dirty="0"/>
              <a:t>Tretja raven</a:t>
            </a:r>
          </a:p>
          <a:p>
            <a:pPr lvl="3"/>
            <a:r>
              <a:rPr lang="sl-SI" dirty="0"/>
              <a:t>Četrta raven</a:t>
            </a:r>
          </a:p>
          <a:p>
            <a:pPr lvl="4"/>
            <a:r>
              <a:rPr lang="sl-SI" dirty="0"/>
              <a:t>Peta raven</a:t>
            </a:r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B4289391-A844-AA47-E9EE-E08F4A1A28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2B0EC-228D-4FBE-B2BB-F39727D4AF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259063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9E4E1DF-95E3-43F9-6530-43D98DA359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7957" y="246058"/>
            <a:ext cx="11144174" cy="1325563"/>
          </a:xfrm>
        </p:spPr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sl-SI" dirty="0" err="1"/>
              <a:t>Click</a:t>
            </a:r>
            <a:r>
              <a:rPr lang="sl-SI" dirty="0"/>
              <a:t> to </a:t>
            </a:r>
            <a:r>
              <a:rPr lang="sl-SI" dirty="0" err="1"/>
              <a:t>add</a:t>
            </a:r>
            <a:r>
              <a:rPr lang="sl-SI" dirty="0"/>
              <a:t> a title to </a:t>
            </a:r>
            <a:r>
              <a:rPr lang="sl-SI" dirty="0" err="1"/>
              <a:t>your</a:t>
            </a:r>
            <a:r>
              <a:rPr lang="sl-SI" dirty="0"/>
              <a:t> </a:t>
            </a:r>
            <a:r>
              <a:rPr lang="sl-SI" dirty="0" err="1"/>
              <a:t>presentation</a:t>
            </a:r>
            <a:endParaRPr lang="sl-SI" dirty="0"/>
          </a:p>
        </p:txBody>
      </p:sp>
      <p:sp>
        <p:nvSpPr>
          <p:cNvPr id="3" name="Označba mesta številke diapozitiva 2">
            <a:extLst>
              <a:ext uri="{FF2B5EF4-FFF2-40B4-BE49-F238E27FC236}">
                <a16:creationId xmlns:a16="http://schemas.microsoft.com/office/drawing/2014/main" id="{81187E60-E103-E236-1280-E5701949C5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2B0EC-228D-4FBE-B2BB-F39727D4AF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99278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HV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0BBB340-1410-1F78-3354-66D8C6B181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9839" y="2569600"/>
            <a:ext cx="11152262" cy="1325563"/>
          </a:xfrm>
        </p:spPr>
        <p:txBody>
          <a:bodyPr/>
          <a:lstStyle/>
          <a:p>
            <a:r>
              <a:rPr lang="sl-SI" dirty="0" err="1"/>
              <a:t>Click</a:t>
            </a:r>
            <a:r>
              <a:rPr lang="sl-SI" dirty="0"/>
              <a:t> to </a:t>
            </a:r>
            <a:r>
              <a:rPr lang="sl-SI" dirty="0" err="1"/>
              <a:t>add</a:t>
            </a:r>
            <a:r>
              <a:rPr lang="sl-SI" dirty="0"/>
              <a:t> a title to </a:t>
            </a:r>
            <a:r>
              <a:rPr lang="sl-SI" dirty="0" err="1"/>
              <a:t>your</a:t>
            </a:r>
            <a:r>
              <a:rPr lang="sl-SI" dirty="0"/>
              <a:t> </a:t>
            </a:r>
            <a:r>
              <a:rPr lang="sl-SI" dirty="0" err="1"/>
              <a:t>presentation</a:t>
            </a:r>
            <a:endParaRPr lang="sl-SI" dirty="0"/>
          </a:p>
        </p:txBody>
      </p:sp>
      <p:sp>
        <p:nvSpPr>
          <p:cNvPr id="6" name="Označba mesta noge 3">
            <a:extLst>
              <a:ext uri="{FF2B5EF4-FFF2-40B4-BE49-F238E27FC236}">
                <a16:creationId xmlns:a16="http://schemas.microsoft.com/office/drawing/2014/main" id="{2079F6C5-C2A6-9E3A-52B8-6E47673427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9837" y="5400265"/>
            <a:ext cx="442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sl-SI"/>
              <a:t>Name and surname</a:t>
            </a:r>
            <a:endParaRPr lang="sl-SI" dirty="0"/>
          </a:p>
        </p:txBody>
      </p:sp>
      <p:sp>
        <p:nvSpPr>
          <p:cNvPr id="7" name="Označba mesta datuma 4">
            <a:extLst>
              <a:ext uri="{FF2B5EF4-FFF2-40B4-BE49-F238E27FC236}">
                <a16:creationId xmlns:a16="http://schemas.microsoft.com/office/drawing/2014/main" id="{D6C1D03C-D519-B990-7081-3261CC7E64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9837" y="5867822"/>
            <a:ext cx="442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sl-SI"/>
              <a:t>Date and place</a:t>
            </a:r>
            <a:endParaRPr lang="sl-SI" dirty="0"/>
          </a:p>
        </p:txBody>
      </p:sp>
      <p:sp>
        <p:nvSpPr>
          <p:cNvPr id="8" name="Označba mesta besedila 2">
            <a:extLst>
              <a:ext uri="{FF2B5EF4-FFF2-40B4-BE49-F238E27FC236}">
                <a16:creationId xmlns:a16="http://schemas.microsoft.com/office/drawing/2014/main" id="{F67F7F65-8E8F-4D12-87ED-F843AE7DDA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29839" y="4026492"/>
            <a:ext cx="11152262" cy="12713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dirty="0" err="1"/>
              <a:t>Click</a:t>
            </a:r>
            <a:r>
              <a:rPr lang="sl-SI" dirty="0"/>
              <a:t> to </a:t>
            </a:r>
            <a:r>
              <a:rPr lang="sl-SI" dirty="0" err="1"/>
              <a:t>edit</a:t>
            </a:r>
            <a:r>
              <a:rPr lang="sl-SI" dirty="0"/>
              <a:t> </a:t>
            </a:r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contents</a:t>
            </a:r>
            <a:endParaRPr lang="sl-SI" dirty="0"/>
          </a:p>
          <a:p>
            <a:pPr lvl="1"/>
            <a:r>
              <a:rPr lang="sl-SI" dirty="0" err="1"/>
              <a:t>Second</a:t>
            </a:r>
            <a:r>
              <a:rPr lang="sl-SI" dirty="0"/>
              <a:t> </a:t>
            </a:r>
            <a:r>
              <a:rPr lang="sl-SI" dirty="0" err="1"/>
              <a:t>level</a:t>
            </a:r>
            <a:endParaRPr lang="sl-SI" dirty="0"/>
          </a:p>
          <a:p>
            <a:pPr lvl="2"/>
            <a:r>
              <a:rPr lang="sl-SI" dirty="0" err="1"/>
              <a:t>Third</a:t>
            </a:r>
            <a:r>
              <a:rPr lang="sl-SI" dirty="0"/>
              <a:t> </a:t>
            </a:r>
            <a:r>
              <a:rPr lang="sl-SI" dirty="0" err="1"/>
              <a:t>level</a:t>
            </a:r>
            <a:endParaRPr lang="sl-SI" dirty="0"/>
          </a:p>
          <a:p>
            <a:pPr lvl="1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6525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HV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0BBB340-1410-1F78-3354-66D8C6B181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sl-SI" dirty="0" err="1"/>
              <a:t>Click</a:t>
            </a:r>
            <a:r>
              <a:rPr lang="sl-SI" dirty="0"/>
              <a:t> to </a:t>
            </a:r>
            <a:r>
              <a:rPr lang="sl-SI" dirty="0" err="1"/>
              <a:t>add</a:t>
            </a:r>
            <a:r>
              <a:rPr lang="sl-SI" dirty="0"/>
              <a:t> a title to </a:t>
            </a:r>
            <a:r>
              <a:rPr lang="sl-SI" dirty="0" err="1"/>
              <a:t>your</a:t>
            </a:r>
            <a:r>
              <a:rPr lang="sl-SI" dirty="0"/>
              <a:t> </a:t>
            </a:r>
            <a:r>
              <a:rPr lang="sl-SI" dirty="0" err="1"/>
              <a:t>presentation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0337B5AC-B7A5-22F2-9115-0BC6FFD47A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843" y="1639866"/>
            <a:ext cx="11133288" cy="4652954"/>
          </a:xfrm>
        </p:spPr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sl-SI" dirty="0"/>
              <a:t>Kliknite za urejanje slogov besedila matrice</a:t>
            </a:r>
          </a:p>
          <a:p>
            <a:pPr lvl="1"/>
            <a:r>
              <a:rPr lang="sl-SI" dirty="0"/>
              <a:t>Druga raven</a:t>
            </a:r>
          </a:p>
          <a:p>
            <a:pPr lvl="2"/>
            <a:r>
              <a:rPr lang="sl-SI" dirty="0"/>
              <a:t>Tretja raven</a:t>
            </a:r>
          </a:p>
          <a:p>
            <a:pPr lvl="3"/>
            <a:r>
              <a:rPr lang="sl-SI" dirty="0"/>
              <a:t>Četrta raven</a:t>
            </a:r>
          </a:p>
          <a:p>
            <a:pPr lvl="4"/>
            <a:r>
              <a:rPr lang="sl-SI" dirty="0"/>
              <a:t>Peta raven</a:t>
            </a:r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FA1F2A6C-F1FC-D46C-B8D2-4F034C5818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2B0EC-228D-4FBE-B2BB-F39727D4AF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64712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HV">
    <p:bg>
      <p:bgPr>
        <a:gradFill>
          <a:gsLst>
            <a:gs pos="86000">
              <a:schemeClr val="accent1">
                <a:lumMod val="0"/>
                <a:lumOff val="100000"/>
              </a:schemeClr>
            </a:gs>
            <a:gs pos="8000">
              <a:srgbClr val="003399"/>
            </a:gs>
            <a:gs pos="74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>
            <a:extLst>
              <a:ext uri="{FF2B5EF4-FFF2-40B4-BE49-F238E27FC236}">
                <a16:creationId xmlns:a16="http://schemas.microsoft.com/office/drawing/2014/main" id="{59CA3D89-5D64-44CF-206A-6BEDDEE904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8843" y="3602038"/>
            <a:ext cx="11133287" cy="1655762"/>
          </a:xfrm>
        </p:spPr>
        <p:txBody>
          <a:bodyPr/>
          <a:lstStyle>
            <a:lvl1pPr marL="0" indent="0" algn="ctr">
              <a:buNone/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dirty="0"/>
              <a:t>Kliknite, če želite urediti slog podnaslova matrice</a:t>
            </a:r>
          </a:p>
        </p:txBody>
      </p:sp>
      <p:sp>
        <p:nvSpPr>
          <p:cNvPr id="4" name="Naslov 3">
            <a:extLst>
              <a:ext uri="{FF2B5EF4-FFF2-40B4-BE49-F238E27FC236}">
                <a16:creationId xmlns:a16="http://schemas.microsoft.com/office/drawing/2014/main" id="{45F2F3F9-0CF2-B5DA-BDA8-4D78BAD8F24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sl-SI" dirty="0" err="1"/>
              <a:t>Click</a:t>
            </a:r>
            <a:r>
              <a:rPr lang="sl-SI" dirty="0"/>
              <a:t> to </a:t>
            </a:r>
            <a:r>
              <a:rPr lang="sl-SI" dirty="0" err="1"/>
              <a:t>add</a:t>
            </a:r>
            <a:r>
              <a:rPr lang="sl-SI" dirty="0"/>
              <a:t> a title to </a:t>
            </a:r>
            <a:r>
              <a:rPr lang="sl-SI" dirty="0" err="1"/>
              <a:t>your</a:t>
            </a:r>
            <a:r>
              <a:rPr lang="sl-SI" dirty="0"/>
              <a:t> </a:t>
            </a:r>
            <a:r>
              <a:rPr lang="sl-SI" dirty="0" err="1"/>
              <a:t>presentation</a:t>
            </a:r>
            <a:endParaRPr lang="sl-SI" dirty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9C9F4531-F7EA-A359-DA4A-ADDA3C57133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2B0EC-228D-4FBE-B2BB-F39727D4AF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89836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FCDD6AF-5C70-7A63-6297-A9E2A8B5D09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3400" y="1709738"/>
            <a:ext cx="10814050" cy="2852737"/>
          </a:xfrm>
        </p:spPr>
        <p:txBody>
          <a:bodyPr anchor="b"/>
          <a:lstStyle>
            <a:lvl1pPr>
              <a:defRPr sz="6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sl-SI" dirty="0" err="1"/>
              <a:t>Click</a:t>
            </a:r>
            <a:r>
              <a:rPr lang="sl-SI" dirty="0"/>
              <a:t> to </a:t>
            </a:r>
            <a:r>
              <a:rPr lang="sl-SI" dirty="0" err="1"/>
              <a:t>add</a:t>
            </a:r>
            <a:r>
              <a:rPr lang="sl-SI" dirty="0"/>
              <a:t> a title to </a:t>
            </a:r>
            <a:r>
              <a:rPr lang="sl-SI" dirty="0" err="1"/>
              <a:t>your</a:t>
            </a:r>
            <a:r>
              <a:rPr lang="sl-SI" dirty="0"/>
              <a:t> </a:t>
            </a:r>
            <a:r>
              <a:rPr lang="sl-SI" dirty="0" err="1"/>
              <a:t>presentation</a:t>
            </a:r>
            <a:endParaRPr lang="sl-SI" dirty="0"/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5E294105-FF3E-6711-259B-EC73C53BD6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400" y="4589463"/>
            <a:ext cx="1081405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dirty="0"/>
              <a:t>Kliknite za urejanje slogov besedila matrice</a:t>
            </a:r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48C3BF60-064E-5F63-2F19-3B6C53033E6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2B0EC-228D-4FBE-B2BB-F39727D4AF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04195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A2F2C44-74D1-4AB5-F599-88396B258F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sl-SI" dirty="0" err="1"/>
              <a:t>Click</a:t>
            </a:r>
            <a:r>
              <a:rPr lang="sl-SI" dirty="0"/>
              <a:t> to </a:t>
            </a:r>
            <a:r>
              <a:rPr lang="sl-SI" dirty="0" err="1"/>
              <a:t>add</a:t>
            </a:r>
            <a:r>
              <a:rPr lang="sl-SI" dirty="0"/>
              <a:t> a title to </a:t>
            </a:r>
            <a:r>
              <a:rPr lang="sl-SI" dirty="0" err="1"/>
              <a:t>your</a:t>
            </a:r>
            <a:r>
              <a:rPr lang="sl-SI" dirty="0"/>
              <a:t> </a:t>
            </a:r>
            <a:r>
              <a:rPr lang="sl-SI" dirty="0" err="1"/>
              <a:t>presentation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BEB09682-299F-3CF1-FF3C-41A6DF2FE9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9839" y="1825625"/>
            <a:ext cx="5566161" cy="4351338"/>
          </a:xfrm>
        </p:spPr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sl-SI" dirty="0"/>
              <a:t>Kliknite za urejanje slogov besedila matrice</a:t>
            </a:r>
          </a:p>
          <a:p>
            <a:pPr lvl="1"/>
            <a:r>
              <a:rPr lang="sl-SI" dirty="0"/>
              <a:t>Druga raven</a:t>
            </a:r>
          </a:p>
          <a:p>
            <a:pPr lvl="2"/>
            <a:r>
              <a:rPr lang="sl-SI" dirty="0"/>
              <a:t>Tretja raven</a:t>
            </a:r>
          </a:p>
          <a:p>
            <a:pPr lvl="3"/>
            <a:r>
              <a:rPr lang="sl-SI" dirty="0"/>
              <a:t>Četrta raven</a:t>
            </a:r>
          </a:p>
          <a:p>
            <a:pPr lvl="4"/>
            <a:r>
              <a:rPr lang="sl-SI" dirty="0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7065E160-C585-B15F-7710-712068A4D5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825625"/>
            <a:ext cx="5566161" cy="4351338"/>
          </a:xfrm>
        </p:spPr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152F50B7-B89E-A7C2-C9B5-AE2BF8C4FB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2B0EC-228D-4FBE-B2BB-F39727D4AF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62638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8F3448E-00D7-7095-FE21-BB65AD9B9F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2263" y="233195"/>
            <a:ext cx="10823125" cy="1325563"/>
          </a:xfrm>
        </p:spPr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sl-SI" dirty="0" err="1"/>
              <a:t>Click</a:t>
            </a:r>
            <a:r>
              <a:rPr lang="sl-SI" dirty="0"/>
              <a:t> to </a:t>
            </a:r>
            <a:r>
              <a:rPr lang="sl-SI" dirty="0" err="1"/>
              <a:t>add</a:t>
            </a:r>
            <a:r>
              <a:rPr lang="sl-SI" dirty="0"/>
              <a:t> a title to </a:t>
            </a:r>
            <a:r>
              <a:rPr lang="sl-SI" dirty="0" err="1"/>
              <a:t>your</a:t>
            </a:r>
            <a:r>
              <a:rPr lang="sl-SI" dirty="0"/>
              <a:t> </a:t>
            </a:r>
            <a:r>
              <a:rPr lang="sl-SI" dirty="0" err="1"/>
              <a:t>presentation</a:t>
            </a:r>
            <a:endParaRPr lang="sl-SI" dirty="0"/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DE8FEB11-7955-C065-9D6E-5380084AA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2332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E274446F-E597-C28E-B3B1-D3F63BF054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2332" y="2505075"/>
            <a:ext cx="5157787" cy="3684588"/>
          </a:xfrm>
        </p:spPr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CAFEAAD7-C440-5C13-CFE4-A34C37F98E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82101" y="1681163"/>
            <a:ext cx="5573287" cy="823912"/>
          </a:xfrm>
        </p:spPr>
        <p:txBody>
          <a:bodyPr anchor="b"/>
          <a:lstStyle>
            <a:lvl1pPr marL="0" indent="0">
              <a:buNone/>
              <a:defRPr sz="24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dirty="0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6FA2FDEC-2134-2BDD-11EF-78DCCCC432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82101" y="2505075"/>
            <a:ext cx="5573287" cy="3684588"/>
          </a:xfrm>
        </p:spPr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sl-SI" dirty="0"/>
              <a:t>Kliknite za urejanje slogov besedila matrice</a:t>
            </a:r>
          </a:p>
          <a:p>
            <a:pPr lvl="1"/>
            <a:r>
              <a:rPr lang="sl-SI" dirty="0"/>
              <a:t>Druga raven</a:t>
            </a:r>
          </a:p>
          <a:p>
            <a:pPr lvl="2"/>
            <a:r>
              <a:rPr lang="sl-SI" dirty="0"/>
              <a:t>Tretja raven</a:t>
            </a:r>
          </a:p>
          <a:p>
            <a:pPr lvl="3"/>
            <a:r>
              <a:rPr lang="sl-SI" dirty="0"/>
              <a:t>Četrta raven</a:t>
            </a:r>
          </a:p>
          <a:p>
            <a:pPr lvl="4"/>
            <a:r>
              <a:rPr lang="sl-SI" dirty="0"/>
              <a:t>Peta raven</a:t>
            </a:r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B4289391-A844-AA47-E9EE-E08F4A1A28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2B0EC-228D-4FBE-B2BB-F39727D4AF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31811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9E4E1DF-95E3-43F9-6530-43D98DA359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9869" y="246058"/>
            <a:ext cx="11152262" cy="1325563"/>
          </a:xfrm>
        </p:spPr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sl-SI" dirty="0" err="1"/>
              <a:t>Click</a:t>
            </a:r>
            <a:r>
              <a:rPr lang="sl-SI" dirty="0"/>
              <a:t> to </a:t>
            </a:r>
            <a:r>
              <a:rPr lang="sl-SI" dirty="0" err="1"/>
              <a:t>add</a:t>
            </a:r>
            <a:r>
              <a:rPr lang="sl-SI" dirty="0"/>
              <a:t> a title to </a:t>
            </a:r>
            <a:r>
              <a:rPr lang="sl-SI" dirty="0" err="1"/>
              <a:t>your</a:t>
            </a:r>
            <a:r>
              <a:rPr lang="sl-SI" dirty="0"/>
              <a:t> </a:t>
            </a:r>
            <a:r>
              <a:rPr lang="sl-SI" dirty="0" err="1"/>
              <a:t>presentation</a:t>
            </a:r>
            <a:endParaRPr lang="sl-SI" dirty="0"/>
          </a:p>
        </p:txBody>
      </p:sp>
      <p:sp>
        <p:nvSpPr>
          <p:cNvPr id="3" name="Označba mesta številke diapozitiva 2">
            <a:extLst>
              <a:ext uri="{FF2B5EF4-FFF2-40B4-BE49-F238E27FC236}">
                <a16:creationId xmlns:a16="http://schemas.microsoft.com/office/drawing/2014/main" id="{81187E60-E103-E236-1280-E5701949C5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2B0EC-228D-4FBE-B2BB-F39727D4AF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42906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HV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0BBB340-1410-1F78-3354-66D8C6B181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9839" y="2569600"/>
            <a:ext cx="11152262" cy="1325563"/>
          </a:xfrm>
        </p:spPr>
        <p:txBody>
          <a:bodyPr/>
          <a:lstStyle/>
          <a:p>
            <a:r>
              <a:rPr lang="sl-SI" dirty="0" err="1"/>
              <a:t>Click</a:t>
            </a:r>
            <a:r>
              <a:rPr lang="sl-SI" dirty="0"/>
              <a:t> to </a:t>
            </a:r>
            <a:r>
              <a:rPr lang="sl-SI" dirty="0" err="1"/>
              <a:t>add</a:t>
            </a:r>
            <a:r>
              <a:rPr lang="sl-SI" dirty="0"/>
              <a:t> a title to </a:t>
            </a:r>
            <a:r>
              <a:rPr lang="sl-SI" dirty="0" err="1"/>
              <a:t>your</a:t>
            </a:r>
            <a:r>
              <a:rPr lang="sl-SI" dirty="0"/>
              <a:t> </a:t>
            </a:r>
            <a:r>
              <a:rPr lang="sl-SI" dirty="0" err="1"/>
              <a:t>presentation</a:t>
            </a:r>
            <a:endParaRPr lang="sl-SI" dirty="0"/>
          </a:p>
        </p:txBody>
      </p:sp>
      <p:sp>
        <p:nvSpPr>
          <p:cNvPr id="6" name="Označba mesta noge 3">
            <a:extLst>
              <a:ext uri="{FF2B5EF4-FFF2-40B4-BE49-F238E27FC236}">
                <a16:creationId xmlns:a16="http://schemas.microsoft.com/office/drawing/2014/main" id="{2079F6C5-C2A6-9E3A-52B8-6E47673427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9837" y="5400265"/>
            <a:ext cx="442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sl-SI"/>
              <a:t>Name and surname</a:t>
            </a:r>
            <a:endParaRPr lang="sl-SI" dirty="0"/>
          </a:p>
        </p:txBody>
      </p:sp>
      <p:sp>
        <p:nvSpPr>
          <p:cNvPr id="7" name="Označba mesta datuma 4">
            <a:extLst>
              <a:ext uri="{FF2B5EF4-FFF2-40B4-BE49-F238E27FC236}">
                <a16:creationId xmlns:a16="http://schemas.microsoft.com/office/drawing/2014/main" id="{D6C1D03C-D519-B990-7081-3261CC7E64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9837" y="5867822"/>
            <a:ext cx="442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sl-SI"/>
              <a:t>Date and place</a:t>
            </a:r>
            <a:endParaRPr lang="sl-SI" dirty="0"/>
          </a:p>
        </p:txBody>
      </p:sp>
      <p:sp>
        <p:nvSpPr>
          <p:cNvPr id="8" name="Označba mesta besedila 2">
            <a:extLst>
              <a:ext uri="{FF2B5EF4-FFF2-40B4-BE49-F238E27FC236}">
                <a16:creationId xmlns:a16="http://schemas.microsoft.com/office/drawing/2014/main" id="{F67F7F65-8E8F-4D12-87ED-F843AE7DDA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29839" y="4026492"/>
            <a:ext cx="11152262" cy="12713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dirty="0" err="1"/>
              <a:t>Click</a:t>
            </a:r>
            <a:r>
              <a:rPr lang="sl-SI" dirty="0"/>
              <a:t> to </a:t>
            </a:r>
            <a:r>
              <a:rPr lang="sl-SI" dirty="0" err="1"/>
              <a:t>edit</a:t>
            </a:r>
            <a:r>
              <a:rPr lang="sl-SI" dirty="0"/>
              <a:t> </a:t>
            </a:r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contents</a:t>
            </a:r>
            <a:endParaRPr lang="sl-SI" dirty="0"/>
          </a:p>
          <a:p>
            <a:pPr lvl="1"/>
            <a:r>
              <a:rPr lang="sl-SI" dirty="0" err="1"/>
              <a:t>Second</a:t>
            </a:r>
            <a:r>
              <a:rPr lang="sl-SI" dirty="0"/>
              <a:t> </a:t>
            </a:r>
            <a:r>
              <a:rPr lang="sl-SI" dirty="0" err="1"/>
              <a:t>level</a:t>
            </a:r>
            <a:endParaRPr lang="sl-SI" dirty="0"/>
          </a:p>
          <a:p>
            <a:pPr lvl="2"/>
            <a:r>
              <a:rPr lang="sl-SI" dirty="0" err="1"/>
              <a:t>Third</a:t>
            </a:r>
            <a:r>
              <a:rPr lang="sl-SI" dirty="0"/>
              <a:t> </a:t>
            </a:r>
            <a:r>
              <a:rPr lang="sl-SI" dirty="0" err="1"/>
              <a:t>level</a:t>
            </a:r>
            <a:endParaRPr lang="sl-SI" dirty="0"/>
          </a:p>
          <a:p>
            <a:pPr lvl="1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258562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2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9FDEDB53-E281-3DFC-16F8-A0617B8BA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837" y="2487231"/>
            <a:ext cx="1115226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l-SI" dirty="0" err="1"/>
              <a:t>This</a:t>
            </a:r>
            <a:r>
              <a:rPr lang="sl-SI" dirty="0"/>
              <a:t> is </a:t>
            </a:r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presentation</a:t>
            </a:r>
            <a:r>
              <a:rPr lang="sl-SI" dirty="0"/>
              <a:t> title</a:t>
            </a:r>
            <a:br>
              <a:rPr lang="sl-SI" dirty="0"/>
            </a:br>
            <a:r>
              <a:rPr lang="sl-SI" dirty="0"/>
              <a:t>in </a:t>
            </a:r>
            <a:r>
              <a:rPr lang="sl-SI" dirty="0" err="1"/>
              <a:t>two</a:t>
            </a:r>
            <a:r>
              <a:rPr lang="sl-SI" dirty="0"/>
              <a:t> </a:t>
            </a:r>
            <a:r>
              <a:rPr lang="sl-SI" dirty="0" err="1"/>
              <a:t>lines</a:t>
            </a:r>
            <a:endParaRPr lang="sl-SI" dirty="0"/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ECF645DE-C04A-2563-8224-ABCEC490F6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9839" y="3921461"/>
            <a:ext cx="11152262" cy="1439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dirty="0" err="1"/>
              <a:t>Click</a:t>
            </a:r>
            <a:r>
              <a:rPr lang="sl-SI" dirty="0"/>
              <a:t> to </a:t>
            </a:r>
            <a:r>
              <a:rPr lang="sl-SI" dirty="0" err="1"/>
              <a:t>edit</a:t>
            </a:r>
            <a:r>
              <a:rPr lang="sl-SI" dirty="0"/>
              <a:t> </a:t>
            </a:r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contents</a:t>
            </a:r>
            <a:endParaRPr lang="sl-SI" dirty="0"/>
          </a:p>
          <a:p>
            <a:pPr lvl="1"/>
            <a:r>
              <a:rPr lang="sl-SI" dirty="0" err="1"/>
              <a:t>Second</a:t>
            </a:r>
            <a:r>
              <a:rPr lang="sl-SI" dirty="0"/>
              <a:t> </a:t>
            </a:r>
            <a:r>
              <a:rPr lang="sl-SI" dirty="0" err="1"/>
              <a:t>level</a:t>
            </a:r>
            <a:endParaRPr lang="sl-SI" dirty="0"/>
          </a:p>
          <a:p>
            <a:pPr lvl="2"/>
            <a:r>
              <a:rPr lang="sl-SI" dirty="0" err="1"/>
              <a:t>Third</a:t>
            </a:r>
            <a:r>
              <a:rPr lang="sl-SI" dirty="0"/>
              <a:t> </a:t>
            </a:r>
            <a:r>
              <a:rPr lang="sl-SI" dirty="0" err="1"/>
              <a:t>level</a:t>
            </a:r>
            <a:endParaRPr lang="sl-SI" dirty="0"/>
          </a:p>
          <a:p>
            <a:pPr lvl="1"/>
            <a:endParaRPr lang="sl-SI" dirty="0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142DC59E-38FF-13C7-9B16-641A4E621E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9839" y="5425449"/>
            <a:ext cx="442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sl-SI"/>
              <a:t>Name and surname</a:t>
            </a:r>
            <a:endParaRPr lang="sl-SI" dirty="0"/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C867D5DF-A623-543C-F667-87E4548FCD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9837" y="5854905"/>
            <a:ext cx="442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sl-SI"/>
              <a:t>Date and place</a:t>
            </a:r>
            <a:endParaRPr lang="sl-SI" dirty="0"/>
          </a:p>
        </p:txBody>
      </p:sp>
      <p:pic>
        <p:nvPicPr>
          <p:cNvPr id="8" name="Slika 7">
            <a:extLst>
              <a:ext uri="{FF2B5EF4-FFF2-40B4-BE49-F238E27FC236}">
                <a16:creationId xmlns:a16="http://schemas.microsoft.com/office/drawing/2014/main" id="{6FA302C0-284F-5D77-14C1-4780AE7A778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267876" y="6351988"/>
            <a:ext cx="2414225" cy="506012"/>
          </a:xfrm>
          <a:prstGeom prst="rect">
            <a:avLst/>
          </a:prstGeom>
        </p:spPr>
      </p:pic>
      <p:pic>
        <p:nvPicPr>
          <p:cNvPr id="9" name="Slika 8">
            <a:extLst>
              <a:ext uri="{FF2B5EF4-FFF2-40B4-BE49-F238E27FC236}">
                <a16:creationId xmlns:a16="http://schemas.microsoft.com/office/drawing/2014/main" id="{18DB1B12-155C-F7BB-C2CC-E11649BEA53D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29837" y="206976"/>
            <a:ext cx="3454219" cy="2033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814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200" b="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b="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9FDEDB53-E281-3DFC-16F8-A0617B8BA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843" y="246058"/>
            <a:ext cx="111332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dirty="0" err="1"/>
              <a:t>This</a:t>
            </a:r>
            <a:r>
              <a:rPr lang="sl-SI" dirty="0"/>
              <a:t> is </a:t>
            </a:r>
            <a:r>
              <a:rPr lang="sl-SI" dirty="0" err="1"/>
              <a:t>the</a:t>
            </a:r>
            <a:r>
              <a:rPr lang="sl-SI" dirty="0"/>
              <a:t> title</a:t>
            </a:r>
            <a:br>
              <a:rPr lang="sl-SI" dirty="0"/>
            </a:br>
            <a:r>
              <a:rPr lang="sl-SI" dirty="0"/>
              <a:t>in </a:t>
            </a:r>
            <a:r>
              <a:rPr lang="sl-SI" dirty="0" err="1"/>
              <a:t>two</a:t>
            </a:r>
            <a:r>
              <a:rPr lang="sl-SI" dirty="0"/>
              <a:t> </a:t>
            </a:r>
            <a:r>
              <a:rPr lang="sl-SI" dirty="0" err="1"/>
              <a:t>lines</a:t>
            </a:r>
            <a:endParaRPr lang="sl-SI" dirty="0"/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ECF645DE-C04A-2563-8224-ABCEC490F6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8843" y="1639866"/>
            <a:ext cx="11133288" cy="4652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dirty="0" err="1"/>
              <a:t>Click</a:t>
            </a:r>
            <a:r>
              <a:rPr lang="sl-SI" dirty="0"/>
              <a:t> to </a:t>
            </a:r>
            <a:r>
              <a:rPr lang="sl-SI" dirty="0" err="1"/>
              <a:t>edit</a:t>
            </a:r>
            <a:r>
              <a:rPr lang="sl-SI" dirty="0"/>
              <a:t> </a:t>
            </a:r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contents</a:t>
            </a:r>
            <a:endParaRPr lang="sl-SI" dirty="0"/>
          </a:p>
          <a:p>
            <a:pPr lvl="1"/>
            <a:r>
              <a:rPr lang="sl-SI" dirty="0" err="1"/>
              <a:t>Second</a:t>
            </a:r>
            <a:r>
              <a:rPr lang="sl-SI" dirty="0"/>
              <a:t> </a:t>
            </a:r>
            <a:r>
              <a:rPr lang="sl-SI" dirty="0" err="1"/>
              <a:t>level</a:t>
            </a:r>
            <a:endParaRPr lang="sl-SI" dirty="0"/>
          </a:p>
          <a:p>
            <a:pPr lvl="2"/>
            <a:r>
              <a:rPr lang="sl-SI" dirty="0" err="1"/>
              <a:t>Third</a:t>
            </a:r>
            <a:r>
              <a:rPr lang="sl-SI" dirty="0"/>
              <a:t> </a:t>
            </a:r>
            <a:r>
              <a:rPr lang="sl-SI" dirty="0" err="1"/>
              <a:t>level</a:t>
            </a:r>
            <a:endParaRPr lang="sl-SI" dirty="0"/>
          </a:p>
          <a:p>
            <a:pPr lvl="3"/>
            <a:r>
              <a:rPr lang="sl-SI" dirty="0" err="1"/>
              <a:t>Foruth</a:t>
            </a:r>
            <a:r>
              <a:rPr lang="sl-SI" dirty="0"/>
              <a:t> </a:t>
            </a:r>
            <a:r>
              <a:rPr lang="sl-SI" dirty="0" err="1"/>
              <a:t>level</a:t>
            </a:r>
            <a:endParaRPr lang="sl-SI" dirty="0"/>
          </a:p>
          <a:p>
            <a:pPr lvl="4"/>
            <a:r>
              <a:rPr lang="sl-SI" dirty="0" err="1"/>
              <a:t>Fifth</a:t>
            </a:r>
            <a:r>
              <a:rPr lang="sl-SI" dirty="0"/>
              <a:t> </a:t>
            </a:r>
            <a:r>
              <a:rPr lang="sl-SI" dirty="0" err="1"/>
              <a:t>level</a:t>
            </a:r>
            <a:endParaRPr lang="sl-SI" dirty="0"/>
          </a:p>
          <a:p>
            <a:pPr lvl="4"/>
            <a:endParaRPr lang="sl-SI" dirty="0"/>
          </a:p>
          <a:p>
            <a:pPr lvl="4"/>
            <a:endParaRPr lang="sl-SI" dirty="0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E0058458-BE23-C343-8E85-C53EA78E59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82098" y="6488814"/>
            <a:ext cx="4408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</a:defRPr>
            </a:lvl1pPr>
          </a:lstStyle>
          <a:p>
            <a:fld id="{A862B0EC-228D-4FBE-B2BB-F39727D4AFC5}" type="slidenum">
              <a:rPr lang="sl-SI" smtClean="0"/>
              <a:pPr/>
              <a:t>‹#›</a:t>
            </a:fld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21C24705-6249-6012-74A7-E527AB9D1BA0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9267876" y="6351988"/>
            <a:ext cx="2414225" cy="506012"/>
          </a:xfrm>
          <a:prstGeom prst="rect">
            <a:avLst/>
          </a:prstGeom>
        </p:spPr>
      </p:pic>
      <p:pic>
        <p:nvPicPr>
          <p:cNvPr id="10" name="Picture 9" descr="A blue square with orange and green letters&#10;&#10;Description automatically generated">
            <a:extLst>
              <a:ext uri="{FF2B5EF4-FFF2-40B4-BE49-F238E27FC236}">
                <a16:creationId xmlns:a16="http://schemas.microsoft.com/office/drawing/2014/main" id="{1034B33B-7BA5-D58F-9315-5CDCE1ED08E1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22" y="65083"/>
            <a:ext cx="635894" cy="519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704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7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000" b="0" i="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17000">
              <a:schemeClr val="bg1">
                <a:lumMod val="100000"/>
              </a:schemeClr>
            </a:gs>
            <a:gs pos="88000">
              <a:schemeClr val="accent1">
                <a:lumMod val="0"/>
                <a:lumOff val="100000"/>
              </a:schemeClr>
            </a:gs>
            <a:gs pos="33000">
              <a:srgbClr val="009D6F">
                <a:alpha val="5000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9FDEDB53-E281-3DFC-16F8-A0617B8BA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869" y="246058"/>
            <a:ext cx="1115226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dirty="0" err="1"/>
              <a:t>This</a:t>
            </a:r>
            <a:r>
              <a:rPr lang="sl-SI" dirty="0"/>
              <a:t> is </a:t>
            </a:r>
            <a:r>
              <a:rPr lang="sl-SI" dirty="0" err="1"/>
              <a:t>the</a:t>
            </a:r>
            <a:r>
              <a:rPr lang="sl-SI" dirty="0"/>
              <a:t> title</a:t>
            </a:r>
            <a:br>
              <a:rPr lang="sl-SI" dirty="0"/>
            </a:br>
            <a:r>
              <a:rPr lang="sl-SI" dirty="0"/>
              <a:t>in </a:t>
            </a:r>
            <a:r>
              <a:rPr lang="sl-SI" dirty="0" err="1"/>
              <a:t>two</a:t>
            </a:r>
            <a:r>
              <a:rPr lang="sl-SI" dirty="0"/>
              <a:t> </a:t>
            </a:r>
            <a:r>
              <a:rPr lang="sl-SI" dirty="0" err="1"/>
              <a:t>lines</a:t>
            </a:r>
            <a:endParaRPr lang="sl-SI" dirty="0"/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ECF645DE-C04A-2563-8224-ABCEC490F6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869" y="1639866"/>
            <a:ext cx="11152262" cy="4652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dirty="0" err="1"/>
              <a:t>Click</a:t>
            </a:r>
            <a:r>
              <a:rPr lang="sl-SI" dirty="0"/>
              <a:t> to </a:t>
            </a:r>
            <a:r>
              <a:rPr lang="sl-SI" dirty="0" err="1"/>
              <a:t>edit</a:t>
            </a:r>
            <a:r>
              <a:rPr lang="sl-SI" dirty="0"/>
              <a:t> </a:t>
            </a:r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contents</a:t>
            </a:r>
            <a:endParaRPr lang="sl-SI" dirty="0"/>
          </a:p>
          <a:p>
            <a:pPr lvl="1"/>
            <a:r>
              <a:rPr lang="sl-SI" dirty="0" err="1"/>
              <a:t>Second</a:t>
            </a:r>
            <a:r>
              <a:rPr lang="sl-SI" dirty="0"/>
              <a:t> </a:t>
            </a:r>
            <a:r>
              <a:rPr lang="sl-SI" dirty="0" err="1"/>
              <a:t>level</a:t>
            </a:r>
            <a:endParaRPr lang="sl-SI" dirty="0"/>
          </a:p>
          <a:p>
            <a:pPr lvl="2"/>
            <a:r>
              <a:rPr lang="sl-SI" dirty="0" err="1"/>
              <a:t>Third</a:t>
            </a:r>
            <a:r>
              <a:rPr lang="sl-SI" dirty="0"/>
              <a:t> </a:t>
            </a:r>
            <a:r>
              <a:rPr lang="sl-SI" dirty="0" err="1"/>
              <a:t>level</a:t>
            </a:r>
            <a:endParaRPr lang="sl-SI" dirty="0"/>
          </a:p>
          <a:p>
            <a:pPr lvl="3"/>
            <a:r>
              <a:rPr lang="sl-SI" dirty="0" err="1"/>
              <a:t>Foruth</a:t>
            </a:r>
            <a:r>
              <a:rPr lang="sl-SI" dirty="0"/>
              <a:t> </a:t>
            </a:r>
            <a:r>
              <a:rPr lang="sl-SI" dirty="0" err="1"/>
              <a:t>level</a:t>
            </a:r>
            <a:endParaRPr lang="sl-SI" dirty="0"/>
          </a:p>
          <a:p>
            <a:pPr lvl="4"/>
            <a:r>
              <a:rPr lang="sl-SI" dirty="0" err="1"/>
              <a:t>Fifth</a:t>
            </a:r>
            <a:r>
              <a:rPr lang="sl-SI" dirty="0"/>
              <a:t> </a:t>
            </a:r>
            <a:r>
              <a:rPr lang="sl-SI" dirty="0" err="1"/>
              <a:t>level</a:t>
            </a:r>
            <a:endParaRPr lang="sl-SI" dirty="0"/>
          </a:p>
          <a:p>
            <a:pPr lvl="4"/>
            <a:endParaRPr lang="sl-SI" dirty="0"/>
          </a:p>
          <a:p>
            <a:pPr lvl="4"/>
            <a:endParaRPr lang="sl-SI" dirty="0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E0058458-BE23-C343-8E85-C53EA78E59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82098" y="6369170"/>
            <a:ext cx="4408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</a:defRPr>
            </a:lvl1pPr>
          </a:lstStyle>
          <a:p>
            <a:fld id="{A862B0EC-228D-4FBE-B2BB-F39727D4AFC5}" type="slidenum">
              <a:rPr lang="sl-SI" smtClean="0"/>
              <a:pPr/>
              <a:t>‹#›</a:t>
            </a:fld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7908D160-C44A-B0BD-933C-BE24AFB13C5E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9267876" y="6351988"/>
            <a:ext cx="2414225" cy="506012"/>
          </a:xfrm>
          <a:prstGeom prst="rect">
            <a:avLst/>
          </a:prstGeom>
        </p:spPr>
      </p:pic>
      <p:pic>
        <p:nvPicPr>
          <p:cNvPr id="14" name="Picture 13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B82FD9F7-E656-7A33-74D1-9C3240617C50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" y="94415"/>
            <a:ext cx="637200" cy="49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102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00359F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000" b="0" i="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jurij.giacomelli@meta-circularity.eu" TargetMode="External"/><Relationship Id="rId2" Type="http://schemas.openxmlformats.org/officeDocument/2006/relationships/hyperlink" Target="mailto:matjaz.logar@ijs.si" TargetMode="Externa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63678E0-B89A-42C9-D948-4FE55710A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631" y="4074789"/>
            <a:ext cx="6374630" cy="1325563"/>
          </a:xfrm>
        </p:spPr>
        <p:txBody>
          <a:bodyPr/>
          <a:lstStyle/>
          <a:p>
            <a:r>
              <a:rPr lang="sl-SI" sz="4400" dirty="0"/>
              <a:t>PROJECT PRESENTATION</a:t>
            </a:r>
          </a:p>
        </p:txBody>
      </p:sp>
      <p:sp>
        <p:nvSpPr>
          <p:cNvPr id="4" name="Označba mesta noge 6">
            <a:extLst>
              <a:ext uri="{FF2B5EF4-FFF2-40B4-BE49-F238E27FC236}">
                <a16:creationId xmlns:a16="http://schemas.microsoft.com/office/drawing/2014/main" id="{894F9BC5-DBE9-37BA-E8F1-7D5DC1DBDB3C}"/>
              </a:ext>
            </a:extLst>
          </p:cNvPr>
          <p:cNvSpPr txBox="1">
            <a:spLocks/>
          </p:cNvSpPr>
          <p:nvPr/>
        </p:nvSpPr>
        <p:spPr>
          <a:xfrm>
            <a:off x="450375" y="5172505"/>
            <a:ext cx="11045253" cy="9907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l-S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l-SI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Matjaž Logar, IJS</a:t>
            </a:r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sl-SI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14.11.2024</a:t>
            </a:r>
          </a:p>
        </p:txBody>
      </p:sp>
      <p:pic>
        <p:nvPicPr>
          <p:cNvPr id="9" name="Picture 4">
            <a:extLst>
              <a:ext uri="{FF2B5EF4-FFF2-40B4-BE49-F238E27FC236}">
                <a16:creationId xmlns:a16="http://schemas.microsoft.com/office/drawing/2014/main" id="{2F0FEB54-5772-BACC-A95B-1E93DA7D5E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305" y="107587"/>
            <a:ext cx="6593282" cy="3880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091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63678E0-B89A-42C9-D948-4FE55710A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6175" y="3000998"/>
            <a:ext cx="6374630" cy="1325563"/>
          </a:xfrm>
        </p:spPr>
        <p:txBody>
          <a:bodyPr>
            <a:normAutofit/>
          </a:bodyPr>
          <a:lstStyle/>
          <a:p>
            <a:r>
              <a:rPr lang="sl-SI" dirty="0" err="1"/>
              <a:t>Thank</a:t>
            </a:r>
            <a:r>
              <a:rPr lang="sl-SI" dirty="0"/>
              <a:t> </a:t>
            </a:r>
            <a:r>
              <a:rPr lang="sl-SI" dirty="0" err="1"/>
              <a:t>you</a:t>
            </a:r>
            <a:endParaRPr lang="sl-SI" dirty="0"/>
          </a:p>
        </p:txBody>
      </p:sp>
      <p:pic>
        <p:nvPicPr>
          <p:cNvPr id="9" name="Picture 4">
            <a:extLst>
              <a:ext uri="{FF2B5EF4-FFF2-40B4-BE49-F238E27FC236}">
                <a16:creationId xmlns:a16="http://schemas.microsoft.com/office/drawing/2014/main" id="{2F0FEB54-5772-BACC-A95B-1E93DA7D5E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305" y="107587"/>
            <a:ext cx="3951126" cy="2325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388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10EB482-2D60-9348-9EF7-4C0460E24524}"/>
              </a:ext>
            </a:extLst>
          </p:cNvPr>
          <p:cNvSpPr/>
          <p:nvPr/>
        </p:nvSpPr>
        <p:spPr>
          <a:xfrm>
            <a:off x="707392" y="1257265"/>
            <a:ext cx="10545831" cy="5215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WELCOME TO NACHIP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NACHIP</a:t>
            </a: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</a:t>
            </a:r>
            <a:r>
              <a:rPr lang="en-GB" b="1" dirty="0"/>
              <a:t>N</a:t>
            </a:r>
            <a:r>
              <a:rPr lang="en-GB" dirty="0"/>
              <a:t>orth </a:t>
            </a:r>
            <a:r>
              <a:rPr lang="en-GB" b="1" dirty="0"/>
              <a:t>A</a:t>
            </a:r>
            <a:r>
              <a:rPr lang="en-GB" dirty="0"/>
              <a:t>driatic </a:t>
            </a:r>
            <a:r>
              <a:rPr lang="en-GB" b="1" dirty="0"/>
              <a:t>C</a:t>
            </a:r>
            <a:r>
              <a:rPr lang="en-GB" dirty="0"/>
              <a:t>lean </a:t>
            </a:r>
            <a:r>
              <a:rPr lang="en-GB" b="1" dirty="0"/>
              <a:t>H</a:t>
            </a:r>
            <a:r>
              <a:rPr lang="en-GB" dirty="0"/>
              <a:t>ydrogen </a:t>
            </a:r>
            <a:r>
              <a:rPr lang="en-GB" b="1" dirty="0"/>
              <a:t>I</a:t>
            </a:r>
            <a:r>
              <a:rPr lang="en-GB" dirty="0"/>
              <a:t>nvestment </a:t>
            </a:r>
            <a:r>
              <a:rPr lang="en-GB" b="1" dirty="0"/>
              <a:t>P</a:t>
            </a:r>
            <a:r>
              <a:rPr lang="en-GB" dirty="0"/>
              <a:t>latform </a:t>
            </a:r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Project duration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36 months - Project start: 2.9.2024, project end: 1.9.2027 (project revision until 31.10.2027)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FOCUS </a:t>
            </a: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sl-SI" dirty="0">
                <a:latin typeface="Arial" panose="020B0604020202020204" pitchFamily="34" charset="0"/>
              </a:rPr>
              <a:t>Focuses on expanding the Hydrogen Ecosystem in the North Adriatic (Croatia, Friuli-Venezia Giulia, Slovenia).</a:t>
            </a:r>
            <a:endParaRPr lang="sl-SI" altLang="sl-SI" dirty="0">
              <a:latin typeface="Arial" panose="020B0604020202020204" pitchFamily="34" charset="0"/>
            </a:endParaRP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sl-SI" altLang="sl-SI" dirty="0">
              <a:latin typeface="Arial" panose="020B0604020202020204" pitchFamily="34" charset="0"/>
            </a:endParaRP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sl-SI" dirty="0">
                <a:latin typeface="Arial" panose="020B0604020202020204" pitchFamily="34" charset="0"/>
              </a:rPr>
              <a:t>Platform aims to accelerate hydrogen-related technologies and support up to 18 SMEs. </a:t>
            </a:r>
            <a:endParaRPr lang="sl-SI" altLang="sl-SI" dirty="0">
              <a:latin typeface="Arial" panose="020B0604020202020204" pitchFamily="34" charset="0"/>
            </a:endParaRP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sl-SI" dirty="0">
              <a:latin typeface="Arial" panose="020B0604020202020204" pitchFamily="34" charset="0"/>
            </a:endParaRP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sl-SI" dirty="0">
                <a:latin typeface="Arial" panose="020B0604020202020204" pitchFamily="34" charset="0"/>
              </a:rPr>
              <a:t>12 partners from three countries involved.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Naslov 1">
            <a:extLst>
              <a:ext uri="{FF2B5EF4-FFF2-40B4-BE49-F238E27FC236}">
                <a16:creationId xmlns:a16="http://schemas.microsoft.com/office/drawing/2014/main" id="{93F2F16B-2645-DAE6-A73D-A1FBC25EB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839" y="223304"/>
            <a:ext cx="1115226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en-GB" dirty="0"/>
              <a:t>Introduction to NACHIP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11937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10EB482-2D60-9348-9EF7-4C0460E24524}"/>
              </a:ext>
            </a:extLst>
          </p:cNvPr>
          <p:cNvSpPr/>
          <p:nvPr/>
        </p:nvSpPr>
        <p:spPr>
          <a:xfrm>
            <a:off x="734025" y="2574140"/>
            <a:ext cx="1054583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sl-SI" altLang="sl-SI" dirty="0">
                <a:latin typeface="Arial" panose="020B0604020202020204" pitchFamily="34" charset="0"/>
              </a:rPr>
              <a:t> </a:t>
            </a:r>
            <a:r>
              <a:rPr lang="en-GB" altLang="sl-SI" dirty="0">
                <a:latin typeface="Arial" panose="020B0604020202020204" pitchFamily="34" charset="0"/>
              </a:rPr>
              <a:t>Accelerate transnational innovation in the North Adriatic Hydrogen Ecosystem.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GB" altLang="sl-SI" dirty="0"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sl-SI" altLang="sl-SI" b="1" dirty="0">
                <a:latin typeface="Arial" panose="020B0604020202020204" pitchFamily="34" charset="0"/>
              </a:rPr>
              <a:t> </a:t>
            </a:r>
            <a:r>
              <a:rPr lang="en-GB" altLang="sl-SI" b="1" dirty="0">
                <a:latin typeface="Arial" panose="020B0604020202020204" pitchFamily="34" charset="0"/>
              </a:rPr>
              <a:t>Focus</a:t>
            </a:r>
            <a:r>
              <a:rPr lang="en-GB" altLang="sl-SI" dirty="0">
                <a:latin typeface="Arial" panose="020B0604020202020204" pitchFamily="34" charset="0"/>
              </a:rPr>
              <a:t>: Manufacturing, urban areas, and mobility value chains.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GB" altLang="sl-SI" dirty="0"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sl-SI" altLang="sl-SI" dirty="0">
                <a:latin typeface="Arial" panose="020B0604020202020204" pitchFamily="34" charset="0"/>
              </a:rPr>
              <a:t> </a:t>
            </a:r>
            <a:r>
              <a:rPr lang="en-GB" altLang="sl-SI" dirty="0">
                <a:latin typeface="Arial" panose="020B0604020202020204" pitchFamily="34" charset="0"/>
              </a:rPr>
              <a:t>Validate renewable hydrogen technologies for </a:t>
            </a:r>
            <a:r>
              <a:rPr lang="en-GB" altLang="sl-SI" b="1" dirty="0">
                <a:latin typeface="Arial" panose="020B0604020202020204" pitchFamily="34" charset="0"/>
              </a:rPr>
              <a:t>generation, conversion, transmission, storage</a:t>
            </a:r>
            <a:r>
              <a:rPr lang="en-GB" altLang="sl-SI" dirty="0">
                <a:latin typeface="Arial" panose="020B0604020202020204" pitchFamily="34" charset="0"/>
              </a:rPr>
              <a:t>, and </a:t>
            </a:r>
            <a:endParaRPr lang="sl-SI" altLang="sl-SI" dirty="0"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l-SI" altLang="sl-SI" dirty="0">
                <a:latin typeface="Arial" panose="020B0604020202020204" pitchFamily="34" charset="0"/>
              </a:rPr>
              <a:t>   </a:t>
            </a:r>
            <a:r>
              <a:rPr lang="en-GB" altLang="sl-SI" dirty="0">
                <a:latin typeface="Arial" panose="020B0604020202020204" pitchFamily="34" charset="0"/>
              </a:rPr>
              <a:t>use.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GB" altLang="sl-SI" dirty="0"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sl-SI" altLang="sl-SI" b="1" dirty="0">
                <a:latin typeface="Arial" panose="020B0604020202020204" pitchFamily="34" charset="0"/>
              </a:rPr>
              <a:t> </a:t>
            </a:r>
            <a:r>
              <a:rPr lang="en-GB" altLang="sl-SI" b="1" dirty="0">
                <a:latin typeface="Arial" panose="020B0604020202020204" pitchFamily="34" charset="0"/>
              </a:rPr>
              <a:t>SME integration</a:t>
            </a:r>
            <a:r>
              <a:rPr lang="en-GB" altLang="sl-SI" dirty="0">
                <a:latin typeface="Arial" panose="020B0604020202020204" pitchFamily="34" charset="0"/>
              </a:rPr>
              <a:t> via cascade financing with focus on less developed territories.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GB" altLang="sl-SI" dirty="0"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sl-SI" altLang="sl-SI" dirty="0">
                <a:latin typeface="Arial" panose="020B0604020202020204" pitchFamily="34" charset="0"/>
              </a:rPr>
              <a:t> </a:t>
            </a:r>
            <a:r>
              <a:rPr lang="en-GB" altLang="sl-SI" dirty="0">
                <a:latin typeface="Arial" panose="020B0604020202020204" pitchFamily="34" charset="0"/>
              </a:rPr>
              <a:t>Long-term sustainability via integration into the </a:t>
            </a:r>
            <a:r>
              <a:rPr lang="en-GB" altLang="sl-SI" b="1" dirty="0">
                <a:latin typeface="Arial" panose="020B0604020202020204" pitchFamily="34" charset="0"/>
              </a:rPr>
              <a:t>North Adriatic Hydrogen Valley SPV</a:t>
            </a:r>
            <a:r>
              <a:rPr lang="en-GB" altLang="sl-SI" dirty="0">
                <a:latin typeface="Arial" panose="020B0604020202020204" pitchFamily="34" charset="0"/>
              </a:rPr>
              <a:t>. 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sl-SI" dirty="0"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sl-SI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9" name="Naslov 1">
            <a:extLst>
              <a:ext uri="{FF2B5EF4-FFF2-40B4-BE49-F238E27FC236}">
                <a16:creationId xmlns:a16="http://schemas.microsoft.com/office/drawing/2014/main" id="{93F2F16B-2645-DAE6-A73D-A1FBC25EB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839" y="223304"/>
            <a:ext cx="1115226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sl-SI" dirty="0" err="1"/>
              <a:t>NACHIP's</a:t>
            </a:r>
            <a:r>
              <a:rPr lang="sl-SI" dirty="0"/>
              <a:t> </a:t>
            </a:r>
            <a:r>
              <a:rPr lang="sl-SI" dirty="0" err="1"/>
              <a:t>Main</a:t>
            </a:r>
            <a:r>
              <a:rPr lang="sl-SI" dirty="0"/>
              <a:t> </a:t>
            </a:r>
            <a:r>
              <a:rPr lang="sl-SI" dirty="0" err="1"/>
              <a:t>Goals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6606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10EB482-2D60-9348-9EF7-4C0460E24524}"/>
              </a:ext>
            </a:extLst>
          </p:cNvPr>
          <p:cNvSpPr/>
          <p:nvPr/>
        </p:nvSpPr>
        <p:spPr>
          <a:xfrm>
            <a:off x="734025" y="2574140"/>
            <a:ext cx="1054583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sl-SI" altLang="sl-SI" b="1" dirty="0">
                <a:latin typeface="Arial" panose="020B0604020202020204" pitchFamily="34" charset="0"/>
              </a:rPr>
              <a:t> Led </a:t>
            </a:r>
            <a:r>
              <a:rPr lang="sl-SI" altLang="sl-SI" b="1" dirty="0" err="1">
                <a:latin typeface="Arial" panose="020B0604020202020204" pitchFamily="34" charset="0"/>
              </a:rPr>
              <a:t>by</a:t>
            </a:r>
            <a:r>
              <a:rPr lang="sl-SI" altLang="sl-SI" dirty="0">
                <a:latin typeface="Arial" panose="020B0604020202020204" pitchFamily="34" charset="0"/>
              </a:rPr>
              <a:t>: Jožef Stefan Institute (</a:t>
            </a:r>
            <a:r>
              <a:rPr lang="sl-SI" altLang="sl-SI" dirty="0" err="1">
                <a:latin typeface="Arial" panose="020B0604020202020204" pitchFamily="34" charset="0"/>
              </a:rPr>
              <a:t>Slovenia</a:t>
            </a:r>
            <a:r>
              <a:rPr lang="sl-SI" altLang="sl-SI" dirty="0">
                <a:latin typeface="Arial" panose="020B0604020202020204" pitchFamily="34" charset="0"/>
              </a:rPr>
              <a:t>).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sl-SI" altLang="sl-SI" dirty="0"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sl-SI" altLang="sl-SI" b="1" dirty="0">
                <a:latin typeface="Arial" panose="020B0604020202020204" pitchFamily="34" charset="0"/>
              </a:rPr>
              <a:t> </a:t>
            </a:r>
            <a:r>
              <a:rPr lang="sl-SI" altLang="sl-SI" b="1" dirty="0" err="1">
                <a:latin typeface="Arial" panose="020B0604020202020204" pitchFamily="34" charset="0"/>
              </a:rPr>
              <a:t>Partners</a:t>
            </a:r>
            <a:r>
              <a:rPr lang="sl-SI" altLang="sl-SI" b="1" dirty="0">
                <a:latin typeface="Arial" panose="020B0604020202020204" pitchFamily="34" charset="0"/>
              </a:rPr>
              <a:t>: </a:t>
            </a: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GB" dirty="0"/>
              <a:t>ECUBES,</a:t>
            </a:r>
            <a:endParaRPr lang="sl-SI" dirty="0"/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GB" dirty="0">
                <a:latin typeface="Arial" panose="020B0604020202020204" pitchFamily="34" charset="0"/>
              </a:rPr>
              <a:t>KSSENA, </a:t>
            </a:r>
            <a:endParaRPr lang="sl-SI" dirty="0">
              <a:latin typeface="Arial" panose="020B0604020202020204" pitchFamily="34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GB" dirty="0">
                <a:latin typeface="Arial" panose="020B0604020202020204" pitchFamily="34" charset="0"/>
              </a:rPr>
              <a:t>ETRA, </a:t>
            </a:r>
            <a:endParaRPr lang="sl-SI" dirty="0">
              <a:latin typeface="Arial" panose="020B0604020202020204" pitchFamily="34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GB" dirty="0">
                <a:latin typeface="Arial" panose="020B0604020202020204" pitchFamily="34" charset="0"/>
              </a:rPr>
              <a:t>DOK-ING, </a:t>
            </a:r>
            <a:endParaRPr lang="sl-SI" dirty="0">
              <a:latin typeface="Arial" panose="020B0604020202020204" pitchFamily="34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GB" dirty="0">
                <a:latin typeface="Arial" panose="020B0604020202020204" pitchFamily="34" charset="0"/>
              </a:rPr>
              <a:t>Municipality of Velenje, </a:t>
            </a:r>
            <a:endParaRPr lang="sl-SI" dirty="0">
              <a:latin typeface="Arial" panose="020B0604020202020204" pitchFamily="34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GB" dirty="0">
                <a:latin typeface="Arial" panose="020B0604020202020204" pitchFamily="34" charset="0"/>
              </a:rPr>
              <a:t>META Group, </a:t>
            </a:r>
            <a:endParaRPr lang="sl-SI" dirty="0">
              <a:latin typeface="Arial" panose="020B0604020202020204" pitchFamily="34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GB" dirty="0">
                <a:latin typeface="Arial" panose="020B0604020202020204" pitchFamily="34" charset="0"/>
              </a:rPr>
              <a:t>META Circularity, </a:t>
            </a:r>
            <a:r>
              <a:rPr lang="sl-SI" dirty="0">
                <a:latin typeface="Arial" panose="020B0604020202020204" pitchFamily="34" charset="0"/>
              </a:rPr>
              <a:t> </a:t>
            </a: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GB" dirty="0">
                <a:latin typeface="Arial" panose="020B0604020202020204" pitchFamily="34" charset="0"/>
              </a:rPr>
              <a:t>University of Zagreb Faculty of Electrical Engineering and Computing , </a:t>
            </a:r>
            <a:endParaRPr lang="sl-SI" dirty="0">
              <a:latin typeface="Arial" panose="020B0604020202020204" pitchFamily="34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GB" dirty="0" err="1">
                <a:latin typeface="Arial" panose="020B0604020202020204" pitchFamily="34" charset="0"/>
              </a:rPr>
              <a:t>Leonitus</a:t>
            </a:r>
            <a:r>
              <a:rPr lang="en-GB" dirty="0">
                <a:latin typeface="Arial" panose="020B0604020202020204" pitchFamily="34" charset="0"/>
              </a:rPr>
              <a:t>, </a:t>
            </a:r>
            <a:endParaRPr lang="sl-SI" dirty="0">
              <a:latin typeface="Arial" panose="020B0604020202020204" pitchFamily="34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GB" dirty="0" err="1">
                <a:latin typeface="Arial" panose="020B0604020202020204" pitchFamily="34" charset="0"/>
              </a:rPr>
              <a:t>Serichim</a:t>
            </a:r>
            <a:r>
              <a:rPr lang="en-GB" dirty="0">
                <a:latin typeface="Arial" panose="020B0604020202020204" pitchFamily="34" charset="0"/>
              </a:rPr>
              <a:t> and </a:t>
            </a:r>
            <a:endParaRPr lang="sl-SI" dirty="0">
              <a:latin typeface="Arial" panose="020B0604020202020204" pitchFamily="34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GB" dirty="0">
                <a:latin typeface="Arial" panose="020B0604020202020204" pitchFamily="34" charset="0"/>
              </a:rPr>
              <a:t>Faber</a:t>
            </a:r>
            <a:r>
              <a:rPr lang="sl-SI" altLang="sl-SI" dirty="0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9" name="Naslov 1">
            <a:extLst>
              <a:ext uri="{FF2B5EF4-FFF2-40B4-BE49-F238E27FC236}">
                <a16:creationId xmlns:a16="http://schemas.microsoft.com/office/drawing/2014/main" id="{93F2F16B-2645-DAE6-A73D-A1FBC25EB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839" y="223304"/>
            <a:ext cx="1115226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sl-SI" dirty="0"/>
              <a:t>NACHIP </a:t>
            </a:r>
            <a:r>
              <a:rPr lang="sl-SI" dirty="0" err="1"/>
              <a:t>Consortium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20631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10EB482-2D60-9348-9EF7-4C0460E24524}"/>
              </a:ext>
            </a:extLst>
          </p:cNvPr>
          <p:cNvSpPr/>
          <p:nvPr/>
        </p:nvSpPr>
        <p:spPr>
          <a:xfrm>
            <a:off x="618616" y="2174645"/>
            <a:ext cx="10545831" cy="3098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altLang="sl-SI" b="1" dirty="0">
                <a:latin typeface="Arial" panose="020B0604020202020204" pitchFamily="34" charset="0"/>
              </a:rPr>
              <a:t>Decarbonization</a:t>
            </a:r>
            <a:r>
              <a:rPr lang="en-GB" altLang="sl-SI" dirty="0">
                <a:latin typeface="Arial" panose="020B0604020202020204" pitchFamily="34" charset="0"/>
              </a:rPr>
              <a:t> investments reducing GHG emissions.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altLang="sl-SI" dirty="0">
              <a:latin typeface="Arial" panose="020B0604020202020204" pitchFamily="34" charset="0"/>
            </a:endParaRP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sl-SI" b="1" dirty="0">
                <a:latin typeface="Arial" panose="020B0604020202020204" pitchFamily="34" charset="0"/>
              </a:rPr>
              <a:t>SMART city innovations</a:t>
            </a:r>
            <a:r>
              <a:rPr lang="en-GB" altLang="sl-SI" dirty="0">
                <a:latin typeface="Arial" panose="020B0604020202020204" pitchFamily="34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GB" altLang="sl-SI" dirty="0">
              <a:latin typeface="Arial" panose="020B0604020202020204" pitchFamily="34" charset="0"/>
            </a:endParaRP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sl-SI" b="1" dirty="0">
                <a:latin typeface="Arial" panose="020B0604020202020204" pitchFamily="34" charset="0"/>
              </a:rPr>
              <a:t>Sustainable transport</a:t>
            </a:r>
            <a:r>
              <a:rPr lang="en-GB" altLang="sl-SI" dirty="0">
                <a:latin typeface="Arial" panose="020B0604020202020204" pitchFamily="34" charset="0"/>
              </a:rPr>
              <a:t> and alternative fuels.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GB" altLang="sl-SI" dirty="0">
              <a:latin typeface="Arial" panose="020B0604020202020204" pitchFamily="34" charset="0"/>
            </a:endParaRP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sl-SI" dirty="0">
                <a:latin typeface="Arial" panose="020B0604020202020204" pitchFamily="34" charset="0"/>
              </a:rPr>
              <a:t>Investments in </a:t>
            </a:r>
            <a:r>
              <a:rPr lang="en-GB" altLang="sl-SI" b="1" dirty="0">
                <a:latin typeface="Arial" panose="020B0604020202020204" pitchFamily="34" charset="0"/>
              </a:rPr>
              <a:t>circular economy</a:t>
            </a:r>
            <a:r>
              <a:rPr lang="en-GB" altLang="sl-SI" dirty="0">
                <a:latin typeface="Arial" panose="020B0604020202020204" pitchFamily="34" charset="0"/>
              </a:rPr>
              <a:t> and </a:t>
            </a:r>
            <a:r>
              <a:rPr lang="en-GB" altLang="sl-SI" b="1" dirty="0">
                <a:latin typeface="Arial" panose="020B0604020202020204" pitchFamily="34" charset="0"/>
              </a:rPr>
              <a:t>renewable energy</a:t>
            </a:r>
            <a:r>
              <a:rPr lang="en-GB" altLang="sl-SI" dirty="0">
                <a:latin typeface="Arial" panose="020B0604020202020204" pitchFamily="34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GB" altLang="sl-SI" dirty="0">
              <a:latin typeface="Arial" panose="020B0604020202020204" pitchFamily="34" charset="0"/>
            </a:endParaRP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sl-SI" dirty="0">
                <a:latin typeface="Arial" panose="020B0604020202020204" pitchFamily="34" charset="0"/>
              </a:rPr>
              <a:t>Supporting </a:t>
            </a:r>
            <a:r>
              <a:rPr lang="en-GB" altLang="sl-SI" b="1" dirty="0">
                <a:latin typeface="Arial" panose="020B0604020202020204" pitchFamily="34" charset="0"/>
              </a:rPr>
              <a:t>resource management</a:t>
            </a:r>
            <a:r>
              <a:rPr lang="en-GB" altLang="sl-SI" dirty="0">
                <a:latin typeface="Arial" panose="020B0604020202020204" pitchFamily="34" charset="0"/>
              </a:rPr>
              <a:t> and promoting </a:t>
            </a:r>
            <a:r>
              <a:rPr lang="en-GB" altLang="sl-SI" b="1" dirty="0">
                <a:latin typeface="Arial" panose="020B0604020202020204" pitchFamily="34" charset="0"/>
              </a:rPr>
              <a:t>energy efficiency</a:t>
            </a:r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sl-SI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Naslov 1">
            <a:extLst>
              <a:ext uri="{FF2B5EF4-FFF2-40B4-BE49-F238E27FC236}">
                <a16:creationId xmlns:a16="http://schemas.microsoft.com/office/drawing/2014/main" id="{93F2F16B-2645-DAE6-A73D-A1FBC25EB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839" y="223304"/>
            <a:ext cx="1115226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sl-SI" dirty="0" err="1"/>
              <a:t>Key</a:t>
            </a:r>
            <a:r>
              <a:rPr lang="sl-SI" dirty="0"/>
              <a:t> </a:t>
            </a:r>
            <a:r>
              <a:rPr lang="sl-SI" dirty="0" err="1"/>
              <a:t>Challenges</a:t>
            </a:r>
            <a:r>
              <a:rPr lang="sl-SI" dirty="0"/>
              <a:t> </a:t>
            </a:r>
            <a:r>
              <a:rPr lang="sl-SI" dirty="0" err="1"/>
              <a:t>Addressed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12873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10EB482-2D60-9348-9EF7-4C0460E24524}"/>
              </a:ext>
            </a:extLst>
          </p:cNvPr>
          <p:cNvSpPr/>
          <p:nvPr/>
        </p:nvSpPr>
        <p:spPr>
          <a:xfrm>
            <a:off x="529839" y="1464432"/>
            <a:ext cx="10545831" cy="52238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sl-SI" altLang="sl-SI" b="1" dirty="0">
                <a:latin typeface="Arial" panose="020B0604020202020204" pitchFamily="34" charset="0"/>
              </a:rPr>
              <a:t> </a:t>
            </a:r>
            <a:r>
              <a:rPr lang="sl-SI" altLang="sl-SI" b="1" dirty="0" err="1">
                <a:latin typeface="Arial" panose="020B0604020202020204" pitchFamily="34" charset="0"/>
              </a:rPr>
              <a:t>Validated</a:t>
            </a:r>
            <a:r>
              <a:rPr lang="sl-SI" altLang="sl-SI" b="1" dirty="0">
                <a:latin typeface="Arial" panose="020B0604020202020204" pitchFamily="34" charset="0"/>
              </a:rPr>
              <a:t> </a:t>
            </a:r>
            <a:r>
              <a:rPr lang="sl-SI" altLang="sl-SI" b="1" dirty="0" err="1">
                <a:latin typeface="Arial" panose="020B0604020202020204" pitchFamily="34" charset="0"/>
              </a:rPr>
              <a:t>nascent</a:t>
            </a:r>
            <a:r>
              <a:rPr lang="sl-SI" altLang="sl-SI" b="1" dirty="0">
                <a:latin typeface="Arial" panose="020B0604020202020204" pitchFamily="34" charset="0"/>
              </a:rPr>
              <a:t> </a:t>
            </a:r>
            <a:r>
              <a:rPr lang="sl-SI" altLang="sl-SI" b="1" dirty="0" err="1">
                <a:latin typeface="Arial" panose="020B0604020202020204" pitchFamily="34" charset="0"/>
              </a:rPr>
              <a:t>hydrogen</a:t>
            </a:r>
            <a:r>
              <a:rPr lang="sl-SI" altLang="sl-SI" b="1" dirty="0">
                <a:latin typeface="Arial" panose="020B0604020202020204" pitchFamily="34" charset="0"/>
              </a:rPr>
              <a:t> </a:t>
            </a:r>
            <a:r>
              <a:rPr lang="sl-SI" altLang="sl-SI" b="1" dirty="0" err="1">
                <a:latin typeface="Arial" panose="020B0604020202020204" pitchFamily="34" charset="0"/>
              </a:rPr>
              <a:t>technologies</a:t>
            </a:r>
            <a:r>
              <a:rPr lang="sl-SI" altLang="sl-SI" dirty="0">
                <a:latin typeface="Arial" panose="020B0604020202020204" pitchFamily="34" charset="0"/>
              </a:rPr>
              <a:t> at TRL 8-9.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sl-SI" altLang="sl-SI" dirty="0"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sl-SI" altLang="sl-SI" b="1" dirty="0">
                <a:latin typeface="Arial" panose="020B0604020202020204" pitchFamily="34" charset="0"/>
              </a:rPr>
              <a:t> </a:t>
            </a:r>
            <a:r>
              <a:rPr lang="sl-SI" altLang="sl-SI" b="1" dirty="0" err="1">
                <a:latin typeface="Arial" panose="020B0604020202020204" pitchFamily="34" charset="0"/>
              </a:rPr>
              <a:t>Piloted</a:t>
            </a:r>
            <a:r>
              <a:rPr lang="sl-SI" altLang="sl-SI" b="1" dirty="0">
                <a:latin typeface="Arial" panose="020B0604020202020204" pitchFamily="34" charset="0"/>
              </a:rPr>
              <a:t> </a:t>
            </a:r>
            <a:r>
              <a:rPr lang="sl-SI" altLang="sl-SI" b="1" dirty="0" err="1">
                <a:latin typeface="Arial" panose="020B0604020202020204" pitchFamily="34" charset="0"/>
              </a:rPr>
              <a:t>hydrogen</a:t>
            </a:r>
            <a:r>
              <a:rPr lang="sl-SI" altLang="sl-SI" b="1" dirty="0">
                <a:latin typeface="Arial" panose="020B0604020202020204" pitchFamily="34" charset="0"/>
              </a:rPr>
              <a:t> </a:t>
            </a:r>
            <a:r>
              <a:rPr lang="sl-SI" altLang="sl-SI" b="1" dirty="0" err="1">
                <a:latin typeface="Arial" panose="020B0604020202020204" pitchFamily="34" charset="0"/>
              </a:rPr>
              <a:t>value</a:t>
            </a:r>
            <a:r>
              <a:rPr lang="sl-SI" altLang="sl-SI" b="1" dirty="0">
                <a:latin typeface="Arial" panose="020B0604020202020204" pitchFamily="34" charset="0"/>
              </a:rPr>
              <a:t> </a:t>
            </a:r>
            <a:r>
              <a:rPr lang="sl-SI" altLang="sl-SI" b="1" dirty="0" err="1">
                <a:latin typeface="Arial" panose="020B0604020202020204" pitchFamily="34" charset="0"/>
              </a:rPr>
              <a:t>chains</a:t>
            </a:r>
            <a:r>
              <a:rPr lang="sl-SI" altLang="sl-SI" dirty="0">
                <a:latin typeface="Arial" panose="020B0604020202020204" pitchFamily="34" charset="0"/>
              </a:rPr>
              <a:t> </a:t>
            </a:r>
            <a:r>
              <a:rPr lang="sl-SI" altLang="sl-SI" dirty="0" err="1">
                <a:latin typeface="Arial" panose="020B0604020202020204" pitchFamily="34" charset="0"/>
              </a:rPr>
              <a:t>integrated</a:t>
            </a:r>
            <a:r>
              <a:rPr lang="sl-SI" altLang="sl-SI" dirty="0">
                <a:latin typeface="Arial" panose="020B0604020202020204" pitchFamily="34" charset="0"/>
              </a:rPr>
              <a:t> </a:t>
            </a:r>
            <a:r>
              <a:rPr lang="sl-SI" altLang="sl-SI" dirty="0" err="1">
                <a:latin typeface="Arial" panose="020B0604020202020204" pitchFamily="34" charset="0"/>
              </a:rPr>
              <a:t>with</a:t>
            </a:r>
            <a:r>
              <a:rPr lang="sl-SI" altLang="sl-SI" dirty="0">
                <a:latin typeface="Arial" panose="020B0604020202020204" pitchFamily="34" charset="0"/>
              </a:rPr>
              <a:t> NAHV </a:t>
            </a:r>
            <a:r>
              <a:rPr lang="sl-SI" altLang="sl-SI" dirty="0" err="1">
                <a:latin typeface="Arial" panose="020B0604020202020204" pitchFamily="34" charset="0"/>
              </a:rPr>
              <a:t>ecosystem</a:t>
            </a:r>
            <a:r>
              <a:rPr lang="sl-SI" altLang="sl-SI" dirty="0">
                <a:latin typeface="Arial" panose="020B0604020202020204" pitchFamily="34" charset="0"/>
              </a:rPr>
              <a:t> (5 </a:t>
            </a:r>
            <a:r>
              <a:rPr lang="sl-SI" altLang="sl-SI" dirty="0" err="1">
                <a:latin typeface="Arial" panose="020B0604020202020204" pitchFamily="34" charset="0"/>
              </a:rPr>
              <a:t>pilotes</a:t>
            </a:r>
            <a:r>
              <a:rPr lang="sl-SI" altLang="sl-SI" dirty="0">
                <a:latin typeface="Arial" panose="020B0604020202020204" pitchFamily="34" charset="0"/>
              </a:rPr>
              <a:t>).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sl-SI" altLang="sl-SI" dirty="0">
              <a:latin typeface="Arial" panose="020B0604020202020204" pitchFamily="34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sl-SI" altLang="sl-SI" sz="1600" b="1" dirty="0" err="1">
                <a:latin typeface="Arial" panose="020B0604020202020204" pitchFamily="34" charset="0"/>
              </a:rPr>
              <a:t>Gasification</a:t>
            </a:r>
            <a:r>
              <a:rPr lang="sl-SI" altLang="sl-SI" sz="1600" b="1" dirty="0">
                <a:latin typeface="Arial" panose="020B0604020202020204" pitchFamily="34" charset="0"/>
              </a:rPr>
              <a:t> </a:t>
            </a:r>
            <a:r>
              <a:rPr lang="sl-SI" altLang="sl-SI" sz="1600" b="1" dirty="0" err="1">
                <a:latin typeface="Arial" panose="020B0604020202020204" pitchFamily="34" charset="0"/>
              </a:rPr>
              <a:t>plant</a:t>
            </a:r>
            <a:r>
              <a:rPr lang="sl-SI" altLang="sl-SI" sz="1600" b="1" dirty="0">
                <a:latin typeface="Arial" panose="020B0604020202020204" pitchFamily="34" charset="0"/>
              </a:rPr>
              <a:t> </a:t>
            </a:r>
            <a:r>
              <a:rPr lang="sl-SI" altLang="sl-SI" sz="1600" b="1" dirty="0" err="1">
                <a:latin typeface="Arial" panose="020B0604020202020204" pitchFamily="34" charset="0"/>
              </a:rPr>
              <a:t>for</a:t>
            </a:r>
            <a:r>
              <a:rPr lang="sl-SI" altLang="sl-SI" sz="1600" b="1" dirty="0">
                <a:latin typeface="Arial" panose="020B0604020202020204" pitchFamily="34" charset="0"/>
              </a:rPr>
              <a:t> </a:t>
            </a:r>
            <a:r>
              <a:rPr lang="sl-SI" altLang="sl-SI" sz="1600" b="1" dirty="0" err="1">
                <a:latin typeface="Arial" panose="020B0604020202020204" pitchFamily="34" charset="0"/>
              </a:rPr>
              <a:t>waste</a:t>
            </a:r>
            <a:r>
              <a:rPr lang="sl-SI" altLang="sl-SI" sz="1600" dirty="0">
                <a:latin typeface="Arial" panose="020B0604020202020204" pitchFamily="34" charset="0"/>
              </a:rPr>
              <a:t> (DOK-ING, </a:t>
            </a:r>
            <a:r>
              <a:rPr lang="sl-SI" altLang="sl-SI" sz="1600" dirty="0" err="1">
                <a:latin typeface="Arial" panose="020B0604020202020204" pitchFamily="34" charset="0"/>
              </a:rPr>
              <a:t>Croatia</a:t>
            </a:r>
            <a:r>
              <a:rPr lang="sl-SI" altLang="sl-SI" sz="1600" dirty="0">
                <a:latin typeface="Arial" panose="020B0604020202020204" pitchFamily="34" charset="0"/>
              </a:rPr>
              <a:t>).</a:t>
            </a: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sl-SI" altLang="sl-SI" sz="1600" b="1" dirty="0" err="1">
                <a:latin typeface="Arial" panose="020B0604020202020204" pitchFamily="34" charset="0"/>
              </a:rPr>
              <a:t>Green</a:t>
            </a:r>
            <a:r>
              <a:rPr lang="sl-SI" altLang="sl-SI" sz="1600" b="1" dirty="0">
                <a:latin typeface="Arial" panose="020B0604020202020204" pitchFamily="34" charset="0"/>
              </a:rPr>
              <a:t> </a:t>
            </a:r>
            <a:r>
              <a:rPr lang="sl-SI" altLang="sl-SI" sz="1600" b="1" dirty="0" err="1">
                <a:latin typeface="Arial" panose="020B0604020202020204" pitchFamily="34" charset="0"/>
              </a:rPr>
              <a:t>hydrogen</a:t>
            </a:r>
            <a:r>
              <a:rPr lang="sl-SI" altLang="sl-SI" sz="1600" b="1" dirty="0">
                <a:latin typeface="Arial" panose="020B0604020202020204" pitchFamily="34" charset="0"/>
              </a:rPr>
              <a:t> </a:t>
            </a:r>
            <a:r>
              <a:rPr lang="sl-SI" altLang="sl-SI" sz="1600" b="1" dirty="0" err="1">
                <a:latin typeface="Arial" panose="020B0604020202020204" pitchFamily="34" charset="0"/>
              </a:rPr>
              <a:t>from</a:t>
            </a:r>
            <a:r>
              <a:rPr lang="sl-SI" altLang="sl-SI" sz="1600" b="1" dirty="0">
                <a:latin typeface="Arial" panose="020B0604020202020204" pitchFamily="34" charset="0"/>
              </a:rPr>
              <a:t> </a:t>
            </a:r>
            <a:r>
              <a:rPr lang="sl-SI" altLang="sl-SI" sz="1600" b="1" dirty="0" err="1">
                <a:latin typeface="Arial" panose="020B0604020202020204" pitchFamily="34" charset="0"/>
              </a:rPr>
              <a:t>wave</a:t>
            </a:r>
            <a:r>
              <a:rPr lang="sl-SI" altLang="sl-SI" sz="1600" b="1" dirty="0">
                <a:latin typeface="Arial" panose="020B0604020202020204" pitchFamily="34" charset="0"/>
              </a:rPr>
              <a:t> </a:t>
            </a:r>
            <a:r>
              <a:rPr lang="sl-SI" altLang="sl-SI" sz="1600" b="1" dirty="0" err="1">
                <a:latin typeface="Arial" panose="020B0604020202020204" pitchFamily="34" charset="0"/>
              </a:rPr>
              <a:t>energy</a:t>
            </a:r>
            <a:r>
              <a:rPr lang="sl-SI" altLang="sl-SI" sz="1600" dirty="0">
                <a:latin typeface="Arial" panose="020B0604020202020204" pitchFamily="34" charset="0"/>
              </a:rPr>
              <a:t> (</a:t>
            </a:r>
            <a:r>
              <a:rPr lang="sl-SI" altLang="sl-SI" sz="1600" dirty="0" err="1">
                <a:latin typeface="Arial" panose="020B0604020202020204" pitchFamily="34" charset="0"/>
              </a:rPr>
              <a:t>Leonitus</a:t>
            </a:r>
            <a:r>
              <a:rPr lang="sl-SI" altLang="sl-SI" sz="1600" dirty="0">
                <a:latin typeface="Arial" panose="020B0604020202020204" pitchFamily="34" charset="0"/>
              </a:rPr>
              <a:t>, </a:t>
            </a:r>
            <a:r>
              <a:rPr lang="sl-SI" altLang="sl-SI" sz="1600" dirty="0" err="1">
                <a:latin typeface="Arial" panose="020B0604020202020204" pitchFamily="34" charset="0"/>
              </a:rPr>
              <a:t>Croatia</a:t>
            </a:r>
            <a:r>
              <a:rPr lang="sl-SI" altLang="sl-SI" sz="1600" dirty="0">
                <a:latin typeface="Arial" panose="020B0604020202020204" pitchFamily="34" charset="0"/>
              </a:rPr>
              <a:t>).</a:t>
            </a: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sl-SI" altLang="sl-SI" sz="1600" b="1" dirty="0" err="1">
                <a:latin typeface="Arial" panose="020B0604020202020204" pitchFamily="34" charset="0"/>
              </a:rPr>
              <a:t>Hydrogen</a:t>
            </a:r>
            <a:r>
              <a:rPr lang="sl-SI" altLang="sl-SI" sz="1600" b="1" dirty="0">
                <a:latin typeface="Arial" panose="020B0604020202020204" pitchFamily="34" charset="0"/>
              </a:rPr>
              <a:t> </a:t>
            </a:r>
            <a:r>
              <a:rPr lang="sl-SI" altLang="sl-SI" sz="1600" b="1" dirty="0" err="1">
                <a:latin typeface="Arial" panose="020B0604020202020204" pitchFamily="34" charset="0"/>
              </a:rPr>
              <a:t>use</a:t>
            </a:r>
            <a:r>
              <a:rPr lang="sl-SI" altLang="sl-SI" sz="1600" b="1" dirty="0">
                <a:latin typeface="Arial" panose="020B0604020202020204" pitchFamily="34" charset="0"/>
              </a:rPr>
              <a:t> in urban </a:t>
            </a:r>
            <a:r>
              <a:rPr lang="sl-SI" altLang="sl-SI" sz="1600" b="1" dirty="0" err="1">
                <a:latin typeface="Arial" panose="020B0604020202020204" pitchFamily="34" charset="0"/>
              </a:rPr>
              <a:t>areas</a:t>
            </a:r>
            <a:r>
              <a:rPr lang="sl-SI" altLang="sl-SI" sz="1600" dirty="0">
                <a:latin typeface="Arial" panose="020B0604020202020204" pitchFamily="34" charset="0"/>
              </a:rPr>
              <a:t> (Velenje, </a:t>
            </a:r>
            <a:r>
              <a:rPr lang="sl-SI" altLang="sl-SI" sz="1600" dirty="0" err="1">
                <a:latin typeface="Arial" panose="020B0604020202020204" pitchFamily="34" charset="0"/>
              </a:rPr>
              <a:t>Slovenia</a:t>
            </a:r>
            <a:r>
              <a:rPr lang="sl-SI" altLang="sl-SI" sz="1600" dirty="0">
                <a:latin typeface="Arial" panose="020B0604020202020204" pitchFamily="34" charset="0"/>
              </a:rPr>
              <a:t>).</a:t>
            </a: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sl-SI" altLang="sl-SI" sz="1600" b="1" dirty="0" err="1">
                <a:latin typeface="Arial" panose="020B0604020202020204" pitchFamily="34" charset="0"/>
              </a:rPr>
              <a:t>Compressed</a:t>
            </a:r>
            <a:r>
              <a:rPr lang="sl-SI" altLang="sl-SI" sz="1600" b="1" dirty="0">
                <a:latin typeface="Arial" panose="020B0604020202020204" pitchFamily="34" charset="0"/>
              </a:rPr>
              <a:t> </a:t>
            </a:r>
            <a:r>
              <a:rPr lang="sl-SI" altLang="sl-SI" sz="1600" b="1" dirty="0" err="1">
                <a:latin typeface="Arial" panose="020B0604020202020204" pitchFamily="34" charset="0"/>
              </a:rPr>
              <a:t>hydrogen</a:t>
            </a:r>
            <a:r>
              <a:rPr lang="sl-SI" altLang="sl-SI" sz="1600" b="1" dirty="0">
                <a:latin typeface="Arial" panose="020B0604020202020204" pitchFamily="34" charset="0"/>
              </a:rPr>
              <a:t> transport</a:t>
            </a:r>
            <a:r>
              <a:rPr lang="sl-SI" altLang="sl-SI" sz="1600" dirty="0">
                <a:latin typeface="Arial" panose="020B0604020202020204" pitchFamily="34" charset="0"/>
              </a:rPr>
              <a:t> (</a:t>
            </a:r>
            <a:r>
              <a:rPr lang="sl-SI" altLang="sl-SI" sz="1600" dirty="0" err="1">
                <a:latin typeface="Arial" panose="020B0604020202020204" pitchFamily="34" charset="0"/>
              </a:rPr>
              <a:t>Faber</a:t>
            </a:r>
            <a:r>
              <a:rPr lang="sl-SI" altLang="sl-SI" sz="1600" dirty="0">
                <a:latin typeface="Arial" panose="020B0604020202020204" pitchFamily="34" charset="0"/>
              </a:rPr>
              <a:t>, </a:t>
            </a:r>
            <a:r>
              <a:rPr lang="sl-SI" altLang="sl-SI" sz="1600" dirty="0" err="1">
                <a:latin typeface="Arial" panose="020B0604020202020204" pitchFamily="34" charset="0"/>
              </a:rPr>
              <a:t>Italy</a:t>
            </a:r>
            <a:r>
              <a:rPr lang="sl-SI" altLang="sl-SI" sz="1600" dirty="0">
                <a:latin typeface="Arial" panose="020B0604020202020204" pitchFamily="34" charset="0"/>
              </a:rPr>
              <a:t>).</a:t>
            </a: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sl-SI" altLang="sl-SI" sz="1600" b="1" dirty="0" err="1">
                <a:latin typeface="Arial" panose="020B0604020202020204" pitchFamily="34" charset="0"/>
              </a:rPr>
              <a:t>Dynamic</a:t>
            </a:r>
            <a:r>
              <a:rPr lang="sl-SI" altLang="sl-SI" sz="1600" b="1" dirty="0">
                <a:latin typeface="Arial" panose="020B0604020202020204" pitchFamily="34" charset="0"/>
              </a:rPr>
              <a:t> </a:t>
            </a:r>
            <a:r>
              <a:rPr lang="sl-SI" altLang="sl-SI" sz="1600" b="1" dirty="0" err="1">
                <a:latin typeface="Arial" panose="020B0604020202020204" pitchFamily="34" charset="0"/>
              </a:rPr>
              <a:t>Hydrogen</a:t>
            </a:r>
            <a:r>
              <a:rPr lang="sl-SI" altLang="sl-SI" sz="1600" b="1" dirty="0">
                <a:latin typeface="Arial" panose="020B0604020202020204" pitchFamily="34" charset="0"/>
              </a:rPr>
              <a:t> </a:t>
            </a:r>
            <a:r>
              <a:rPr lang="sl-SI" altLang="sl-SI" sz="1600" b="1" dirty="0" err="1">
                <a:latin typeface="Arial" panose="020B0604020202020204" pitchFamily="34" charset="0"/>
              </a:rPr>
              <a:t>Releasers</a:t>
            </a:r>
            <a:r>
              <a:rPr lang="sl-SI" altLang="sl-SI" sz="1600" b="1" dirty="0">
                <a:latin typeface="Arial" panose="020B0604020202020204" pitchFamily="34" charset="0"/>
              </a:rPr>
              <a:t> (DHR)</a:t>
            </a:r>
            <a:r>
              <a:rPr lang="sl-SI" altLang="sl-SI" sz="1600" dirty="0">
                <a:latin typeface="Arial" panose="020B0604020202020204" pitchFamily="34" charset="0"/>
              </a:rPr>
              <a:t> (</a:t>
            </a:r>
            <a:r>
              <a:rPr lang="sl-SI" altLang="sl-SI" sz="1600" dirty="0" err="1">
                <a:latin typeface="Arial" panose="020B0604020202020204" pitchFamily="34" charset="0"/>
              </a:rPr>
              <a:t>Serichim</a:t>
            </a:r>
            <a:r>
              <a:rPr lang="sl-SI" altLang="sl-SI" sz="1600" dirty="0">
                <a:latin typeface="Arial" panose="020B0604020202020204" pitchFamily="34" charset="0"/>
              </a:rPr>
              <a:t>, </a:t>
            </a:r>
            <a:r>
              <a:rPr lang="sl-SI" altLang="sl-SI" sz="1600" dirty="0" err="1">
                <a:latin typeface="Arial" panose="020B0604020202020204" pitchFamily="34" charset="0"/>
              </a:rPr>
              <a:t>Italy</a:t>
            </a:r>
            <a:r>
              <a:rPr lang="sl-SI" altLang="sl-SI" sz="1600" dirty="0">
                <a:latin typeface="Arial" panose="020B0604020202020204" pitchFamily="34" charset="0"/>
              </a:rPr>
              <a:t>).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sl-SI" altLang="sl-SI" dirty="0"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sl-SI" altLang="sl-SI" b="1" dirty="0">
                <a:latin typeface="Arial" panose="020B0604020202020204" pitchFamily="34" charset="0"/>
              </a:rPr>
              <a:t> </a:t>
            </a:r>
            <a:r>
              <a:rPr lang="sl-SI" altLang="sl-SI" b="1" dirty="0" err="1">
                <a:latin typeface="Arial" panose="020B0604020202020204" pitchFamily="34" charset="0"/>
              </a:rPr>
              <a:t>Acceleration</a:t>
            </a:r>
            <a:r>
              <a:rPr lang="sl-SI" altLang="sl-SI" b="1" dirty="0">
                <a:latin typeface="Arial" panose="020B0604020202020204" pitchFamily="34" charset="0"/>
              </a:rPr>
              <a:t> program</a:t>
            </a:r>
            <a:r>
              <a:rPr lang="sl-SI" altLang="sl-SI" dirty="0">
                <a:latin typeface="Arial" panose="020B0604020202020204" pitchFamily="34" charset="0"/>
              </a:rPr>
              <a:t> </a:t>
            </a:r>
            <a:r>
              <a:rPr lang="sl-SI" altLang="sl-SI" dirty="0" err="1">
                <a:latin typeface="Arial" panose="020B0604020202020204" pitchFamily="34" charset="0"/>
              </a:rPr>
              <a:t>for</a:t>
            </a:r>
            <a:r>
              <a:rPr lang="sl-SI" altLang="sl-SI" dirty="0">
                <a:latin typeface="Arial" panose="020B0604020202020204" pitchFamily="34" charset="0"/>
              </a:rPr>
              <a:t> </a:t>
            </a:r>
            <a:r>
              <a:rPr lang="sl-SI" altLang="sl-SI" dirty="0" err="1">
                <a:latin typeface="Arial" panose="020B0604020202020204" pitchFamily="34" charset="0"/>
              </a:rPr>
              <a:t>technology</a:t>
            </a:r>
            <a:r>
              <a:rPr lang="sl-SI" altLang="sl-SI" dirty="0">
                <a:latin typeface="Arial" panose="020B0604020202020204" pitchFamily="34" charset="0"/>
              </a:rPr>
              <a:t> transfer to </a:t>
            </a:r>
            <a:r>
              <a:rPr lang="sl-SI" altLang="sl-SI" dirty="0" err="1">
                <a:latin typeface="Arial" panose="020B0604020202020204" pitchFamily="34" charset="0"/>
              </a:rPr>
              <a:t>other</a:t>
            </a:r>
            <a:r>
              <a:rPr lang="sl-SI" altLang="sl-SI" dirty="0">
                <a:latin typeface="Arial" panose="020B0604020202020204" pitchFamily="34" charset="0"/>
              </a:rPr>
              <a:t> </a:t>
            </a:r>
            <a:r>
              <a:rPr lang="sl-SI" altLang="sl-SI" b="1" dirty="0">
                <a:latin typeface="Arial" panose="020B0604020202020204" pitchFamily="34" charset="0"/>
              </a:rPr>
              <a:t>EU </a:t>
            </a:r>
            <a:r>
              <a:rPr lang="sl-SI" altLang="sl-SI" b="1" dirty="0" err="1">
                <a:latin typeface="Arial" panose="020B0604020202020204" pitchFamily="34" charset="0"/>
              </a:rPr>
              <a:t>Innovation</a:t>
            </a:r>
            <a:r>
              <a:rPr lang="sl-SI" altLang="sl-SI" b="1" dirty="0">
                <a:latin typeface="Arial" panose="020B0604020202020204" pitchFamily="34" charset="0"/>
              </a:rPr>
              <a:t> </a:t>
            </a:r>
            <a:r>
              <a:rPr lang="sl-SI" altLang="sl-SI" b="1" dirty="0" err="1">
                <a:latin typeface="Arial" panose="020B0604020202020204" pitchFamily="34" charset="0"/>
              </a:rPr>
              <a:t>Valleys</a:t>
            </a:r>
            <a:r>
              <a:rPr lang="sl-SI" altLang="sl-SI" dirty="0">
                <a:latin typeface="Arial" panose="020B0604020202020204" pitchFamily="34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sl-SI" altLang="sl-SI" dirty="0">
              <a:latin typeface="Arial" panose="020B0604020202020204" pitchFamily="34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sl-SI" altLang="sl-SI" sz="1600" b="1" dirty="0">
                <a:latin typeface="Arial" panose="020B0604020202020204" pitchFamily="34" charset="0"/>
              </a:rPr>
              <a:t>Up to 18 </a:t>
            </a:r>
            <a:r>
              <a:rPr lang="sl-SI" altLang="sl-SI" sz="1600" b="1" dirty="0" err="1">
                <a:latin typeface="Arial" panose="020B0604020202020204" pitchFamily="34" charset="0"/>
              </a:rPr>
              <a:t>SMEs</a:t>
            </a:r>
            <a:r>
              <a:rPr lang="sl-SI" altLang="sl-SI" sz="1600" b="1" dirty="0">
                <a:latin typeface="Arial" panose="020B0604020202020204" pitchFamily="34" charset="0"/>
              </a:rPr>
              <a:t> to </a:t>
            </a:r>
            <a:r>
              <a:rPr lang="sl-SI" altLang="sl-SI" sz="1600" b="1" dirty="0" err="1">
                <a:latin typeface="Arial" panose="020B0604020202020204" pitchFamily="34" charset="0"/>
              </a:rPr>
              <a:t>receive</a:t>
            </a:r>
            <a:r>
              <a:rPr lang="sl-SI" altLang="sl-SI" sz="1600" b="1" dirty="0">
                <a:latin typeface="Arial" panose="020B0604020202020204" pitchFamily="34" charset="0"/>
              </a:rPr>
              <a:t> </a:t>
            </a:r>
            <a:r>
              <a:rPr lang="sl-SI" altLang="sl-SI" sz="1600" b="1" dirty="0" err="1">
                <a:latin typeface="Arial" panose="020B0604020202020204" pitchFamily="34" charset="0"/>
              </a:rPr>
              <a:t>grants</a:t>
            </a:r>
            <a:r>
              <a:rPr lang="sl-SI" altLang="sl-SI" sz="1600" b="1" dirty="0">
                <a:latin typeface="Arial" panose="020B0604020202020204" pitchFamily="34" charset="0"/>
              </a:rPr>
              <a:t> </a:t>
            </a:r>
            <a:r>
              <a:rPr lang="sl-SI" altLang="sl-SI" sz="1600" b="1" dirty="0" err="1">
                <a:latin typeface="Arial" panose="020B0604020202020204" pitchFamily="34" charset="0"/>
              </a:rPr>
              <a:t>of</a:t>
            </a:r>
            <a:r>
              <a:rPr lang="sl-SI" altLang="sl-SI" sz="1600" b="1" dirty="0">
                <a:latin typeface="Arial" panose="020B0604020202020204" pitchFamily="34" charset="0"/>
              </a:rPr>
              <a:t> up to €60,000.</a:t>
            </a: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sl-SI" altLang="sl-SI" sz="1600" b="1" dirty="0" err="1">
                <a:latin typeface="Arial" panose="020B0604020202020204" pitchFamily="34" charset="0"/>
              </a:rPr>
              <a:t>Participation</a:t>
            </a:r>
            <a:r>
              <a:rPr lang="sl-SI" altLang="sl-SI" sz="1600" b="1" dirty="0">
                <a:latin typeface="Arial" panose="020B0604020202020204" pitchFamily="34" charset="0"/>
              </a:rPr>
              <a:t> in </a:t>
            </a:r>
            <a:r>
              <a:rPr lang="sl-SI" altLang="sl-SI" sz="1600" b="1" dirty="0" err="1">
                <a:latin typeface="Arial" panose="020B0604020202020204" pitchFamily="34" charset="0"/>
              </a:rPr>
              <a:t>NACHIP’s</a:t>
            </a:r>
            <a:r>
              <a:rPr lang="sl-SI" altLang="sl-SI" sz="1600" b="1" dirty="0">
                <a:latin typeface="Arial" panose="020B0604020202020204" pitchFamily="34" charset="0"/>
              </a:rPr>
              <a:t> </a:t>
            </a:r>
            <a:r>
              <a:rPr lang="sl-SI" altLang="sl-SI" sz="1600" b="1" dirty="0" err="1">
                <a:latin typeface="Arial" panose="020B0604020202020204" pitchFamily="34" charset="0"/>
              </a:rPr>
              <a:t>two-tier</a:t>
            </a:r>
            <a:r>
              <a:rPr lang="sl-SI" altLang="sl-SI" sz="1600" b="1" dirty="0">
                <a:latin typeface="Arial" panose="020B0604020202020204" pitchFamily="34" charset="0"/>
              </a:rPr>
              <a:t> </a:t>
            </a:r>
            <a:r>
              <a:rPr lang="sl-SI" altLang="sl-SI" sz="1600" b="1" dirty="0" err="1">
                <a:latin typeface="Arial" panose="020B0604020202020204" pitchFamily="34" charset="0"/>
              </a:rPr>
              <a:t>acceleration</a:t>
            </a:r>
            <a:r>
              <a:rPr lang="sl-SI" altLang="sl-SI" sz="1600" b="1" dirty="0">
                <a:latin typeface="Arial" panose="020B0604020202020204" pitchFamily="34" charset="0"/>
              </a:rPr>
              <a:t> program.</a:t>
            </a: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sl-SI" altLang="sl-SI" sz="1600" b="1" dirty="0" err="1">
                <a:latin typeface="Arial" panose="020B0604020202020204" pitchFamily="34" charset="0"/>
              </a:rPr>
              <a:t>Integration</a:t>
            </a:r>
            <a:r>
              <a:rPr lang="sl-SI" altLang="sl-SI" sz="1600" b="1" dirty="0">
                <a:latin typeface="Arial" panose="020B0604020202020204" pitchFamily="34" charset="0"/>
              </a:rPr>
              <a:t> </a:t>
            </a:r>
            <a:r>
              <a:rPr lang="sl-SI" altLang="sl-SI" sz="1600" b="1" dirty="0" err="1">
                <a:latin typeface="Arial" panose="020B0604020202020204" pitchFamily="34" charset="0"/>
              </a:rPr>
              <a:t>into</a:t>
            </a:r>
            <a:r>
              <a:rPr lang="sl-SI" altLang="sl-SI" sz="1600" b="1" dirty="0">
                <a:latin typeface="Arial" panose="020B0604020202020204" pitchFamily="34" charset="0"/>
              </a:rPr>
              <a:t> </a:t>
            </a:r>
            <a:r>
              <a:rPr lang="sl-SI" altLang="sl-SI" sz="1600" b="1" dirty="0" err="1">
                <a:latin typeface="Arial" panose="020B0604020202020204" pitchFamily="34" charset="0"/>
              </a:rPr>
              <a:t>the</a:t>
            </a:r>
            <a:r>
              <a:rPr lang="sl-SI" altLang="sl-SI" sz="1600" b="1" dirty="0">
                <a:latin typeface="Arial" panose="020B0604020202020204" pitchFamily="34" charset="0"/>
              </a:rPr>
              <a:t> </a:t>
            </a:r>
            <a:r>
              <a:rPr lang="sl-SI" altLang="sl-SI" sz="1600" b="1" dirty="0" err="1">
                <a:latin typeface="Arial" panose="020B0604020202020204" pitchFamily="34" charset="0"/>
              </a:rPr>
              <a:t>growing</a:t>
            </a:r>
            <a:r>
              <a:rPr lang="sl-SI" altLang="sl-SI" sz="1600" b="1" dirty="0">
                <a:latin typeface="Arial" panose="020B0604020202020204" pitchFamily="34" charset="0"/>
              </a:rPr>
              <a:t> </a:t>
            </a:r>
            <a:r>
              <a:rPr lang="sl-SI" altLang="sl-SI" sz="1600" b="1" dirty="0" err="1">
                <a:latin typeface="Arial" panose="020B0604020202020204" pitchFamily="34" charset="0"/>
              </a:rPr>
              <a:t>hydrogen</a:t>
            </a:r>
            <a:r>
              <a:rPr lang="sl-SI" altLang="sl-SI" sz="1600" b="1" dirty="0">
                <a:latin typeface="Arial" panose="020B0604020202020204" pitchFamily="34" charset="0"/>
              </a:rPr>
              <a:t> </a:t>
            </a:r>
            <a:r>
              <a:rPr lang="sl-SI" altLang="sl-SI" sz="1600" b="1" dirty="0" err="1">
                <a:latin typeface="Arial" panose="020B0604020202020204" pitchFamily="34" charset="0"/>
              </a:rPr>
              <a:t>value</a:t>
            </a:r>
            <a:r>
              <a:rPr lang="sl-SI" altLang="sl-SI" sz="1600" b="1" dirty="0">
                <a:latin typeface="Arial" panose="020B0604020202020204" pitchFamily="34" charset="0"/>
              </a:rPr>
              <a:t> </a:t>
            </a:r>
            <a:r>
              <a:rPr lang="sl-SI" altLang="sl-SI" sz="1600" b="1" dirty="0" err="1">
                <a:latin typeface="Arial" panose="020B0604020202020204" pitchFamily="34" charset="0"/>
              </a:rPr>
              <a:t>chains</a:t>
            </a:r>
            <a:r>
              <a:rPr lang="sl-SI" altLang="sl-SI" sz="1600" b="1" dirty="0">
                <a:latin typeface="Arial" panose="020B0604020202020204" pitchFamily="34" charset="0"/>
              </a:rPr>
              <a:t> via </a:t>
            </a:r>
            <a:r>
              <a:rPr lang="sl-SI" altLang="sl-SI" sz="1600" b="1" dirty="0" err="1">
                <a:latin typeface="Arial" panose="020B0604020202020204" pitchFamily="34" charset="0"/>
              </a:rPr>
              <a:t>cascade</a:t>
            </a:r>
            <a:r>
              <a:rPr lang="sl-SI" altLang="sl-SI" sz="1600" b="1" dirty="0">
                <a:latin typeface="Arial" panose="020B0604020202020204" pitchFamily="34" charset="0"/>
              </a:rPr>
              <a:t> </a:t>
            </a:r>
            <a:r>
              <a:rPr lang="sl-SI" altLang="sl-SI" sz="1600" b="1" dirty="0" err="1">
                <a:latin typeface="Arial" panose="020B0604020202020204" pitchFamily="34" charset="0"/>
              </a:rPr>
              <a:t>financing</a:t>
            </a:r>
            <a:r>
              <a:rPr lang="sl-SI" altLang="sl-SI" sz="1600" b="1" dirty="0">
                <a:latin typeface="Arial" panose="020B0604020202020204" pitchFamily="34" charset="0"/>
              </a:rPr>
              <a:t>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sl-SI" altLang="sl-SI" dirty="0"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sl-SI" altLang="sl-SI" b="1" dirty="0">
                <a:latin typeface="Arial" panose="020B0604020202020204" pitchFamily="34" charset="0"/>
              </a:rPr>
              <a:t> Long-term </a:t>
            </a:r>
            <a:r>
              <a:rPr lang="sl-SI" altLang="sl-SI" b="1" dirty="0" err="1">
                <a:latin typeface="Arial" panose="020B0604020202020204" pitchFamily="34" charset="0"/>
              </a:rPr>
              <a:t>sustainability</a:t>
            </a:r>
            <a:r>
              <a:rPr lang="sl-SI" altLang="sl-SI" dirty="0">
                <a:latin typeface="Arial" panose="020B0604020202020204" pitchFamily="34" charset="0"/>
              </a:rPr>
              <a:t> </a:t>
            </a:r>
            <a:r>
              <a:rPr lang="sl-SI" altLang="sl-SI" dirty="0" err="1">
                <a:latin typeface="Arial" panose="020B0604020202020204" pitchFamily="34" charset="0"/>
              </a:rPr>
              <a:t>assured</a:t>
            </a:r>
            <a:r>
              <a:rPr lang="sl-SI" altLang="sl-SI" dirty="0">
                <a:latin typeface="Arial" panose="020B0604020202020204" pitchFamily="34" charset="0"/>
              </a:rPr>
              <a:t> </a:t>
            </a:r>
            <a:r>
              <a:rPr lang="sl-SI" altLang="sl-SI" dirty="0" err="1">
                <a:latin typeface="Arial" panose="020B0604020202020204" pitchFamily="34" charset="0"/>
              </a:rPr>
              <a:t>through</a:t>
            </a:r>
            <a:r>
              <a:rPr lang="sl-SI" altLang="sl-SI" dirty="0">
                <a:latin typeface="Arial" panose="020B0604020202020204" pitchFamily="34" charset="0"/>
              </a:rPr>
              <a:t> NAHV SPV </a:t>
            </a:r>
            <a:r>
              <a:rPr lang="sl-SI" altLang="sl-SI" dirty="0" err="1">
                <a:latin typeface="Arial" panose="020B0604020202020204" pitchFamily="34" charset="0"/>
              </a:rPr>
              <a:t>governance</a:t>
            </a:r>
            <a:r>
              <a:rPr lang="sl-SI" altLang="sl-SI" dirty="0">
                <a:latin typeface="Arial" panose="020B0604020202020204" pitchFamily="34" charset="0"/>
              </a:rPr>
              <a:t>.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sl-SI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sl-SI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Naslov 1">
            <a:extLst>
              <a:ext uri="{FF2B5EF4-FFF2-40B4-BE49-F238E27FC236}">
                <a16:creationId xmlns:a16="http://schemas.microsoft.com/office/drawing/2014/main" id="{93F2F16B-2645-DAE6-A73D-A1FBC25EB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839" y="223304"/>
            <a:ext cx="1115226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sl-SI" altLang="en-US" dirty="0"/>
              <a:t> </a:t>
            </a:r>
            <a:r>
              <a:rPr lang="sl-SI" dirty="0" err="1"/>
              <a:t>Expected</a:t>
            </a:r>
            <a:r>
              <a:rPr lang="sl-SI" dirty="0"/>
              <a:t> </a:t>
            </a:r>
            <a:r>
              <a:rPr lang="sl-SI" dirty="0" err="1"/>
              <a:t>Results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75851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10EB482-2D60-9348-9EF7-4C0460E24524}"/>
              </a:ext>
            </a:extLst>
          </p:cNvPr>
          <p:cNvSpPr/>
          <p:nvPr/>
        </p:nvSpPr>
        <p:spPr>
          <a:xfrm>
            <a:off x="529839" y="1464432"/>
            <a:ext cx="10545831" cy="5436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sl-SI" altLang="sl-SI" b="1" dirty="0">
                <a:latin typeface="Arial" panose="020B0604020202020204" pitchFamily="34" charset="0"/>
              </a:rPr>
              <a:t> </a:t>
            </a:r>
            <a:r>
              <a:rPr lang="sl-SI" altLang="sl-SI" b="1" dirty="0" err="1">
                <a:latin typeface="Arial" panose="020B0604020202020204" pitchFamily="34" charset="0"/>
              </a:rPr>
              <a:t>Strengthen</a:t>
            </a:r>
            <a:r>
              <a:rPr lang="sl-SI" altLang="sl-SI" b="1" dirty="0">
                <a:latin typeface="Arial" panose="020B0604020202020204" pitchFamily="34" charset="0"/>
              </a:rPr>
              <a:t> </a:t>
            </a:r>
            <a:r>
              <a:rPr lang="sl-SI" altLang="sl-SI" b="1" dirty="0" err="1">
                <a:latin typeface="Arial" panose="020B0604020202020204" pitchFamily="34" charset="0"/>
              </a:rPr>
              <a:t>the</a:t>
            </a:r>
            <a:r>
              <a:rPr lang="sl-SI" altLang="sl-SI" b="1" dirty="0">
                <a:latin typeface="Arial" panose="020B0604020202020204" pitchFamily="34" charset="0"/>
              </a:rPr>
              <a:t> </a:t>
            </a:r>
            <a:r>
              <a:rPr lang="sl-SI" altLang="sl-SI" b="1" dirty="0" err="1">
                <a:latin typeface="Arial" panose="020B0604020202020204" pitchFamily="34" charset="0"/>
              </a:rPr>
              <a:t>North</a:t>
            </a:r>
            <a:r>
              <a:rPr lang="sl-SI" altLang="sl-SI" b="1" dirty="0">
                <a:latin typeface="Arial" panose="020B0604020202020204" pitchFamily="34" charset="0"/>
              </a:rPr>
              <a:t> Adriatic </a:t>
            </a:r>
            <a:r>
              <a:rPr lang="sl-SI" altLang="sl-SI" b="1" dirty="0" err="1">
                <a:latin typeface="Arial" panose="020B0604020202020204" pitchFamily="34" charset="0"/>
              </a:rPr>
              <a:t>Hydrogen</a:t>
            </a:r>
            <a:r>
              <a:rPr lang="sl-SI" altLang="sl-SI" b="1" dirty="0">
                <a:latin typeface="Arial" panose="020B0604020202020204" pitchFamily="34" charset="0"/>
              </a:rPr>
              <a:t> </a:t>
            </a:r>
            <a:r>
              <a:rPr lang="sl-SI" altLang="sl-SI" b="1" dirty="0" err="1">
                <a:latin typeface="Arial" panose="020B0604020202020204" pitchFamily="34" charset="0"/>
              </a:rPr>
              <a:t>Valley</a:t>
            </a:r>
            <a:r>
              <a:rPr lang="sl-SI" altLang="sl-SI" b="1" dirty="0">
                <a:latin typeface="Arial" panose="020B0604020202020204" pitchFamily="34" charset="0"/>
              </a:rPr>
              <a:t> (NAHV) </a:t>
            </a:r>
            <a:r>
              <a:rPr lang="sl-SI" altLang="sl-SI" b="1" dirty="0" err="1">
                <a:latin typeface="Arial" panose="020B0604020202020204" pitchFamily="34" charset="0"/>
              </a:rPr>
              <a:t>ecosystem</a:t>
            </a:r>
            <a:r>
              <a:rPr lang="sl-SI" altLang="sl-SI" dirty="0">
                <a:latin typeface="Arial" panose="020B0604020202020204" pitchFamily="34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sl-SI" altLang="sl-SI" dirty="0"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sl-SI" altLang="sl-SI" b="1" dirty="0">
                <a:latin typeface="Arial" panose="020B0604020202020204" pitchFamily="34" charset="0"/>
              </a:rPr>
              <a:t> </a:t>
            </a:r>
            <a:r>
              <a:rPr lang="sl-SI" altLang="sl-SI" b="1" dirty="0" err="1">
                <a:latin typeface="Arial" panose="020B0604020202020204" pitchFamily="34" charset="0"/>
              </a:rPr>
              <a:t>Develop</a:t>
            </a:r>
            <a:r>
              <a:rPr lang="sl-SI" altLang="sl-SI" b="1" dirty="0">
                <a:latin typeface="Arial" panose="020B0604020202020204" pitchFamily="34" charset="0"/>
              </a:rPr>
              <a:t> </a:t>
            </a:r>
            <a:r>
              <a:rPr lang="sl-SI" altLang="sl-SI" b="1" dirty="0" err="1">
                <a:latin typeface="Arial" panose="020B0604020202020204" pitchFamily="34" charset="0"/>
              </a:rPr>
              <a:t>local</a:t>
            </a:r>
            <a:r>
              <a:rPr lang="sl-SI" altLang="sl-SI" b="1" dirty="0">
                <a:latin typeface="Arial" panose="020B0604020202020204" pitchFamily="34" charset="0"/>
              </a:rPr>
              <a:t> </a:t>
            </a:r>
            <a:r>
              <a:rPr lang="sl-SI" altLang="sl-SI" b="1" dirty="0" err="1">
                <a:latin typeface="Arial" panose="020B0604020202020204" pitchFamily="34" charset="0"/>
              </a:rPr>
              <a:t>hydrogen</a:t>
            </a:r>
            <a:r>
              <a:rPr lang="sl-SI" altLang="sl-SI" b="1" dirty="0">
                <a:latin typeface="Arial" panose="020B0604020202020204" pitchFamily="34" charset="0"/>
              </a:rPr>
              <a:t> </a:t>
            </a:r>
            <a:r>
              <a:rPr lang="sl-SI" altLang="sl-SI" b="1" dirty="0" err="1">
                <a:latin typeface="Arial" panose="020B0604020202020204" pitchFamily="34" charset="0"/>
              </a:rPr>
              <a:t>alliances</a:t>
            </a:r>
            <a:r>
              <a:rPr lang="sl-SI" altLang="sl-SI" dirty="0">
                <a:latin typeface="Arial" panose="020B0604020202020204" pitchFamily="34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sl-SI" altLang="sl-SI" dirty="0"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sl-SI" altLang="sl-SI" dirty="0">
                <a:latin typeface="Arial" panose="020B0604020202020204" pitchFamily="34" charset="0"/>
              </a:rPr>
              <a:t> </a:t>
            </a:r>
            <a:r>
              <a:rPr lang="sl-SI" altLang="sl-SI" dirty="0" err="1">
                <a:latin typeface="Arial" panose="020B0604020202020204" pitchFamily="34" charset="0"/>
              </a:rPr>
              <a:t>Foster</a:t>
            </a:r>
            <a:r>
              <a:rPr lang="sl-SI" altLang="sl-SI" dirty="0">
                <a:latin typeface="Arial" panose="020B0604020202020204" pitchFamily="34" charset="0"/>
              </a:rPr>
              <a:t> </a:t>
            </a:r>
            <a:r>
              <a:rPr lang="sl-SI" altLang="sl-SI" dirty="0" err="1">
                <a:latin typeface="Arial" panose="020B0604020202020204" pitchFamily="34" charset="0"/>
              </a:rPr>
              <a:t>cross-border</a:t>
            </a:r>
            <a:r>
              <a:rPr lang="sl-SI" altLang="sl-SI" dirty="0">
                <a:latin typeface="Arial" panose="020B0604020202020204" pitchFamily="34" charset="0"/>
              </a:rPr>
              <a:t> </a:t>
            </a:r>
            <a:r>
              <a:rPr lang="sl-SI" altLang="sl-SI" dirty="0" err="1">
                <a:latin typeface="Arial" panose="020B0604020202020204" pitchFamily="34" charset="0"/>
              </a:rPr>
              <a:t>innovation</a:t>
            </a:r>
            <a:r>
              <a:rPr lang="sl-SI" altLang="sl-SI" dirty="0">
                <a:latin typeface="Arial" panose="020B0604020202020204" pitchFamily="34" charset="0"/>
              </a:rPr>
              <a:t> </a:t>
            </a:r>
            <a:r>
              <a:rPr lang="sl-SI" altLang="sl-SI" dirty="0" err="1">
                <a:latin typeface="Arial" panose="020B0604020202020204" pitchFamily="34" charset="0"/>
              </a:rPr>
              <a:t>aligned</a:t>
            </a:r>
            <a:r>
              <a:rPr lang="sl-SI" altLang="sl-SI" dirty="0">
                <a:latin typeface="Arial" panose="020B0604020202020204" pitchFamily="34" charset="0"/>
              </a:rPr>
              <a:t> </a:t>
            </a:r>
            <a:r>
              <a:rPr lang="sl-SI" altLang="sl-SI" dirty="0" err="1">
                <a:latin typeface="Arial" panose="020B0604020202020204" pitchFamily="34" charset="0"/>
              </a:rPr>
              <a:t>with</a:t>
            </a:r>
            <a:r>
              <a:rPr lang="sl-SI" altLang="sl-SI" dirty="0">
                <a:latin typeface="Arial" panose="020B0604020202020204" pitchFamily="34" charset="0"/>
              </a:rPr>
              <a:t> </a:t>
            </a:r>
            <a:r>
              <a:rPr lang="sl-SI" altLang="sl-SI" b="1" dirty="0">
                <a:latin typeface="Arial" panose="020B0604020202020204" pitchFamily="34" charset="0"/>
              </a:rPr>
              <a:t>EU </a:t>
            </a:r>
            <a:r>
              <a:rPr lang="sl-SI" altLang="sl-SI" b="1" dirty="0" err="1">
                <a:latin typeface="Arial" panose="020B0604020202020204" pitchFamily="34" charset="0"/>
              </a:rPr>
              <a:t>priorities</a:t>
            </a:r>
            <a:r>
              <a:rPr lang="sl-SI" altLang="sl-SI" dirty="0">
                <a:latin typeface="Arial" panose="020B0604020202020204" pitchFamily="34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sl-SI" altLang="sl-SI" dirty="0"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sl-SI" altLang="sl-SI" dirty="0">
                <a:latin typeface="Arial" panose="020B0604020202020204" pitchFamily="34" charset="0"/>
              </a:rPr>
              <a:t> </a:t>
            </a:r>
            <a:r>
              <a:rPr lang="sl-SI" altLang="sl-SI" dirty="0" err="1">
                <a:latin typeface="Arial" panose="020B0604020202020204" pitchFamily="34" charset="0"/>
              </a:rPr>
              <a:t>Ensure</a:t>
            </a:r>
            <a:r>
              <a:rPr lang="sl-SI" altLang="sl-SI" dirty="0">
                <a:latin typeface="Arial" panose="020B0604020202020204" pitchFamily="34" charset="0"/>
              </a:rPr>
              <a:t> </a:t>
            </a:r>
            <a:r>
              <a:rPr lang="sl-SI" altLang="sl-SI" b="1" dirty="0" err="1">
                <a:latin typeface="Arial" panose="020B0604020202020204" pitchFamily="34" charset="0"/>
              </a:rPr>
              <a:t>technology</a:t>
            </a:r>
            <a:r>
              <a:rPr lang="sl-SI" altLang="sl-SI" b="1" dirty="0">
                <a:latin typeface="Arial" panose="020B0604020202020204" pitchFamily="34" charset="0"/>
              </a:rPr>
              <a:t> </a:t>
            </a:r>
            <a:r>
              <a:rPr lang="sl-SI" altLang="sl-SI" b="1" dirty="0" err="1">
                <a:latin typeface="Arial" panose="020B0604020202020204" pitchFamily="34" charset="0"/>
              </a:rPr>
              <a:t>scalability</a:t>
            </a:r>
            <a:r>
              <a:rPr lang="sl-SI" altLang="sl-SI" b="1" dirty="0">
                <a:latin typeface="Arial" panose="020B0604020202020204" pitchFamily="34" charset="0"/>
              </a:rPr>
              <a:t> </a:t>
            </a:r>
            <a:r>
              <a:rPr lang="sl-SI" altLang="sl-SI" b="1" dirty="0" err="1">
                <a:latin typeface="Arial" panose="020B0604020202020204" pitchFamily="34" charset="0"/>
              </a:rPr>
              <a:t>and</a:t>
            </a:r>
            <a:r>
              <a:rPr lang="sl-SI" altLang="sl-SI" b="1" dirty="0">
                <a:latin typeface="Arial" panose="020B0604020202020204" pitchFamily="34" charset="0"/>
              </a:rPr>
              <a:t> </a:t>
            </a:r>
            <a:r>
              <a:rPr lang="sl-SI" altLang="sl-SI" b="1" dirty="0" err="1">
                <a:latin typeface="Arial" panose="020B0604020202020204" pitchFamily="34" charset="0"/>
              </a:rPr>
              <a:t>replicability</a:t>
            </a:r>
            <a:r>
              <a:rPr lang="sl-SI" altLang="sl-SI" dirty="0">
                <a:latin typeface="Arial" panose="020B0604020202020204" pitchFamily="34" charset="0"/>
              </a:rPr>
              <a:t> in </a:t>
            </a:r>
            <a:r>
              <a:rPr lang="sl-SI" altLang="sl-SI" dirty="0" err="1">
                <a:latin typeface="Arial" panose="020B0604020202020204" pitchFamily="34" charset="0"/>
              </a:rPr>
              <a:t>less</a:t>
            </a:r>
            <a:r>
              <a:rPr lang="sl-SI" altLang="sl-SI" dirty="0">
                <a:latin typeface="Arial" panose="020B0604020202020204" pitchFamily="34" charset="0"/>
              </a:rPr>
              <a:t> </a:t>
            </a:r>
            <a:r>
              <a:rPr lang="sl-SI" altLang="sl-SI" dirty="0" err="1">
                <a:latin typeface="Arial" panose="020B0604020202020204" pitchFamily="34" charset="0"/>
              </a:rPr>
              <a:t>developed</a:t>
            </a:r>
            <a:r>
              <a:rPr lang="sl-SI" altLang="sl-SI" dirty="0">
                <a:latin typeface="Arial" panose="020B0604020202020204" pitchFamily="34" charset="0"/>
              </a:rPr>
              <a:t> </a:t>
            </a:r>
            <a:r>
              <a:rPr lang="sl-SI" altLang="sl-SI" dirty="0" err="1">
                <a:latin typeface="Arial" panose="020B0604020202020204" pitchFamily="34" charset="0"/>
              </a:rPr>
              <a:t>regions</a:t>
            </a:r>
            <a:r>
              <a:rPr lang="sl-SI" altLang="sl-SI" dirty="0">
                <a:latin typeface="Arial" panose="020B0604020202020204" pitchFamily="34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sl-SI" altLang="sl-SI" dirty="0"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sl-SI" altLang="sl-SI" dirty="0">
                <a:latin typeface="Arial" panose="020B0604020202020204" pitchFamily="34" charset="0"/>
              </a:rPr>
              <a:t> </a:t>
            </a:r>
            <a:r>
              <a:rPr lang="sl-SI" altLang="sl-SI" dirty="0" err="1">
                <a:latin typeface="Arial" panose="020B0604020202020204" pitchFamily="34" charset="0"/>
              </a:rPr>
              <a:t>Foster</a:t>
            </a:r>
            <a:r>
              <a:rPr lang="sl-SI" altLang="sl-SI" dirty="0">
                <a:latin typeface="Arial" panose="020B0604020202020204" pitchFamily="34" charset="0"/>
              </a:rPr>
              <a:t> </a:t>
            </a:r>
            <a:r>
              <a:rPr lang="sl-SI" altLang="sl-SI" b="1" dirty="0" err="1">
                <a:latin typeface="Arial" panose="020B0604020202020204" pitchFamily="34" charset="0"/>
              </a:rPr>
              <a:t>cross-regional</a:t>
            </a:r>
            <a:r>
              <a:rPr lang="sl-SI" altLang="sl-SI" b="1" dirty="0">
                <a:latin typeface="Arial" panose="020B0604020202020204" pitchFamily="34" charset="0"/>
              </a:rPr>
              <a:t> </a:t>
            </a:r>
            <a:r>
              <a:rPr lang="sl-SI" altLang="sl-SI" b="1" dirty="0" err="1">
                <a:latin typeface="Arial" panose="020B0604020202020204" pitchFamily="34" charset="0"/>
              </a:rPr>
              <a:t>collaboration</a:t>
            </a:r>
            <a:r>
              <a:rPr lang="sl-SI" altLang="sl-SI" dirty="0">
                <a:latin typeface="Arial" panose="020B0604020202020204" pitchFamily="34" charset="0"/>
              </a:rPr>
              <a:t> </a:t>
            </a:r>
            <a:r>
              <a:rPr lang="sl-SI" altLang="sl-SI" dirty="0" err="1">
                <a:latin typeface="Arial" panose="020B0604020202020204" pitchFamily="34" charset="0"/>
              </a:rPr>
              <a:t>aligned</a:t>
            </a:r>
            <a:r>
              <a:rPr lang="sl-SI" altLang="sl-SI" dirty="0">
                <a:latin typeface="Arial" panose="020B0604020202020204" pitchFamily="34" charset="0"/>
              </a:rPr>
              <a:t> </a:t>
            </a:r>
            <a:r>
              <a:rPr lang="sl-SI" altLang="sl-SI" dirty="0" err="1">
                <a:latin typeface="Arial" panose="020B0604020202020204" pitchFamily="34" charset="0"/>
              </a:rPr>
              <a:t>with</a:t>
            </a:r>
            <a:r>
              <a:rPr lang="sl-SI" altLang="sl-SI" dirty="0">
                <a:latin typeface="Arial" panose="020B0604020202020204" pitchFamily="34" charset="0"/>
              </a:rPr>
              <a:t> </a:t>
            </a:r>
            <a:r>
              <a:rPr lang="sl-SI" altLang="sl-SI" b="1" dirty="0">
                <a:latin typeface="Arial" panose="020B0604020202020204" pitchFamily="34" charset="0"/>
              </a:rPr>
              <a:t>EU </a:t>
            </a:r>
            <a:r>
              <a:rPr lang="sl-SI" altLang="sl-SI" b="1" dirty="0" err="1">
                <a:latin typeface="Arial" panose="020B0604020202020204" pitchFamily="34" charset="0"/>
              </a:rPr>
              <a:t>hydrogen</a:t>
            </a:r>
            <a:r>
              <a:rPr lang="sl-SI" altLang="sl-SI" b="1" dirty="0">
                <a:latin typeface="Arial" panose="020B0604020202020204" pitchFamily="34" charset="0"/>
              </a:rPr>
              <a:t> </a:t>
            </a:r>
            <a:r>
              <a:rPr lang="sl-SI" altLang="sl-SI" b="1" dirty="0" err="1">
                <a:latin typeface="Arial" panose="020B0604020202020204" pitchFamily="34" charset="0"/>
              </a:rPr>
              <a:t>strategy</a:t>
            </a:r>
            <a:r>
              <a:rPr lang="sl-SI" altLang="sl-SI" dirty="0">
                <a:latin typeface="Arial" panose="020B0604020202020204" pitchFamily="34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sl-SI" altLang="sl-SI" dirty="0"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sl-SI" altLang="sl-SI" dirty="0">
                <a:latin typeface="Arial" panose="020B0604020202020204" pitchFamily="34" charset="0"/>
              </a:rPr>
              <a:t> </a:t>
            </a:r>
            <a:r>
              <a:rPr lang="sl-SI" altLang="sl-SI" dirty="0" err="1">
                <a:latin typeface="Arial" panose="020B0604020202020204" pitchFamily="34" charset="0"/>
              </a:rPr>
              <a:t>Enable</a:t>
            </a:r>
            <a:r>
              <a:rPr lang="sl-SI" altLang="sl-SI" dirty="0">
                <a:latin typeface="Arial" panose="020B0604020202020204" pitchFamily="34" charset="0"/>
              </a:rPr>
              <a:t> </a:t>
            </a:r>
            <a:r>
              <a:rPr lang="sl-SI" altLang="sl-SI" b="1" dirty="0">
                <a:latin typeface="Arial" panose="020B0604020202020204" pitchFamily="34" charset="0"/>
              </a:rPr>
              <a:t>market </a:t>
            </a:r>
            <a:r>
              <a:rPr lang="sl-SI" altLang="sl-SI" b="1" dirty="0" err="1">
                <a:latin typeface="Arial" panose="020B0604020202020204" pitchFamily="34" charset="0"/>
              </a:rPr>
              <a:t>replication</a:t>
            </a:r>
            <a:r>
              <a:rPr lang="sl-SI" altLang="sl-SI" dirty="0">
                <a:latin typeface="Arial" panose="020B0604020202020204" pitchFamily="34" charset="0"/>
              </a:rPr>
              <a:t> </a:t>
            </a:r>
            <a:r>
              <a:rPr lang="sl-SI" altLang="sl-SI" dirty="0" err="1">
                <a:latin typeface="Arial" panose="020B0604020202020204" pitchFamily="34" charset="0"/>
              </a:rPr>
              <a:t>of</a:t>
            </a:r>
            <a:r>
              <a:rPr lang="sl-SI" altLang="sl-SI" dirty="0">
                <a:latin typeface="Arial" panose="020B0604020202020204" pitchFamily="34" charset="0"/>
              </a:rPr>
              <a:t> </a:t>
            </a:r>
            <a:r>
              <a:rPr lang="sl-SI" altLang="sl-SI" dirty="0" err="1">
                <a:latin typeface="Arial" panose="020B0604020202020204" pitchFamily="34" charset="0"/>
              </a:rPr>
              <a:t>hydrogen</a:t>
            </a:r>
            <a:r>
              <a:rPr lang="sl-SI" altLang="sl-SI" dirty="0">
                <a:latin typeface="Arial" panose="020B0604020202020204" pitchFamily="34" charset="0"/>
              </a:rPr>
              <a:t> </a:t>
            </a:r>
            <a:r>
              <a:rPr lang="sl-SI" altLang="sl-SI" dirty="0" err="1">
                <a:latin typeface="Arial" panose="020B0604020202020204" pitchFamily="34" charset="0"/>
              </a:rPr>
              <a:t>innovations</a:t>
            </a:r>
            <a:r>
              <a:rPr lang="sl-SI" altLang="sl-SI" dirty="0">
                <a:latin typeface="Arial" panose="020B0604020202020204" pitchFamily="34" charset="0"/>
              </a:rPr>
              <a:t> </a:t>
            </a:r>
            <a:r>
              <a:rPr lang="sl-SI" altLang="sl-SI" dirty="0" err="1">
                <a:latin typeface="Arial" panose="020B0604020202020204" pitchFamily="34" charset="0"/>
              </a:rPr>
              <a:t>across</a:t>
            </a:r>
            <a:r>
              <a:rPr lang="sl-SI" altLang="sl-SI" dirty="0">
                <a:latin typeface="Arial" panose="020B0604020202020204" pitchFamily="34" charset="0"/>
              </a:rPr>
              <a:t> NAHV </a:t>
            </a:r>
            <a:r>
              <a:rPr lang="sl-SI" altLang="sl-SI" dirty="0" err="1">
                <a:latin typeface="Arial" panose="020B0604020202020204" pitchFamily="34" charset="0"/>
              </a:rPr>
              <a:t>regions</a:t>
            </a:r>
            <a:r>
              <a:rPr lang="sl-SI" altLang="sl-SI" dirty="0">
                <a:latin typeface="Arial" panose="020B0604020202020204" pitchFamily="34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sl-SI" altLang="sl-SI" dirty="0"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sl-SI" altLang="sl-SI" b="1" dirty="0">
                <a:latin typeface="Arial" panose="020B0604020202020204" pitchFamily="34" charset="0"/>
              </a:rPr>
              <a:t> </a:t>
            </a:r>
            <a:r>
              <a:rPr lang="sl-SI" altLang="sl-SI" b="1" dirty="0" err="1">
                <a:latin typeface="Arial" panose="020B0604020202020204" pitchFamily="34" charset="0"/>
              </a:rPr>
              <a:t>Extend</a:t>
            </a:r>
            <a:r>
              <a:rPr lang="sl-SI" altLang="sl-SI" b="1" dirty="0">
                <a:latin typeface="Arial" panose="020B0604020202020204" pitchFamily="34" charset="0"/>
              </a:rPr>
              <a:t> </a:t>
            </a:r>
            <a:r>
              <a:rPr lang="sl-SI" altLang="sl-SI" b="1" dirty="0" err="1">
                <a:latin typeface="Arial" panose="020B0604020202020204" pitchFamily="34" charset="0"/>
              </a:rPr>
              <a:t>project</a:t>
            </a:r>
            <a:r>
              <a:rPr lang="sl-SI" altLang="sl-SI" b="1" dirty="0">
                <a:latin typeface="Arial" panose="020B0604020202020204" pitchFamily="34" charset="0"/>
              </a:rPr>
              <a:t> </a:t>
            </a:r>
            <a:r>
              <a:rPr lang="sl-SI" altLang="sl-SI" b="1" dirty="0" err="1">
                <a:latin typeface="Arial" panose="020B0604020202020204" pitchFamily="34" charset="0"/>
              </a:rPr>
              <a:t>benefits</a:t>
            </a:r>
            <a:r>
              <a:rPr lang="sl-SI" altLang="sl-SI" dirty="0">
                <a:latin typeface="Arial" panose="020B0604020202020204" pitchFamily="34" charset="0"/>
              </a:rPr>
              <a:t> to </a:t>
            </a:r>
            <a:r>
              <a:rPr lang="sl-SI" altLang="sl-SI" dirty="0" err="1">
                <a:latin typeface="Arial" panose="020B0604020202020204" pitchFamily="34" charset="0"/>
              </a:rPr>
              <a:t>other</a:t>
            </a:r>
            <a:r>
              <a:rPr lang="sl-SI" altLang="sl-SI" dirty="0">
                <a:latin typeface="Arial" panose="020B0604020202020204" pitchFamily="34" charset="0"/>
              </a:rPr>
              <a:t> </a:t>
            </a:r>
            <a:r>
              <a:rPr lang="sl-SI" altLang="sl-SI" dirty="0" err="1">
                <a:latin typeface="Arial" panose="020B0604020202020204" pitchFamily="34" charset="0"/>
              </a:rPr>
              <a:t>hydrogen</a:t>
            </a:r>
            <a:r>
              <a:rPr lang="sl-SI" altLang="sl-SI" dirty="0">
                <a:latin typeface="Arial" panose="020B0604020202020204" pitchFamily="34" charset="0"/>
              </a:rPr>
              <a:t> </a:t>
            </a:r>
            <a:r>
              <a:rPr lang="sl-SI" altLang="sl-SI" dirty="0" err="1">
                <a:latin typeface="Arial" panose="020B0604020202020204" pitchFamily="34" charset="0"/>
              </a:rPr>
              <a:t>ecosystems</a:t>
            </a:r>
            <a:r>
              <a:rPr lang="sl-SI" altLang="sl-SI" dirty="0">
                <a:latin typeface="Arial" panose="020B0604020202020204" pitchFamily="34" charset="0"/>
              </a:rPr>
              <a:t> </a:t>
            </a:r>
            <a:r>
              <a:rPr lang="sl-SI" altLang="sl-SI" dirty="0" err="1">
                <a:latin typeface="Arial" panose="020B0604020202020204" pitchFamily="34" charset="0"/>
              </a:rPr>
              <a:t>across</a:t>
            </a:r>
            <a:r>
              <a:rPr lang="sl-SI" altLang="sl-SI" dirty="0">
                <a:latin typeface="Arial" panose="020B0604020202020204" pitchFamily="34" charset="0"/>
              </a:rPr>
              <a:t> </a:t>
            </a:r>
            <a:r>
              <a:rPr lang="sl-SI" altLang="sl-SI" dirty="0" err="1">
                <a:latin typeface="Arial" panose="020B0604020202020204" pitchFamily="34" charset="0"/>
              </a:rPr>
              <a:t>the</a:t>
            </a:r>
            <a:r>
              <a:rPr lang="sl-SI" altLang="sl-SI" dirty="0">
                <a:latin typeface="Arial" panose="020B0604020202020204" pitchFamily="34" charset="0"/>
              </a:rPr>
              <a:t> EU.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sl-SI" altLang="sl-SI" dirty="0">
              <a:latin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lphaLcParenR"/>
            </a:pPr>
            <a:endParaRPr lang="sl-SI" dirty="0">
              <a:highlight>
                <a:srgbClr val="FFFF00"/>
              </a:highligh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lphaLcParenR"/>
            </a:pPr>
            <a:endParaRPr lang="sl-SI" dirty="0">
              <a:highlight>
                <a:srgbClr val="FFFF00"/>
              </a:highligh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sl-SI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sl-SI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Naslov 1">
            <a:extLst>
              <a:ext uri="{FF2B5EF4-FFF2-40B4-BE49-F238E27FC236}">
                <a16:creationId xmlns:a16="http://schemas.microsoft.com/office/drawing/2014/main" id="{93F2F16B-2645-DAE6-A73D-A1FBC25EB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839" y="223304"/>
            <a:ext cx="1115226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sl-SI" dirty="0" err="1"/>
              <a:t>Strategic</a:t>
            </a:r>
            <a:r>
              <a:rPr lang="sl-SI" dirty="0"/>
              <a:t> </a:t>
            </a:r>
            <a:r>
              <a:rPr lang="sl-SI" dirty="0" err="1"/>
              <a:t>Impact</a:t>
            </a:r>
            <a:r>
              <a:rPr lang="sl-SI" dirty="0"/>
              <a:t> </a:t>
            </a:r>
            <a:r>
              <a:rPr lang="sl-SI" dirty="0" err="1"/>
              <a:t>of</a:t>
            </a:r>
            <a:r>
              <a:rPr lang="sl-SI" dirty="0"/>
              <a:t> NACHIP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40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slov 1">
            <a:extLst>
              <a:ext uri="{FF2B5EF4-FFF2-40B4-BE49-F238E27FC236}">
                <a16:creationId xmlns:a16="http://schemas.microsoft.com/office/drawing/2014/main" id="{93F2F16B-2645-DAE6-A73D-A1FBC25EB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839" y="223304"/>
            <a:ext cx="1115226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sl-SI" dirty="0"/>
              <a:t>Co-</a:t>
            </a:r>
            <a:r>
              <a:rPr lang="sl-SI" dirty="0" err="1"/>
              <a:t>Financing</a:t>
            </a:r>
            <a:r>
              <a:rPr lang="sl-SI" dirty="0"/>
              <a:t> &amp; Project </a:t>
            </a:r>
            <a:r>
              <a:rPr lang="sl-SI" dirty="0" err="1"/>
              <a:t>Duration</a:t>
            </a:r>
            <a:endParaRPr lang="en-US" alt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04F6050-5CB4-47DB-9879-968C4A9CE6DB}"/>
              </a:ext>
            </a:extLst>
          </p:cNvPr>
          <p:cNvSpPr/>
          <p:nvPr/>
        </p:nvSpPr>
        <p:spPr>
          <a:xfrm>
            <a:off x="772357" y="1700632"/>
            <a:ext cx="993411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sl-SI" altLang="sl-SI" dirty="0">
                <a:latin typeface="Arial" panose="020B0604020202020204" pitchFamily="34" charset="0"/>
              </a:rPr>
              <a:t>  </a:t>
            </a:r>
            <a:r>
              <a:rPr lang="en-GB" altLang="sl-SI" dirty="0">
                <a:latin typeface="Arial" panose="020B0604020202020204" pitchFamily="34" charset="0"/>
              </a:rPr>
              <a:t>Total project value: €10.5 million.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GB" altLang="sl-SI" dirty="0">
              <a:latin typeface="Arial" panose="020B0604020202020204" pitchFamily="34" charset="0"/>
            </a:endParaRPr>
          </a:p>
          <a:p>
            <a:pPr indent="-28575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dirty="0">
                <a:latin typeface="Arial" panose="020B0604020202020204" pitchFamily="34" charset="0"/>
              </a:rPr>
              <a:t>Total co-financing: €7.6 million.</a:t>
            </a:r>
            <a:endParaRPr lang="en-GB" altLang="sl-SI" dirty="0">
              <a:latin typeface="Arial" panose="020B0604020202020204" pitchFamily="34" charset="0"/>
            </a:endParaRPr>
          </a:p>
          <a:p>
            <a:pPr indent="-28575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GB" altLang="sl-SI" dirty="0">
              <a:latin typeface="Arial" panose="020B0604020202020204" pitchFamily="34" charset="0"/>
            </a:endParaRPr>
          </a:p>
          <a:p>
            <a:pPr indent="-28575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sl-SI" dirty="0">
                <a:latin typeface="Arial" panose="020B0604020202020204" pitchFamily="34" charset="0"/>
              </a:rPr>
              <a:t>67.2% of funding directed to pilot project implementation.</a:t>
            </a:r>
          </a:p>
          <a:p>
            <a:pPr indent="-28575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GB" altLang="sl-SI" dirty="0">
              <a:latin typeface="Arial" panose="020B0604020202020204" pitchFamily="34" charset="0"/>
            </a:endParaRPr>
          </a:p>
          <a:p>
            <a:pPr indent="-28575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sl-SI" dirty="0">
                <a:latin typeface="Arial" panose="020B0604020202020204" pitchFamily="34" charset="0"/>
              </a:rPr>
              <a:t>Co-financing spread across regions: Slovenia (31.7%), Croatia (30.4%), FVG/Italy (23.8%).</a:t>
            </a:r>
          </a:p>
          <a:p>
            <a:pPr indent="-28575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GB" altLang="sl-SI" dirty="0">
              <a:latin typeface="Arial" panose="020B0604020202020204" pitchFamily="34" charset="0"/>
            </a:endParaRPr>
          </a:p>
          <a:p>
            <a:pPr indent="-28575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sl-SI" dirty="0">
                <a:latin typeface="Arial" panose="020B0604020202020204" pitchFamily="34" charset="0"/>
              </a:rPr>
              <a:t>80% of funds allocated to SMEs in less developed regions (Eastern Slovenia, Mediterranean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sl-SI" dirty="0">
                <a:latin typeface="Arial" panose="020B0604020202020204" pitchFamily="34" charset="0"/>
              </a:rPr>
              <a:t>    Croatia, Central Croatia).</a:t>
            </a:r>
          </a:p>
          <a:p>
            <a:pPr indent="-28575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GB" altLang="sl-SI" dirty="0">
              <a:latin typeface="Arial" panose="020B0604020202020204" pitchFamily="34" charset="0"/>
            </a:endParaRPr>
          </a:p>
          <a:p>
            <a:pPr indent="-28575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sl-SI" dirty="0">
                <a:latin typeface="Arial" panose="020B0604020202020204" pitchFamily="34" charset="0"/>
              </a:rPr>
              <a:t>Balanced co-financing across FVG, Slovenia, and Croatia.</a:t>
            </a:r>
          </a:p>
          <a:p>
            <a:pPr indent="-28575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GB" altLang="sl-SI" dirty="0">
              <a:latin typeface="Arial" panose="020B0604020202020204" pitchFamily="34" charset="0"/>
            </a:endParaRPr>
          </a:p>
          <a:p>
            <a:pPr indent="-28575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sl-SI" dirty="0">
                <a:latin typeface="Arial" panose="020B0604020202020204" pitchFamily="34" charset="0"/>
              </a:rPr>
              <a:t>3-year project duration, ensuring long-term sustainability. </a:t>
            </a:r>
          </a:p>
        </p:txBody>
      </p:sp>
    </p:spTree>
    <p:extLst>
      <p:ext uri="{BB962C8B-B14F-4D97-AF65-F5344CB8AC3E}">
        <p14:creationId xmlns:p14="http://schemas.microsoft.com/office/powerpoint/2010/main" val="2996117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63678E0-B89A-42C9-D948-4FE55710A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3492" y="3000998"/>
            <a:ext cx="9596760" cy="1881720"/>
          </a:xfrm>
        </p:spPr>
        <p:txBody>
          <a:bodyPr>
            <a:normAutofit fontScale="90000"/>
          </a:bodyPr>
          <a:lstStyle/>
          <a:p>
            <a:r>
              <a:rPr lang="en-GB" dirty="0"/>
              <a:t>Contact Information:</a:t>
            </a:r>
            <a:br>
              <a:rPr lang="en-GB" dirty="0"/>
            </a:br>
            <a:br>
              <a:rPr lang="en-GB" dirty="0"/>
            </a:br>
            <a:r>
              <a:rPr lang="en-GB" sz="2000" b="0" dirty="0" err="1">
                <a:latin typeface="Arial" panose="020B0604020202020204" pitchFamily="34" charset="0"/>
                <a:ea typeface="+mn-ea"/>
                <a:cs typeface="+mn-cs"/>
              </a:rPr>
              <a:t>Matja</a:t>
            </a:r>
            <a:r>
              <a:rPr lang="sl-SI" sz="2000" b="0" dirty="0">
                <a:latin typeface="Arial" panose="020B0604020202020204" pitchFamily="34" charset="0"/>
                <a:ea typeface="+mn-ea"/>
                <a:cs typeface="+mn-cs"/>
              </a:rPr>
              <a:t>ž</a:t>
            </a:r>
            <a:r>
              <a:rPr lang="en-GB" sz="2000" b="0" dirty="0">
                <a:latin typeface="Arial" panose="020B0604020202020204" pitchFamily="34" charset="0"/>
                <a:ea typeface="+mn-ea"/>
                <a:cs typeface="+mn-cs"/>
              </a:rPr>
              <a:t> Logar, NACHIP Coordinator: </a:t>
            </a:r>
            <a:r>
              <a:rPr lang="en-GB" sz="2000" b="0" dirty="0">
                <a:latin typeface="Arial" panose="020B0604020202020204" pitchFamily="34" charset="0"/>
                <a:ea typeface="+mn-ea"/>
                <a:cs typeface="+mn-cs"/>
                <a:hlinkClick r:id="rId2"/>
              </a:rPr>
              <a:t>matjaz.logar@ijs.si</a:t>
            </a:r>
            <a:br>
              <a:rPr lang="en-GB" sz="2000" b="0" dirty="0">
                <a:latin typeface="Arial" panose="020B0604020202020204" pitchFamily="34" charset="0"/>
                <a:ea typeface="+mn-ea"/>
                <a:cs typeface="+mn-cs"/>
              </a:rPr>
            </a:br>
            <a:br>
              <a:rPr lang="en-GB" sz="2000" b="0" dirty="0">
                <a:latin typeface="Arial" panose="020B0604020202020204" pitchFamily="34" charset="0"/>
                <a:ea typeface="+mn-ea"/>
                <a:cs typeface="+mn-cs"/>
              </a:rPr>
            </a:br>
            <a:r>
              <a:rPr lang="en-GB" sz="2000" b="0" dirty="0">
                <a:latin typeface="Arial" panose="020B0604020202020204" pitchFamily="34" charset="0"/>
                <a:ea typeface="+mn-ea"/>
                <a:cs typeface="+mn-cs"/>
              </a:rPr>
              <a:t>Jurij Giacomelli, Communication &amp; Dissemination: </a:t>
            </a:r>
            <a:r>
              <a:rPr lang="en-GB" sz="2000" b="0" dirty="0">
                <a:latin typeface="Arial" panose="020B0604020202020204" pitchFamily="34" charset="0"/>
                <a:ea typeface="+mn-ea"/>
                <a:cs typeface="+mn-cs"/>
                <a:hlinkClick r:id="rId3"/>
              </a:rPr>
              <a:t>jurij.giacomelli@meta-circularity.eu</a:t>
            </a:r>
            <a:br>
              <a:rPr lang="en-GB" sz="2000" b="0" dirty="0">
                <a:latin typeface="Arial" panose="020B0604020202020204" pitchFamily="34" charset="0"/>
                <a:ea typeface="+mn-ea"/>
                <a:cs typeface="+mn-cs"/>
              </a:rPr>
            </a:br>
            <a:endParaRPr lang="en-GB" sz="2000" b="0" dirty="0"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9" name="Picture 4">
            <a:extLst>
              <a:ext uri="{FF2B5EF4-FFF2-40B4-BE49-F238E27FC236}">
                <a16:creationId xmlns:a16="http://schemas.microsoft.com/office/drawing/2014/main" id="{2F0FEB54-5772-BACC-A95B-1E93DA7D5E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8305" y="107587"/>
            <a:ext cx="3951126" cy="2325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13614"/>
      </p:ext>
    </p:extLst>
  </p:cSld>
  <p:clrMapOvr>
    <a:masterClrMapping/>
  </p:clrMapOvr>
</p:sld>
</file>

<file path=ppt/theme/theme1.xml><?xml version="1.0" encoding="utf-8"?>
<a:theme xmlns:a="http://schemas.openxmlformats.org/drawingml/2006/main" name="NAHV TITLE SLIDE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/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NAHV SLIDE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3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/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NAHV SLIDE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4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/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6212</TotalTime>
  <Words>563</Words>
  <Application>Microsoft Office PowerPoint</Application>
  <PresentationFormat>Widescreen</PresentationFormat>
  <Paragraphs>106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Aptos</vt:lpstr>
      <vt:lpstr>Arial</vt:lpstr>
      <vt:lpstr>Calibri</vt:lpstr>
      <vt:lpstr>Open Sans</vt:lpstr>
      <vt:lpstr>Tahoma</vt:lpstr>
      <vt:lpstr>NAHV TITLE SLIDE</vt:lpstr>
      <vt:lpstr>NAHV SLIDE</vt:lpstr>
      <vt:lpstr>1_NAHV SLIDE</vt:lpstr>
      <vt:lpstr>PROJECT PRESENTATION</vt:lpstr>
      <vt:lpstr>Introduction to NACHIP</vt:lpstr>
      <vt:lpstr>NACHIP's Main Goals</vt:lpstr>
      <vt:lpstr>NACHIP Consortium</vt:lpstr>
      <vt:lpstr>Key Challenges Addressed</vt:lpstr>
      <vt:lpstr> Expected Results</vt:lpstr>
      <vt:lpstr>Strategic Impact of NACHIP</vt:lpstr>
      <vt:lpstr>Co-Financing &amp; Project Duration</vt:lpstr>
      <vt:lpstr>Contact Information:  Matjaž Logar, NACHIP Coordinator: matjaz.logar@ijs.si  Jurij Giacomelli, Communication &amp; Dissemination: jurij.giacomelli@meta-circularity.eu 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Sebastian</dc:creator>
  <cp:lastModifiedBy>MKristl</cp:lastModifiedBy>
  <cp:revision>211</cp:revision>
  <dcterms:created xsi:type="dcterms:W3CDTF">2022-05-26T08:04:12Z</dcterms:created>
  <dcterms:modified xsi:type="dcterms:W3CDTF">2024-11-14T06:15:55Z</dcterms:modified>
</cp:coreProperties>
</file>