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B2CA"/>
    <a:srgbClr val="004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74"/>
    <p:restoredTop sz="97722"/>
  </p:normalViewPr>
  <p:slideViewPr>
    <p:cSldViewPr snapToGrid="0" showGuides="1">
      <p:cViewPr varScale="1">
        <p:scale>
          <a:sx n="70" d="100"/>
          <a:sy n="70" d="100"/>
        </p:scale>
        <p:origin x="720" y="6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59" d="100"/>
          <a:sy n="159" d="100"/>
        </p:scale>
        <p:origin x="471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613CC-ACCF-0848-A8C2-E562E6CC48E0}" type="datetimeFigureOut">
              <a:rPr lang="aa-ET" smtClean="0"/>
              <a:t>13/11/2024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74876-A1BB-1B44-A318-66C9CAE45E9C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035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74876-A1BB-1B44-A318-66C9CAE45E9C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1474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AE9C4-C6FE-1E50-8A14-DF0D51034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5A1FF5-9B4A-02B8-4E3B-1CC15AD39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0D8E1B-2E01-6770-37DD-3ED7E935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14C7-8F94-CC49-BEB1-B320F5CF9C0B}" type="datetime1">
              <a:rPr lang="en-US" smtClean="0"/>
              <a:t>11/13/2024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E45E41-23B8-D56A-FA89-97349A283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00706-8F8C-8717-0246-1672E462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0762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EF2608-7FC5-74BF-8A3E-F0209E05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2BC258-1C3F-ADC5-DD04-C474250C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6566DA-7472-6FF0-FBA7-0107266E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D331-8BF5-1F4D-AD47-5F950F0FE00B}" type="datetime1">
              <a:rPr lang="en-US" smtClean="0"/>
              <a:t>11/13/2024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CF6D83-2A6B-F125-7DED-B871F347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6FEDD5-6AE7-F89E-8895-B4C460AB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7458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0C5860-3DE6-78A8-3D07-0065F00B9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28A51A-AFF8-0331-8665-8CC414DD4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1C3F9C-25EF-6E51-6CC6-31F0A0A3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7B83-22C1-FF4D-ADC3-876A04CE5EB4}" type="datetime1">
              <a:rPr lang="en-US" smtClean="0"/>
              <a:t>11/13/2024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359C3C-120F-B11F-B7E5-D412A6C7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07C4C1-22E6-B664-BF97-FC722F32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8534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A2365-2FDD-38A9-500A-CC0258FB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24A69-248F-1EF0-3098-F79DEE78E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BEC5FA-557D-31FD-C0E3-E7D8B8CA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BC4F-26DF-B44E-87CB-D87C602F3C18}" type="datetime1">
              <a:rPr lang="en-US" smtClean="0"/>
              <a:t>11/13/2024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CCAD6C-D5E5-B3F7-C8A4-43DE067E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A4424-A213-E79A-862C-AF115C70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4972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0C738-444B-22D7-8B03-4C6C2831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0435A-37DF-2CEE-25E1-3158568D6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8283A5-E49E-F69B-C92B-1489E71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08382-F698-2F4D-A339-4777F35571BE}" type="datetime1">
              <a:rPr lang="en-US" smtClean="0"/>
              <a:t>11/13/2024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111525-AAAB-3E7C-29DD-1D1E91AE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15F6E2-5941-5E0F-B621-16C76F7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642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F4563-945B-D52D-EA35-199CE17B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56477F-D841-8BBF-AFD6-811BAE166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48FFB7-CE15-2F9F-4C86-9BBE99321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FD2BD9-AFEC-1FF8-A640-86F20893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9804-6C3D-A943-98E0-AC19821FE85D}" type="datetime1">
              <a:rPr lang="en-US" smtClean="0"/>
              <a:t>11/13/2024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EDB0DE-0DCE-91AB-C8F4-1E0621B6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59B9DB-26EE-CF77-3570-2CD068BE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5614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E7CAE0-0A8C-C37A-07E8-5FC93D57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0554A1-FC58-6E78-90FB-5C0D0EC45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908349-5645-F466-C40E-8B66C8AB9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906727-605D-3B47-C749-744CA5090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803D2-C752-E786-95D0-7DCD6E70F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1806AA-8EC8-E91C-869F-952B5871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F270-88D4-F44E-B07A-FE8CAB4B079A}" type="datetime1">
              <a:rPr lang="en-US" smtClean="0"/>
              <a:t>11/13/2024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E3E714-CC07-5BEA-78AF-5A8E4EDF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D60BDC-654F-B602-5968-6257C30F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8870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1EF5-8393-871D-616B-C10E6782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E59006-3F91-5ACD-D953-EFE77942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412-065A-AF41-A1A4-E2C9034670B7}" type="datetime1">
              <a:rPr lang="en-US" smtClean="0"/>
              <a:t>11/13/2024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D9FC01-E7AA-EB55-5029-D9FA16E4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24022E-3824-A3B7-D861-5FC8260D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6407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64AF6D6-BC1A-6758-3251-B6F70433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1BB0-46B1-0F46-88AA-3FC39789891E}" type="datetime1">
              <a:rPr lang="en-US" smtClean="0"/>
              <a:t>11/13/2024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05744F-01A8-EA21-0AF5-ED74C1AC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2B85B8-A5D7-10BD-7F44-FA76810A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6549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4B787E-053F-48DC-1FD3-0E064E1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93C75-86E6-2E66-EDA8-822A5C54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E8952C-FBC2-5FF7-96A8-FC4C73A4C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213632-6CC5-CBBC-FB67-743F0360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CAAF9-B96D-8F4F-BD46-64F69DA4C334}" type="datetime1">
              <a:rPr lang="en-US" smtClean="0"/>
              <a:t>11/13/2024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FDFEEE-AA08-1D6C-A486-5496C7C3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90E0E5-CB26-E13B-5BB2-E5E9577B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4242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05715-563E-F6EC-85BB-99AD54D5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52A3648-CC7E-761A-1F37-A83BAC286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BD550D-72D5-DC11-8A92-F54DB12A7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FCFB84-1C33-BD1C-7B26-88293B87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7EA5-9359-F348-A786-6569FEAD3715}" type="datetime1">
              <a:rPr lang="en-US" smtClean="0"/>
              <a:t>11/13/2024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77C021-5A7C-E8AB-CEA9-53892320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689143-6741-9D24-2767-F5F34A03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5226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E1637C-FDB9-4BE2-0619-C5853837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D8B8D-1702-D79F-7FAD-811F6FBC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74812B-91D3-BB8B-7780-A28AB4443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AA298-62F2-F040-8245-41F97D105CC3}" type="datetime1">
              <a:rPr lang="en-US" smtClean="0"/>
              <a:t>11/13/2024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5DA33-A59E-B546-DC36-420CD118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7F6420-585A-4DAE-844E-C22336D2D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9F05-E5E6-4F45-9266-EA257A03916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6751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C30AC212-3BDA-0FFD-7267-234CC1E1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66" y="1486939"/>
            <a:ext cx="2278868" cy="10331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3BD92907-6BCC-87C1-E6DD-D32F56D0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5021"/>
            <a:ext cx="10515600" cy="1727194"/>
          </a:xfrm>
        </p:spPr>
        <p:txBody>
          <a:bodyPr>
            <a:noAutofit/>
          </a:bodyPr>
          <a:lstStyle/>
          <a:p>
            <a:pPr algn="ctr">
              <a:lnSpc>
                <a:spcPts val="4420"/>
              </a:lnSpc>
            </a:pPr>
            <a:r>
              <a:rPr lang="en-GB" sz="3600" b="1" kern="100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EU, THE GREEN </a:t>
            </a:r>
            <a:r>
              <a:rPr lang="en-GB" sz="3600" b="1" kern="100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TRANSITION AND HYDROGEN</a:t>
            </a:r>
            <a:r>
              <a:rPr lang="sl-SI" sz="3600" b="1" kern="100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 </a:t>
            </a:r>
            <a:br>
              <a:rPr lang="sl-SI" sz="3600" b="1" kern="100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</a:br>
            <a:r>
              <a:rPr lang="sl-SI" sz="3600" b="1" kern="100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IN GEOPOLITICAL AND SECURITY CONTEXT: </a:t>
            </a:r>
            <a:br>
              <a:rPr lang="sl-SI" sz="3600" b="1" kern="100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</a:br>
            <a:r>
              <a:rPr lang="sl-SI" sz="3600" b="1" kern="100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THE POTENTIAL OF ME AND AFRICA 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8" name="PoljeZBesedilom 4">
            <a:extLst>
              <a:ext uri="{FF2B5EF4-FFF2-40B4-BE49-F238E27FC236}">
                <a16:creationId xmlns:a16="http://schemas.microsoft.com/office/drawing/2014/main" xmlns="" id="{D90CE71B-68FF-B23C-C176-693087401937}"/>
              </a:ext>
            </a:extLst>
          </p:cNvPr>
          <p:cNvSpPr txBox="1"/>
          <p:nvPr/>
        </p:nvSpPr>
        <p:spPr>
          <a:xfrm>
            <a:off x="1879963" y="250010"/>
            <a:ext cx="8432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b="1" dirty="0">
                <a:solidFill>
                  <a:srgbClr val="004C6C"/>
                </a:solidFill>
                <a:effectLst/>
                <a:latin typeface="TRASANDINABOOK" pitchFamily="2" charset="0"/>
                <a:cs typeface="TRASANDINABOOK" pitchFamily="2" charset="0"/>
              </a:rPr>
              <a:t>NORTH ADRIATIC YDROGEN VALLEY</a:t>
            </a:r>
          </a:p>
          <a:p>
            <a:pPr algn="ctr"/>
            <a:r>
              <a:rPr lang="sl-SI" sz="1400" b="1" dirty="0">
                <a:solidFill>
                  <a:srgbClr val="004C6C"/>
                </a:solidFill>
                <a:latin typeface="TRASANDINABOOK" pitchFamily="2" charset="0"/>
                <a:cs typeface="TRASANDINABOOK" pitchFamily="2" charset="0"/>
              </a:rPr>
              <a:t>4th Conference, 13th-14th November 2024</a:t>
            </a:r>
          </a:p>
          <a:p>
            <a:pPr algn="ctr"/>
            <a:r>
              <a:rPr lang="sl-SI" sz="1400" b="1" dirty="0">
                <a:solidFill>
                  <a:srgbClr val="004C6C"/>
                </a:solidFill>
                <a:latin typeface="TRASANDINABOOK" pitchFamily="2" charset="0"/>
                <a:cs typeface="TRASANDINABOOK" pitchFamily="2" charset="0"/>
              </a:rPr>
              <a:t>Nova Gorica - Gorizia</a:t>
            </a:r>
            <a:endParaRPr lang="sl-SI" sz="1400" dirty="0">
              <a:solidFill>
                <a:srgbClr val="004C6C"/>
              </a:solidFill>
              <a:latin typeface="TRASANDINABOOK" pitchFamily="2" charset="0"/>
              <a:cs typeface="TRASANDINABOOK" pitchFamily="2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xmlns="" id="{B9917681-ACC0-FC63-36EE-5E62BB8CBB7A}"/>
              </a:ext>
            </a:extLst>
          </p:cNvPr>
          <p:cNvSpPr txBox="1">
            <a:spLocks/>
          </p:cNvSpPr>
          <p:nvPr/>
        </p:nvSpPr>
        <p:spPr>
          <a:xfrm>
            <a:off x="831310" y="5371328"/>
            <a:ext cx="10515600" cy="92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 fontAlgn="auto">
              <a:lnSpc>
                <a:spcPts val="1880"/>
              </a:lnSpc>
              <a:spcAft>
                <a:spcPts val="0"/>
              </a:spcAft>
              <a:buNone/>
            </a:pPr>
            <a:r>
              <a:rPr lang="sl-SI" sz="1400" b="1" dirty="0">
                <a:solidFill>
                  <a:schemeClr val="bg2">
                    <a:lumMod val="50000"/>
                  </a:schemeClr>
                </a:solidFill>
                <a:latin typeface="TRASANDINAMEDIUM" pitchFamily="2" charset="0"/>
                <a:cs typeface="TRASANDINAMEDIUM" pitchFamily="2" charset="0"/>
              </a:rPr>
              <a:t>MARK KOGOJ, PhD, </a:t>
            </a:r>
          </a:p>
          <a:p>
            <a:pPr marL="0" indent="0" algn="ctr" fontAlgn="auto">
              <a:lnSpc>
                <a:spcPts val="1880"/>
              </a:lnSpc>
              <a:spcAft>
                <a:spcPts val="0"/>
              </a:spcAft>
              <a:buNone/>
            </a:pPr>
            <a:r>
              <a:rPr lang="sl-SI" sz="1400" b="1" dirty="0">
                <a:solidFill>
                  <a:schemeClr val="bg2">
                    <a:lumMod val="50000"/>
                  </a:schemeClr>
                </a:solidFill>
                <a:latin typeface="TRASANDINAMEDIUM" pitchFamily="2" charset="0"/>
                <a:cs typeface="TRASANDINAMEDIUM" pitchFamily="2" charset="0"/>
              </a:rPr>
              <a:t>International Security and Geopolitical Analysis</a:t>
            </a:r>
          </a:p>
          <a:p>
            <a:pPr marL="0" indent="0" algn="ctr" fontAlgn="auto">
              <a:lnSpc>
                <a:spcPts val="1880"/>
              </a:lnSpc>
              <a:spcAft>
                <a:spcPts val="0"/>
              </a:spcAft>
              <a:buNone/>
            </a:pPr>
            <a:r>
              <a:rPr lang="sl-SI" sz="1400" b="1" dirty="0">
                <a:solidFill>
                  <a:schemeClr val="bg2">
                    <a:lumMod val="50000"/>
                  </a:schemeClr>
                </a:solidFill>
                <a:latin typeface="TRASANDINAMEDIUM" pitchFamily="2" charset="0"/>
                <a:cs typeface="TRASANDINAMEDIUM" pitchFamily="2" charset="0"/>
              </a:rPr>
              <a:t>ECUBES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F467FC6-74B5-46FF-24B2-493E98E353ED}"/>
              </a:ext>
            </a:extLst>
          </p:cNvPr>
          <p:cNvCxnSpPr>
            <a:cxnSpLocks/>
          </p:cNvCxnSpPr>
          <p:nvPr/>
        </p:nvCxnSpPr>
        <p:spPr>
          <a:xfrm>
            <a:off x="540000" y="28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913CF04-2498-DA15-7292-F8426D5A43E9}"/>
              </a:ext>
            </a:extLst>
          </p:cNvPr>
          <p:cNvCxnSpPr>
            <a:cxnSpLocks/>
          </p:cNvCxnSpPr>
          <p:nvPr/>
        </p:nvCxnSpPr>
        <p:spPr>
          <a:xfrm>
            <a:off x="540000" y="504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68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4">
            <a:extLst>
              <a:ext uri="{FF2B5EF4-FFF2-40B4-BE49-F238E27FC236}">
                <a16:creationId xmlns:a16="http://schemas.microsoft.com/office/drawing/2014/main" xmlns="" id="{C4C76BD3-F9F1-97AC-5D31-7368B7DC3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xmlns="" id="{773505A1-0EFF-E04B-C1FB-A81D7F35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FC3D23-B492-BF4C-1FE3-CE419E464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149412"/>
            <a:ext cx="11120623" cy="57085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CF98F963-D232-61F2-CCBF-7B07CC520BD3}"/>
              </a:ext>
            </a:extLst>
          </p:cNvPr>
          <p:cNvSpPr txBox="1">
            <a:spLocks/>
          </p:cNvSpPr>
          <p:nvPr/>
        </p:nvSpPr>
        <p:spPr>
          <a:xfrm>
            <a:off x="540000" y="54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A</a:t>
            </a:r>
            <a:r>
              <a:rPr lang="aa-ET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rmed conflicts in 2022 by intensity </a:t>
            </a:r>
          </a:p>
        </p:txBody>
      </p:sp>
    </p:spTree>
    <p:extLst>
      <p:ext uri="{BB962C8B-B14F-4D97-AF65-F5344CB8AC3E}">
        <p14:creationId xmlns:p14="http://schemas.microsoft.com/office/powerpoint/2010/main" val="866009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252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sl-SI" sz="3600" b="1" spc="-50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Forced climate migrations - World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1332000"/>
            <a:ext cx="11112000" cy="4393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60"/>
              </a:lnSpc>
            </a:pP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as a consequence of natural disasters: 265 mil. internally displaced people </a:t>
            </a:r>
            <a:r>
              <a:rPr lang="sl-SI" sz="1800" dirty="0">
                <a:solidFill>
                  <a:srgbClr val="004C6C"/>
                </a:solidFill>
                <a:effectLst/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</a:rPr>
              <a:t>around the world (2008 - 2018</a:t>
            </a:r>
            <a:r>
              <a:rPr lang="sl-SI" sz="1800" dirty="0">
                <a:solidFill>
                  <a:srgbClr val="004C6C"/>
                </a:solidFill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</a:rPr>
              <a:t>), more than </a:t>
            </a:r>
            <a:r>
              <a:rPr lang="sl-SI" sz="1800" b="1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17 mil. just in 2018</a:t>
            </a:r>
            <a:endParaRPr lang="sl-SI" sz="1800" b="1" dirty="0">
              <a:solidFill>
                <a:srgbClr val="004C6C"/>
              </a:solidFill>
              <a:effectLst/>
              <a:latin typeface="Trasandina Bold" pitchFamily="2" charset="0"/>
              <a:ea typeface="Calibri" panose="020F0502020204030204" pitchFamily="34" charset="0"/>
              <a:cs typeface="Trasandina Bold" pitchFamily="2" charset="0"/>
            </a:endParaRPr>
          </a:p>
          <a:p>
            <a:pPr>
              <a:lnSpc>
                <a:spcPts val="2260"/>
              </a:lnSpc>
            </a:pPr>
            <a:r>
              <a:rPr lang="sl-SI" sz="1800" b="1" dirty="0">
                <a:solidFill>
                  <a:srgbClr val="6CB2CA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world bank – in 2050</a:t>
            </a: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: more than 143 mil. climate migrants from just 3 regions – Subsaharan </a:t>
            </a:r>
            <a:r>
              <a:rPr lang="sl-SI" sz="1800" b="1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A</a:t>
            </a: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frica, South </a:t>
            </a:r>
            <a:r>
              <a:rPr lang="sl-SI" sz="1800" b="1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A</a:t>
            </a: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sia and L</a:t>
            </a:r>
            <a:r>
              <a:rPr lang="sl-SI" sz="1800" b="1" dirty="0">
                <a:solidFill>
                  <a:srgbClr val="004C6C"/>
                </a:solidFill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atin America - as a result of CC</a:t>
            </a:r>
            <a:endParaRPr lang="sl-SI" sz="1800" b="1" dirty="0">
              <a:solidFill>
                <a:srgbClr val="004C6C"/>
              </a:solidFill>
              <a:effectLst/>
              <a:latin typeface="Trasandina Bold" pitchFamily="2" charset="0"/>
              <a:ea typeface="Calibri" panose="020F0502020204030204" pitchFamily="34" charset="0"/>
              <a:cs typeface="Trasandina Bold" pitchFamily="2" charset="0"/>
            </a:endParaRPr>
          </a:p>
          <a:p>
            <a:pPr>
              <a:lnSpc>
                <a:spcPts val="2260"/>
              </a:lnSpc>
            </a:pPr>
            <a:r>
              <a:rPr lang="sl-SI" sz="1800" b="1" dirty="0">
                <a:solidFill>
                  <a:srgbClr val="6CB2CA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GENEVA REFUGEE CONVENTION 1951 + PROTOCOL 1967 </a:t>
            </a:r>
            <a:r>
              <a:rPr lang="sl-SI" sz="1800" dirty="0">
                <a:solidFill>
                  <a:srgbClr val="004C6C"/>
                </a:solidFill>
                <a:effectLst/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  <a:sym typeface="Wingdings" panose="05000000000000000000" pitchFamily="2" charset="2"/>
              </a:rPr>
              <a:t></a:t>
            </a: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 protection to displaced people </a:t>
            </a:r>
            <a:r>
              <a:rPr lang="sl-SI" sz="1800" dirty="0">
                <a:solidFill>
                  <a:srgbClr val="004C6C"/>
                </a:solidFill>
                <a:effectLst/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  <a:sym typeface="Wingdings" panose="05000000000000000000" pitchFamily="2" charset="2"/>
              </a:rPr>
              <a:t></a:t>
            </a:r>
            <a:r>
              <a:rPr lang="sl-SI" sz="1800" dirty="0">
                <a:solidFill>
                  <a:srgbClr val="004C6C"/>
                </a:solidFill>
                <a:effectLst/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</a:rPr>
              <a:t> whome persecution is based upon: rase, religion, nationality, </a:t>
            </a:r>
            <a:r>
              <a:rPr lang="en-US" sz="1800" dirty="0">
                <a:solidFill>
                  <a:srgbClr val="004C6C"/>
                </a:solidFill>
                <a:effectLst/>
                <a:latin typeface="Trasandina Regular" pitchFamily="2" charset="0"/>
                <a:cs typeface="Trasandina Regular" pitchFamily="2" charset="0"/>
              </a:rPr>
              <a:t>membership of a particular social group or political opinion </a:t>
            </a:r>
            <a:r>
              <a:rPr lang="sl-SI" sz="1800" dirty="0">
                <a:solidFill>
                  <a:srgbClr val="004C6C"/>
                </a:solidFill>
                <a:effectLst/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 a refugee should not be returned to a country where they face serious threats to their life or freedom</a:t>
            </a:r>
            <a:endParaRPr lang="sl-SI" sz="1800" dirty="0">
              <a:solidFill>
                <a:srgbClr val="004C6C"/>
              </a:solidFill>
              <a:effectLst/>
              <a:latin typeface="Trasandina Regular" pitchFamily="2" charset="0"/>
              <a:ea typeface="Calibri" panose="020F0502020204030204" pitchFamily="34" charset="0"/>
              <a:cs typeface="Trasandina Regular" pitchFamily="2" charset="0"/>
            </a:endParaRPr>
          </a:p>
          <a:p>
            <a:pPr>
              <a:lnSpc>
                <a:spcPts val="2260"/>
              </a:lnSpc>
            </a:pPr>
            <a:r>
              <a:rPr lang="sl-SI" sz="1800" b="1" dirty="0">
                <a:solidFill>
                  <a:srgbClr val="6CB2CA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WHAT IS PROBLEMATIC? </a:t>
            </a: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</a:rPr>
              <a:t>climate migrants do not enjoy any kind of international legal protection </a:t>
            </a:r>
            <a:r>
              <a:rPr lang="sl-SI" sz="1800" dirty="0">
                <a:solidFill>
                  <a:srgbClr val="004C6C"/>
                </a:solidFill>
                <a:effectLst/>
                <a:latin typeface="Trasandina Regular" pitchFamily="2" charset="0"/>
                <a:ea typeface="Calibri" panose="020F0502020204030204" pitchFamily="34" charset="0"/>
                <a:cs typeface="Trasandina Regular" pitchFamily="2" charset="0"/>
                <a:sym typeface="Wingdings" panose="05000000000000000000" pitchFamily="2" charset="2"/>
              </a:rPr>
              <a:t></a:t>
            </a:r>
            <a:r>
              <a:rPr lang="sl-SI" sz="1800" b="1" dirty="0">
                <a:solidFill>
                  <a:srgbClr val="004C6C"/>
                </a:solidFill>
                <a:effectLst/>
                <a:latin typeface="Trasandina Bold" pitchFamily="2" charset="0"/>
                <a:ea typeface="Calibri" panose="020F0502020204030204" pitchFamily="34" charset="0"/>
                <a:cs typeface="Trasandina Bold" pitchFamily="2" charset="0"/>
                <a:sym typeface="Wingdings" pitchFamily="2" charset="2"/>
              </a:rPr>
              <a:t> illegal migrations </a:t>
            </a:r>
            <a:endParaRPr lang="sl-SI" sz="20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1152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  <p:pic>
        <p:nvPicPr>
          <p:cNvPr id="2" name="Slika 12">
            <a:extLst>
              <a:ext uri="{FF2B5EF4-FFF2-40B4-BE49-F238E27FC236}">
                <a16:creationId xmlns:a16="http://schemas.microsoft.com/office/drawing/2014/main" xmlns="" id="{3E011EA8-C05D-41BE-C991-182D7C7BE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"/>
          <a:stretch/>
        </p:blipFill>
        <p:spPr>
          <a:xfrm>
            <a:off x="8120804" y="4563243"/>
            <a:ext cx="3531796" cy="2295760"/>
          </a:xfrm>
          <a:prstGeom prst="rect">
            <a:avLst/>
          </a:prstGeom>
        </p:spPr>
      </p:pic>
      <p:pic>
        <p:nvPicPr>
          <p:cNvPr id="3" name="Slika 6">
            <a:extLst>
              <a:ext uri="{FF2B5EF4-FFF2-40B4-BE49-F238E27FC236}">
                <a16:creationId xmlns:a16="http://schemas.microsoft.com/office/drawing/2014/main" xmlns="" id="{930D545A-044C-357B-F324-F32296E34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7"/>
          <a:stretch/>
        </p:blipFill>
        <p:spPr>
          <a:xfrm>
            <a:off x="5231013" y="4563244"/>
            <a:ext cx="2888858" cy="2295759"/>
          </a:xfrm>
          <a:prstGeom prst="rect">
            <a:avLst/>
          </a:prstGeom>
        </p:spPr>
      </p:pic>
      <p:pic>
        <p:nvPicPr>
          <p:cNvPr id="4" name="Slika 10">
            <a:extLst>
              <a:ext uri="{FF2B5EF4-FFF2-40B4-BE49-F238E27FC236}">
                <a16:creationId xmlns:a16="http://schemas.microsoft.com/office/drawing/2014/main" xmlns="" id="{8C816157-0918-736A-6A68-1A2764E93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636" y="4536600"/>
            <a:ext cx="1151735" cy="1316269"/>
          </a:xfrm>
          <a:prstGeom prst="rect">
            <a:avLst/>
          </a:prstGeom>
        </p:spPr>
      </p:pic>
      <p:pic>
        <p:nvPicPr>
          <p:cNvPr id="8" name="Slika 14">
            <a:extLst>
              <a:ext uri="{FF2B5EF4-FFF2-40B4-BE49-F238E27FC236}">
                <a16:creationId xmlns:a16="http://schemas.microsoft.com/office/drawing/2014/main" xmlns="" id="{75C88536-5586-DA20-5CDD-B9C07F07EF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8330" r="273" b="3005"/>
          <a:stretch/>
        </p:blipFill>
        <p:spPr>
          <a:xfrm>
            <a:off x="539267" y="4563243"/>
            <a:ext cx="4691280" cy="2295760"/>
          </a:xfrm>
          <a:prstGeom prst="rect">
            <a:avLst/>
          </a:prstGeom>
        </p:spPr>
      </p:pic>
      <p:sp>
        <p:nvSpPr>
          <p:cNvPr id="14" name="Pravokotnik 3">
            <a:extLst>
              <a:ext uri="{FF2B5EF4-FFF2-40B4-BE49-F238E27FC236}">
                <a16:creationId xmlns:a16="http://schemas.microsoft.com/office/drawing/2014/main" xmlns="" id="{5441F2C9-8A97-83B3-65E8-88E77F105342}"/>
              </a:ext>
            </a:extLst>
          </p:cNvPr>
          <p:cNvSpPr/>
          <p:nvPr/>
        </p:nvSpPr>
        <p:spPr>
          <a:xfrm>
            <a:off x="8119016" y="4563242"/>
            <a:ext cx="1632853" cy="6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PoljeZBesedilom 15">
            <a:extLst>
              <a:ext uri="{FF2B5EF4-FFF2-40B4-BE49-F238E27FC236}">
                <a16:creationId xmlns:a16="http://schemas.microsoft.com/office/drawing/2014/main" xmlns="" id="{4840E649-807D-EEC0-FE3A-FF07FEF241F6}"/>
              </a:ext>
            </a:extLst>
          </p:cNvPr>
          <p:cNvSpPr txBox="1"/>
          <p:nvPr/>
        </p:nvSpPr>
        <p:spPr>
          <a:xfrm>
            <a:off x="8142326" y="4553565"/>
            <a:ext cx="1632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1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SIGNING OF GENEVA CONVENTION RELATING TO THE STATUS OF REFUGEES, 1951 </a:t>
            </a:r>
          </a:p>
        </p:txBody>
      </p:sp>
    </p:spTree>
    <p:extLst>
      <p:ext uri="{BB962C8B-B14F-4D97-AF65-F5344CB8AC3E}">
        <p14:creationId xmlns:p14="http://schemas.microsoft.com/office/powerpoint/2010/main" val="327948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F98F963-D232-61F2-CCBF-7B07CC520BD3}"/>
              </a:ext>
            </a:extLst>
          </p:cNvPr>
          <p:cNvSpPr txBox="1">
            <a:spLocks/>
          </p:cNvSpPr>
          <p:nvPr/>
        </p:nvSpPr>
        <p:spPr>
          <a:xfrm>
            <a:off x="540000" y="54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a-ET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Main migration routes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A06C24-3C3C-0B21-66BE-2A452822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2" y="1340304"/>
            <a:ext cx="9253778" cy="513967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DBA4B33-1BA7-81F3-9E22-F7582942B45E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588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55516D-A9E4-0D23-247B-4597830A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2" y="453124"/>
            <a:ext cx="10141483" cy="60268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4808935-8D98-D0B0-8CBE-BCE85FCF083D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90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4808935-8D98-D0B0-8CBE-BCE85FCF083D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A6FD44-C08B-363F-0B01-5745D0C4F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9"/>
          <a:stretch/>
        </p:blipFill>
        <p:spPr>
          <a:xfrm>
            <a:off x="372971" y="291490"/>
            <a:ext cx="10478448" cy="61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36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084348"/>
            <a:ext cx="6152113" cy="9152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Green hydrogen production </a:t>
            </a:r>
            <a:b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</a:br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in the Middle East and Africa 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39999" y="2340000"/>
            <a:ext cx="7187895" cy="4393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470" marR="0" lvl="0" indent="-285750" algn="l" defTabSz="914400" rtl="0" eaLnBrk="1" fontAlgn="auto" latinLnBrk="0" hangingPunct="1">
              <a:lnSpc>
                <a:spcPts val="2260"/>
              </a:lnSpc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contributing to the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mitigation of the negative impacts of CC </a:t>
            </a: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(weather extremes and natural disasters) through the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reduction of greenhouse gas emissions </a:t>
            </a:r>
          </a:p>
          <a:p>
            <a:pPr marL="331470" marR="0" lvl="0" indent="-285750" algn="l" defTabSz="914400" rtl="0" eaLnBrk="1" fontAlgn="auto" latinLnBrk="0" hangingPunct="1">
              <a:lnSpc>
                <a:spcPts val="2260"/>
              </a:lnSpc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an opportunity to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 address concrete (specific) security threats </a:t>
            </a: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caused or  accelerated by CC </a:t>
            </a:r>
            <a:r>
              <a:rPr kumimoji="0" lang="sl-SI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</a:t>
            </a: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armed conflicts </a:t>
            </a: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and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migrations</a:t>
            </a: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 (most prominent)</a:t>
            </a:r>
          </a:p>
          <a:p>
            <a:pPr marL="331470" marR="0" lvl="0" indent="-285750" algn="l" defTabSz="914400" rtl="0" eaLnBrk="1" fontAlgn="auto" latinLnBrk="0" hangingPunct="1">
              <a:lnSpc>
                <a:spcPts val="2260"/>
              </a:lnSpc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an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opportunity for the economic development of countries</a:t>
            </a: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 (including new jobs)</a:t>
            </a:r>
          </a:p>
          <a:p>
            <a:pPr marL="331470" marR="0" lvl="0" indent="-285750" algn="l" defTabSz="914400" rtl="0" eaLnBrk="1" fontAlgn="auto" latinLnBrk="0" hangingPunct="1">
              <a:lnSpc>
                <a:spcPts val="2260"/>
              </a:lnSpc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TASKS: </a:t>
            </a:r>
          </a:p>
          <a:p>
            <a:pPr marL="331470" indent="-285750">
              <a:lnSpc>
                <a:spcPts val="2260"/>
              </a:lnSpc>
              <a:buClr>
                <a:prstClr val="black">
                  <a:lumMod val="65000"/>
                  <a:lumOff val="35000"/>
                </a:prstClr>
              </a:buClr>
              <a:buSzPct val="80000"/>
              <a:buFont typeface="Wingdings" pitchFamily="2" charset="2"/>
              <a:buChar char="Ø"/>
              <a:defRPr/>
            </a:pP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set up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infrastructure for green hydrogen production </a:t>
            </a:r>
          </a:p>
          <a:p>
            <a:pPr marL="331470" marR="0" lvl="0" indent="-285750" algn="l" defTabSz="914400" rtl="0" eaLnBrk="1" fontAlgn="auto" latinLnBrk="0" hangingPunct="1">
              <a:lnSpc>
                <a:spcPts val="2260"/>
              </a:lnSpc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transport infrastructure </a:t>
            </a:r>
          </a:p>
          <a:p>
            <a:pPr marL="331470" marR="0" lvl="0" indent="-285750" algn="l" defTabSz="914400" rtl="0" eaLnBrk="1" fontAlgn="auto" latinLnBrk="0" hangingPunct="1">
              <a:lnSpc>
                <a:spcPts val="2260"/>
              </a:lnSpc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GB" sz="1750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other types of </a:t>
            </a:r>
            <a:r>
              <a:rPr kumimoji="0" lang="en-GB" sz="1750" b="1" u="none" strike="noStrike" kern="1200" cap="none" normalizeH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support infrastructure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70200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70200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B6AEBD3-B678-9B82-5B66-0D994324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893" y="-1"/>
            <a:ext cx="4013649" cy="4013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94C002-C681-D3DD-8DE4-1D24D733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894" y="4179536"/>
            <a:ext cx="4464106" cy="26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9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Other types of EU mechanisms 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2340000"/>
            <a:ext cx="9256068" cy="4393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47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CSDP: EU civilian and military missions </a:t>
            </a:r>
          </a:p>
          <a:p>
            <a:pPr marL="33147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strengthening national security capabilities of Middle Eastern and African countries </a:t>
            </a:r>
            <a:b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</a:b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(in line with specific political and security circumstances of each country)</a:t>
            </a:r>
          </a:p>
          <a:p>
            <a:pPr marL="33147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strengthening social and educational institutions </a:t>
            </a:r>
          </a:p>
          <a:p>
            <a:pPr marL="33147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support democratic processes, promote the respect for human rights and the rule of law </a:t>
            </a:r>
            <a:endParaRPr lang="aa-ET" sz="18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9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12848" y="1002375"/>
            <a:ext cx="11113200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Green hydrogen production in the Middle East and Africa 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2340000"/>
            <a:ext cx="9256068" cy="4393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47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the green transition will need to include all the recently mentioned elements </a:t>
            </a:r>
          </a:p>
          <a:p>
            <a:pPr marL="33147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mutual benefits for the EU and the Middle Eastern and African countries </a:t>
            </a:r>
          </a:p>
          <a:p>
            <a:pPr marL="33147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exploitation of the 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potential of renewable resources in the MENA region and Sub-Saharan Africa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 through the 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implementation of hydrogen infrastructure 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  <a:sym typeface="Wingdings" pitchFamily="2" charset="2"/>
              </a:rPr>
              <a:t>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 crucial for the EU as well as for the global green transition</a:t>
            </a:r>
          </a:p>
          <a:p>
            <a:pPr marL="331470" indent="-285750">
              <a:lnSpc>
                <a:spcPts val="2260"/>
              </a:lnSpc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MAIN OBJECTIVE: build strategic partnerships with countries in the region</a:t>
            </a:r>
          </a:p>
          <a:p>
            <a:pPr marL="33147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the Middle East and Africa as a sphere of influence of the EU </a:t>
            </a:r>
            <a:endParaRPr lang="aa-ET" sz="18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3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EU as a credible geopolitical actor 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2320414"/>
            <a:ext cx="9374562" cy="431892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470" indent="-285750">
              <a:lnSpc>
                <a:spcPts val="2260"/>
              </a:lnSpc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WHAT IS A GEOPOLITICAL ACTOR? …an actor which 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exerts political, economic, military or also cultural influence in one or more geographic areas (geographic entities) – a sphere(s) of influence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. </a:t>
            </a:r>
          </a:p>
          <a:p>
            <a:pPr marL="331470" indent="-285750">
              <a:lnSpc>
                <a:spcPts val="2260"/>
              </a:lnSpc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CHANGES NEEDED IN AREAS OF: </a:t>
            </a:r>
          </a:p>
          <a:p>
            <a:pPr marL="33147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defence, energy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,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 </a:t>
            </a:r>
            <a:r>
              <a:rPr lang="en-GB" sz="1800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diplomacy, 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 economy, migration policy, enlargement policy, neighbourhood policy</a:t>
            </a:r>
          </a:p>
          <a:p>
            <a:pPr marL="331470" indent="-285750">
              <a:lnSpc>
                <a:spcPts val="2260"/>
              </a:lnSpc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MOVING FORWARD WITH THE INTEGRATION PROCESS</a:t>
            </a:r>
          </a:p>
          <a:p>
            <a:pPr marL="331470" indent="-285750">
              <a:lnSpc>
                <a:spcPts val="2260"/>
              </a:lnSpc>
            </a:pP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CONTINUATION OF POLITICAL, FINANCIAL, ECONOMIC, MILITARY, HUMANITARIAN</a:t>
            </a: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 AND 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LEGAL SUPPORT OF UKRAINE </a:t>
            </a:r>
          </a:p>
          <a:p>
            <a:pPr marL="33147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  <a:sym typeface="Wingdings" pitchFamily="2" charset="2"/>
              </a:rPr>
              <a:t>in order to 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  <a:sym typeface="Wingdings" pitchFamily="2" charset="2"/>
              </a:rPr>
              <a:t>prevent the defeat of Ukraine </a:t>
            </a:r>
          </a:p>
          <a:p>
            <a:pPr marL="331470" indent="-285750">
              <a:lnSpc>
                <a:spcPts val="2260"/>
              </a:lnSpc>
              <a:buFont typeface="Wingdings" pitchFamily="2" charset="2"/>
              <a:buChar char="Ø"/>
            </a:pPr>
            <a:r>
              <a:rPr lang="en-GB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use all the available mechanisms in order to </a:t>
            </a: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support a peace process and achieve </a:t>
            </a:r>
            <a:b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</a:br>
            <a:r>
              <a:rPr lang="en-GB" sz="18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de-escalation of the conflict in Ukraine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1113200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US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Questions </a:t>
            </a:r>
            <a:r>
              <a:rPr lang="en-US" sz="3600" b="1" dirty="0">
                <a:solidFill>
                  <a:srgbClr val="6CB2CA"/>
                </a:solidFill>
                <a:latin typeface="Trasandina Bold" pitchFamily="2" charset="0"/>
                <a:cs typeface="Trasandina Bold" pitchFamily="2" charset="0"/>
              </a:rPr>
              <a:t>&amp;</a:t>
            </a:r>
            <a:r>
              <a:rPr lang="en-US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 answers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2340000"/>
            <a:ext cx="9256068" cy="108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ts val="2260"/>
              </a:lnSpc>
              <a:buNone/>
            </a:pPr>
            <a:r>
              <a:rPr lang="sl-SI" sz="1800" dirty="0">
                <a:solidFill>
                  <a:srgbClr val="004C6C"/>
                </a:solidFill>
                <a:latin typeface="Trasandina Regular" pitchFamily="2" charset="0"/>
                <a:cs typeface="Trasandina Regular" pitchFamily="2" charset="0"/>
              </a:rPr>
              <a:t>For more info on International Security, Geopolitics, Armed Conflicts, Security Implications  of CC, Role of Hydrogen in the Defence Sector and other related topics: </a:t>
            </a:r>
          </a:p>
          <a:p>
            <a:pPr marL="45720" indent="0">
              <a:lnSpc>
                <a:spcPts val="2260"/>
              </a:lnSpc>
              <a:buNone/>
            </a:pPr>
            <a:r>
              <a:rPr lang="sl-SI" sz="1800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mark.kogoj@ecubes.eu</a:t>
            </a:r>
            <a:endParaRPr lang="aa-ET" sz="1800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xmlns="" id="{00B0D7A8-0AAC-9AF4-8DC4-D71EFC9CC9D0}"/>
              </a:ext>
            </a:extLst>
          </p:cNvPr>
          <p:cNvSpPr txBox="1">
            <a:spLocks/>
          </p:cNvSpPr>
          <p:nvPr/>
        </p:nvSpPr>
        <p:spPr bwMode="auto">
          <a:xfrm>
            <a:off x="538800" y="5858085"/>
            <a:ext cx="3799173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hr-HR" sz="3200" dirty="0" err="1">
                <a:solidFill>
                  <a:srgbClr val="6CB2CA"/>
                </a:solidFill>
                <a:latin typeface="Trasandina Bold" pitchFamily="2" charset="0"/>
                <a:cs typeface="Trasandina Bold" pitchFamily="2" charset="0"/>
              </a:rPr>
              <a:t>Thank</a:t>
            </a:r>
            <a:r>
              <a:rPr lang="hr-HR" sz="3200" dirty="0">
                <a:solidFill>
                  <a:srgbClr val="6CB2CA"/>
                </a:solidFill>
                <a:latin typeface="Trasandina Bold" pitchFamily="2" charset="0"/>
                <a:cs typeface="Trasandina Bold" pitchFamily="2" charset="0"/>
              </a:rPr>
              <a:t> </a:t>
            </a:r>
            <a:r>
              <a:rPr lang="hr-HR" sz="3200" dirty="0" err="1">
                <a:solidFill>
                  <a:srgbClr val="6CB2CA"/>
                </a:solidFill>
                <a:latin typeface="Trasandina Bold" pitchFamily="2" charset="0"/>
                <a:cs typeface="Trasandina Bold" pitchFamily="2" charset="0"/>
              </a:rPr>
              <a:t>you</a:t>
            </a:r>
            <a:endParaRPr lang="en-GB" sz="3200" dirty="0">
              <a:solidFill>
                <a:srgbClr val="6CB2CA"/>
              </a:solidFill>
              <a:latin typeface="Trasandina Bold" pitchFamily="2" charset="0"/>
              <a:cs typeface="Trasandin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9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Defence sector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2340000"/>
            <a:ext cx="5311364" cy="4393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enhancing 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interoperability of armed forces of the EU member states (MS)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continuation with the 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build up of an integrated, innovative, competitive and resilient European defence technological and industrial base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building military capabilities </a:t>
            </a: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(EU MS and EU battlegroups)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CSDP: 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strengthen and expand EU civilian and military mission</a:t>
            </a: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s in crisis areas (Ukraine, Middle-East and Africa)</a:t>
            </a:r>
            <a:endParaRPr kumimoji="0" lang="aa-ET" sz="1800" u="none" strike="noStrike" kern="1200" cap="none" spc="0" normalizeH="0" baseline="0" noProof="0" dirty="0">
              <a:ln>
                <a:noFill/>
              </a:ln>
              <a:solidFill>
                <a:srgbClr val="004C6C"/>
              </a:solidFill>
              <a:effectLst/>
              <a:uLnTx/>
              <a:uFillTx/>
              <a:latin typeface="Trasandina Regular" pitchFamily="2" charset="0"/>
              <a:cs typeface="Trasandina Regular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53640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53640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6BC891-04CF-00C5-E45A-A9EE93F1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636" y="2798619"/>
            <a:ext cx="5851363" cy="4059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E729EE-D505-C650-2E52-6E95DC41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637" y="-6926"/>
            <a:ext cx="5851363" cy="2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2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kumimoji="0" lang="aa-ET" sz="36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Energy sector 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0" y="2340000"/>
            <a:ext cx="5311364" cy="4393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INCREASING THE EU'S ENERGY INDEPENDENCE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reducing energy dependence on fossil fuels 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reducing dependence on external actors </a:t>
            </a: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– imports of fossil fuels from Russia, USA and Canada 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ACCELERATION OF THE GREEN TRANSITION</a:t>
            </a:r>
          </a:p>
          <a:p>
            <a:pPr marL="33147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</a:rPr>
              <a:t>implementation of </a:t>
            </a:r>
            <a:r>
              <a:rPr kumimoji="0" lang="en-GB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hydrogen infrastructure </a:t>
            </a:r>
            <a:endParaRPr kumimoji="0" lang="aa-ET" sz="1800" b="1" u="none" strike="noStrike" kern="1200" cap="none" spc="0" normalizeH="0" baseline="0" noProof="0" dirty="0">
              <a:ln>
                <a:noFill/>
              </a:ln>
              <a:solidFill>
                <a:srgbClr val="004C6C"/>
              </a:solidFill>
              <a:effectLst/>
              <a:uLnTx/>
              <a:uFillTx/>
              <a:latin typeface="Trasandina Bold" pitchFamily="2" charset="0"/>
              <a:cs typeface="Trasandina Bold" pitchFamily="2" charset="0"/>
            </a:endParaRPr>
          </a:p>
          <a:p>
            <a:pPr marL="4572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None/>
              <a:tabLst/>
              <a:defRPr/>
            </a:pPr>
            <a:endParaRPr kumimoji="0" lang="aa-ET" sz="1800" u="none" strike="noStrike" kern="1200" cap="none" spc="0" normalizeH="0" baseline="0" noProof="0" dirty="0">
              <a:ln>
                <a:noFill/>
              </a:ln>
              <a:solidFill>
                <a:srgbClr val="004C6C"/>
              </a:solidFill>
              <a:effectLst/>
              <a:uLnTx/>
              <a:uFillTx/>
              <a:latin typeface="Trasandina Regular" pitchFamily="2" charset="0"/>
              <a:cs typeface="Trasandina Regular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53640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53640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2F7A76-8B90-5DC4-5AD7-3852D63B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68" y="-17318"/>
            <a:ext cx="6037331" cy="3082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5B884E-C2AE-17A1-F786-8655C6B9C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68" y="3065318"/>
            <a:ext cx="6037331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99359FF-834B-0D4D-F86C-5F99850C9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095999" cy="342900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DA28C32-20BF-F844-EAA6-72EAB56C3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34289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AFD9106-BE16-9A62-789B-F41EBD385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6095999" cy="34290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46D54C-D7B5-DF09-6264-0B591A05C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428998"/>
            <a:ext cx="6096001" cy="3429001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xmlns="" id="{17831A75-D63C-CEA1-AE1E-F01075B6B37C}"/>
              </a:ext>
            </a:extLst>
          </p:cNvPr>
          <p:cNvSpPr/>
          <p:nvPr/>
        </p:nvSpPr>
        <p:spPr>
          <a:xfrm>
            <a:off x="3066881" y="2582395"/>
            <a:ext cx="6036659" cy="1656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atin typeface="TRASANDINABOOK" pitchFamily="2" charset="0"/>
              <a:cs typeface="TRASANDINABOOK" pitchFamily="2" charset="0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BF5D6BF8-2F85-FFDC-9EE8-D448E2C80D2A}"/>
              </a:ext>
            </a:extLst>
          </p:cNvPr>
          <p:cNvSpPr txBox="1"/>
          <p:nvPr/>
        </p:nvSpPr>
        <p:spPr>
          <a:xfrm>
            <a:off x="3204445" y="2619189"/>
            <a:ext cx="5761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RASANDINAMEDIUM" pitchFamily="2" charset="0"/>
                <a:cs typeface="TRASANDINAMEDIUM" pitchFamily="2" charset="0"/>
              </a:rPr>
              <a:t>SECURITY IMPLICATIONS OF CC: </a:t>
            </a:r>
          </a:p>
          <a:p>
            <a:pPr algn="ctr"/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RASANDINABLACK" pitchFamily="2" charset="0"/>
                <a:cs typeface="TRASANDINABLACK" pitchFamily="2" charset="0"/>
              </a:rPr>
              <a:t>FOUR TYPES OF INTERRELATED SECURITY THREATS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C6738C5-409B-FF99-AC34-22680F9E0335}"/>
              </a:ext>
            </a:extLst>
          </p:cNvPr>
          <p:cNvSpPr txBox="1">
            <a:spLocks/>
          </p:cNvSpPr>
          <p:nvPr/>
        </p:nvSpPr>
        <p:spPr>
          <a:xfrm>
            <a:off x="110501" y="2240485"/>
            <a:ext cx="4460878" cy="587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  <a:t>NATURAL </a:t>
            </a:r>
            <a:b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</a:br>
            <a: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  <a:t>DISASTERS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35F6641-6E36-149C-FBCF-45BFEDECBF2F}"/>
              </a:ext>
            </a:extLst>
          </p:cNvPr>
          <p:cNvSpPr txBox="1">
            <a:spLocks/>
          </p:cNvSpPr>
          <p:nvPr/>
        </p:nvSpPr>
        <p:spPr>
          <a:xfrm>
            <a:off x="6984000" y="135632"/>
            <a:ext cx="4460878" cy="587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  <a:t>FORCED CLIMATE MIGRATIONS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CD086BB-10F1-6600-C8DF-C3D8BF06AF61}"/>
              </a:ext>
            </a:extLst>
          </p:cNvPr>
          <p:cNvSpPr txBox="1">
            <a:spLocks/>
          </p:cNvSpPr>
          <p:nvPr/>
        </p:nvSpPr>
        <p:spPr>
          <a:xfrm>
            <a:off x="2302539" y="6259182"/>
            <a:ext cx="4460878" cy="587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solidFill>
                  <a:schemeClr val="bg1"/>
                </a:solidFill>
                <a:latin typeface="TRASANDINABLACK" pitchFamily="2" charset="0"/>
                <a:cs typeface="TRASANDINABLACK" pitchFamily="2" charset="0"/>
              </a:rPr>
              <a:t>ARMED CONFLICTS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136F834-48AD-7D58-1C7C-3115BEDB639C}"/>
              </a:ext>
            </a:extLst>
          </p:cNvPr>
          <p:cNvSpPr txBox="1">
            <a:spLocks/>
          </p:cNvSpPr>
          <p:nvPr/>
        </p:nvSpPr>
        <p:spPr>
          <a:xfrm>
            <a:off x="6994212" y="5671757"/>
            <a:ext cx="4460878" cy="5874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  <a:t>CONTAGIOUS, </a:t>
            </a:r>
            <a:b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</a:br>
            <a:r>
              <a:rPr kumimoji="0" lang="sl-SI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ASANDINABLACK" pitchFamily="2" charset="0"/>
                <a:ea typeface="+mn-ea"/>
                <a:cs typeface="TRASANDINABLACK" pitchFamily="2" charset="0"/>
              </a:rPr>
              <a:t>EPIDEMIC DISEASES</a:t>
            </a:r>
          </a:p>
        </p:txBody>
      </p:sp>
    </p:spTree>
    <p:extLst>
      <p:ext uri="{BB962C8B-B14F-4D97-AF65-F5344CB8AC3E}">
        <p14:creationId xmlns:p14="http://schemas.microsoft.com/office/powerpoint/2010/main" val="166762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1260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GB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Security implications of Climate Change</a:t>
            </a:r>
            <a:endParaRPr lang="aa-ET" sz="3600" b="1" dirty="0">
              <a:solidFill>
                <a:srgbClr val="004C6C"/>
              </a:solidFill>
              <a:latin typeface="Trasandina Bold" pitchFamily="2" charset="0"/>
              <a:cs typeface="Trasandina Bold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5B297954-FE78-084B-D0CB-A47B477DE064}"/>
              </a:ext>
            </a:extLst>
          </p:cNvPr>
          <p:cNvSpPr txBox="1">
            <a:spLocks/>
          </p:cNvSpPr>
          <p:nvPr/>
        </p:nvSpPr>
        <p:spPr>
          <a:xfrm>
            <a:off x="540001" y="2340000"/>
            <a:ext cx="8460162" cy="404092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CC MULTIPLY / ACCELERATE ALREADY EXISTING SECURITY THREATS or…</a:t>
            </a:r>
          </a:p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CREATE NEW SECURITY THREATS</a:t>
            </a:r>
          </a:p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  <a:t>most severely affect economically undeveloped societies and unstable states </a:t>
            </a:r>
            <a:b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</a:rPr>
            </a:br>
            <a: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 most affected: </a:t>
            </a: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Central and Latin America, Sub-Saharan Africa, South-east Africa, South Asia </a:t>
            </a:r>
          </a:p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security crises are </a:t>
            </a:r>
            <a: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in the majority of cases </a:t>
            </a: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results (consequences) of multiple interrelated factors</a:t>
            </a:r>
          </a:p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economic factor </a:t>
            </a:r>
            <a: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 poor economic conditions are often the main direct trigger </a:t>
            </a:r>
            <a:b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</a:br>
            <a: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of security crises</a:t>
            </a:r>
          </a:p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economic factor </a:t>
            </a:r>
            <a: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is closely related to </a:t>
            </a: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poverty, famine </a:t>
            </a:r>
            <a:r>
              <a:rPr kumimoji="0" lang="sl-SI" sz="180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Regular" pitchFamily="2" charset="0"/>
                <a:cs typeface="Trasandina Regular" pitchFamily="2" charset="0"/>
                <a:sym typeface="Wingdings" panose="05000000000000000000" pitchFamily="2" charset="2"/>
              </a:rPr>
              <a:t>and </a:t>
            </a:r>
            <a:r>
              <a:rPr kumimoji="0" lang="sl-SI" sz="1800" b="1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Trasandina Bold" pitchFamily="2" charset="0"/>
                <a:cs typeface="Trasandina Bold" pitchFamily="2" charset="0"/>
                <a:sym typeface="Wingdings" panose="05000000000000000000" pitchFamily="2" charset="2"/>
              </a:rPr>
              <a:t>food insecurity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BE5E13-02C6-204A-48BB-EBE98E59174A}"/>
              </a:ext>
            </a:extLst>
          </p:cNvPr>
          <p:cNvCxnSpPr>
            <a:cxnSpLocks/>
          </p:cNvCxnSpPr>
          <p:nvPr/>
        </p:nvCxnSpPr>
        <p:spPr>
          <a:xfrm>
            <a:off x="540000" y="648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3FAB360-9030-E98C-8A74-0BB57B484F3F}"/>
              </a:ext>
            </a:extLst>
          </p:cNvPr>
          <p:cNvCxnSpPr>
            <a:cxnSpLocks/>
          </p:cNvCxnSpPr>
          <p:nvPr/>
        </p:nvCxnSpPr>
        <p:spPr>
          <a:xfrm>
            <a:off x="540000" y="2160000"/>
            <a:ext cx="11113200" cy="0"/>
          </a:xfrm>
          <a:prstGeom prst="line">
            <a:avLst/>
          </a:prstGeom>
          <a:ln w="19050">
            <a:solidFill>
              <a:srgbClr val="6CB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B76AF-ED50-E356-F26D-05557B04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180" y="1493385"/>
            <a:ext cx="7152820" cy="53646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6AB3D2-D7AE-B63E-02B9-BB8AEEA03C4E}"/>
              </a:ext>
            </a:extLst>
          </p:cNvPr>
          <p:cNvSpPr txBox="1">
            <a:spLocks/>
          </p:cNvSpPr>
          <p:nvPr/>
        </p:nvSpPr>
        <p:spPr>
          <a:xfrm>
            <a:off x="540000" y="756000"/>
            <a:ext cx="10931048" cy="73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a-ET" sz="3600" b="1" dirty="0">
                <a:solidFill>
                  <a:srgbClr val="004C6C"/>
                </a:solidFill>
                <a:latin typeface="Trasandina Bold" pitchFamily="2" charset="0"/>
                <a:cs typeface="Trasandina Bold" pitchFamily="2" charset="0"/>
              </a:rPr>
              <a:t>NATURAL DISASTERS </a:t>
            </a:r>
          </a:p>
        </p:txBody>
      </p:sp>
      <p:pic>
        <p:nvPicPr>
          <p:cNvPr id="11" name="Picture 10" descr="A black and blue logo&#10;&#10;Description automatically generated">
            <a:extLst>
              <a:ext uri="{FF2B5EF4-FFF2-40B4-BE49-F238E27FC236}">
                <a16:creationId xmlns:a16="http://schemas.microsoft.com/office/drawing/2014/main" xmlns="" id="{8B7EF8F4-6845-7FFF-BEF8-6862A2F7F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000" y="252000"/>
            <a:ext cx="1258048" cy="570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90E6F5-F072-A404-9B68-427A4D0A4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33" y="1493385"/>
            <a:ext cx="3685242" cy="5363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1B910E-9BBA-739A-B9E6-F3CCF6DC7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00" y="1492707"/>
            <a:ext cx="2751667" cy="27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xmlns="" id="{E5D93826-C5BF-C10B-9985-BAE30BC1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8F2757-E605-4D84-7EFD-BEA511FB734E}"/>
              </a:ext>
            </a:extLst>
          </p:cNvPr>
          <p:cNvSpPr txBox="1"/>
          <p:nvPr/>
        </p:nvSpPr>
        <p:spPr>
          <a:xfrm>
            <a:off x="72828" y="3429000"/>
            <a:ext cx="304323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r"/>
            <a:r>
              <a:rPr lang="aa-E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 Extremes and Natural Disasters </a:t>
            </a:r>
          </a:p>
        </p:txBody>
      </p:sp>
    </p:spTree>
    <p:extLst>
      <p:ext uri="{BB962C8B-B14F-4D97-AF65-F5344CB8AC3E}">
        <p14:creationId xmlns:p14="http://schemas.microsoft.com/office/powerpoint/2010/main" val="357637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xmlns="" id="{A708577A-BD29-C11F-382B-D2916AC11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0405BC-8A68-95D1-B3BB-F42CED206169}"/>
              </a:ext>
            </a:extLst>
          </p:cNvPr>
          <p:cNvSpPr txBox="1"/>
          <p:nvPr/>
        </p:nvSpPr>
        <p:spPr>
          <a:xfrm>
            <a:off x="72828" y="3429000"/>
            <a:ext cx="304323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r"/>
            <a:r>
              <a:rPr lang="aa-ET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 Extremes and Natural Disasters </a:t>
            </a:r>
          </a:p>
        </p:txBody>
      </p:sp>
    </p:spTree>
    <p:extLst>
      <p:ext uri="{BB962C8B-B14F-4D97-AF65-F5344CB8AC3E}">
        <p14:creationId xmlns:p14="http://schemas.microsoft.com/office/powerpoint/2010/main" val="2561842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666</Words>
  <Application>Microsoft Office PowerPoint</Application>
  <PresentationFormat>Widescreen</PresentationFormat>
  <Paragraphs>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Trasandina Bold</vt:lpstr>
      <vt:lpstr>Trasandina Regular</vt:lpstr>
      <vt:lpstr>TRASANDINABLACK</vt:lpstr>
      <vt:lpstr>TRASANDINABOOK</vt:lpstr>
      <vt:lpstr>TRASANDINAMEDIUM</vt:lpstr>
      <vt:lpstr>Wingdings</vt:lpstr>
      <vt:lpstr>Office Theme</vt:lpstr>
      <vt:lpstr>EU, THE GREEN TRANSITION AND HYDROGEN  IN GEOPOLITICAL AND SECURITY CONTEXT:  THE POTENTIAL OF ME AND AFRICA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EU, THE GREEN TRANSITION AND HYDROGEN  IN GEOPOLITICAL AND SECURITY CONTEXT:  THE POTENTIAL OF ME AND AFRICA </dc:title>
  <dc:creator>Dolores Gerbec</dc:creator>
  <cp:lastModifiedBy>Administrator</cp:lastModifiedBy>
  <cp:revision>15</cp:revision>
  <dcterms:created xsi:type="dcterms:W3CDTF">2024-11-10T11:42:21Z</dcterms:created>
  <dcterms:modified xsi:type="dcterms:W3CDTF">2024-11-13T13:05:54Z</dcterms:modified>
</cp:coreProperties>
</file>