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5"/>
    <p:sldMasterId id="2147483701" r:id="rId6"/>
    <p:sldMasterId id="2147483714" r:id="rId7"/>
    <p:sldMasterId id="2147483719" r:id="rId8"/>
  </p:sldMasterIdLst>
  <p:notesMasterIdLst>
    <p:notesMasterId r:id="rId19"/>
  </p:notesMasterIdLst>
  <p:sldIdLst>
    <p:sldId id="258" r:id="rId9"/>
    <p:sldId id="3174" r:id="rId10"/>
    <p:sldId id="3143" r:id="rId11"/>
    <p:sldId id="3153" r:id="rId12"/>
    <p:sldId id="3167" r:id="rId13"/>
    <p:sldId id="3160" r:id="rId14"/>
    <p:sldId id="381" r:id="rId15"/>
    <p:sldId id="3154" r:id="rId16"/>
    <p:sldId id="3044" r:id="rId17"/>
    <p:sldId id="31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81" autoAdjust="0"/>
  </p:normalViewPr>
  <p:slideViewPr>
    <p:cSldViewPr snapToGrid="0">
      <p:cViewPr varScale="1">
        <p:scale>
          <a:sx n="99" d="100"/>
          <a:sy n="99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EBE9-0AFD-41DF-A851-C65EC0209C1E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DCF12-D903-454A-8A7C-DC01DFD25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6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DCF12-D903-454A-8A7C-DC01DFD255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DCF12-D903-454A-8A7C-DC01DFD255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0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DCF12-D903-454A-8A7C-DC01DFD255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9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9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7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40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2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8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0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3AC2893C-4225-7046-BD6E-B8D9515FAF71}"/>
              </a:ext>
            </a:extLst>
          </p:cNvPr>
          <p:cNvSpPr txBox="1"/>
          <p:nvPr userDrawn="1"/>
        </p:nvSpPr>
        <p:spPr>
          <a:xfrm>
            <a:off x="11773902" y="97973"/>
            <a:ext cx="229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D1EAB1F2-44B4-AE44-8962-E7C3C8C54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DFFFE4CB-6571-7F45-B4D9-F41C9211B90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5CFC72C7-6B49-414C-98D3-3A48F7EE45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DA40507-E5A8-AE4D-BD7D-1681E849C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3AC2893C-4225-7046-BD6E-B8D9515FAF71}"/>
              </a:ext>
            </a:extLst>
          </p:cNvPr>
          <p:cNvSpPr txBox="1"/>
          <p:nvPr userDrawn="1"/>
        </p:nvSpPr>
        <p:spPr>
          <a:xfrm>
            <a:off x="11773902" y="97973"/>
            <a:ext cx="229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F7D8F80E-5D41-6141-BC2A-1D75DBFDD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1C5FD4D0-521B-A84F-A512-3AFD4409785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FC94006E-EA25-4E41-A734-8D0A57101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EBFE97FF-7A51-2C40-BB72-1507F7DA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3AC2893C-4225-7046-BD6E-B8D9515FAF71}"/>
              </a:ext>
            </a:extLst>
          </p:cNvPr>
          <p:cNvSpPr txBox="1"/>
          <p:nvPr userDrawn="1"/>
        </p:nvSpPr>
        <p:spPr>
          <a:xfrm>
            <a:off x="11773902" y="97973"/>
            <a:ext cx="229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12EB637E-8626-E042-98E6-F8B046701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6C0FA617-BF62-8543-A484-255C9EECA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C9949CB-8FC7-2E4A-9E9B-7FA1BF9B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68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3AC2893C-4225-7046-BD6E-B8D9515FAF71}"/>
              </a:ext>
            </a:extLst>
          </p:cNvPr>
          <p:cNvSpPr txBox="1"/>
          <p:nvPr userDrawn="1"/>
        </p:nvSpPr>
        <p:spPr>
          <a:xfrm>
            <a:off x="11773902" y="97973"/>
            <a:ext cx="229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FF5E6C21-A9AB-A64F-8333-76B80802F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20A4B5AD-0EB0-D843-A0D4-A119C06B77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E67F9AE0-289C-774A-94E4-20CB06ED7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3AC2893C-4225-7046-BD6E-B8D9515FAF71}"/>
              </a:ext>
            </a:extLst>
          </p:cNvPr>
          <p:cNvSpPr txBox="1"/>
          <p:nvPr userDrawn="1"/>
        </p:nvSpPr>
        <p:spPr>
          <a:xfrm>
            <a:off x="11773902" y="97973"/>
            <a:ext cx="229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5C5EBF33-7063-F240-8770-332E119A5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26867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 (single line) </a:t>
            </a:r>
          </a:p>
        </p:txBody>
      </p:sp>
      <p:sp>
        <p:nvSpPr>
          <p:cNvPr id="11" name="Segnaposto testo 34">
            <a:extLst>
              <a:ext uri="{FF2B5EF4-FFF2-40B4-BE49-F238E27FC236}">
                <a16:creationId xmlns:a16="http://schemas.microsoft.com/office/drawing/2014/main" id="{DB8793E9-FD75-1540-8D9E-B02CC28D08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09108698-470E-5F47-B6DA-6185046CA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668D121E-5A6E-C447-9280-C8519F7BF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3AC2893C-4225-7046-BD6E-B8D9515FAF71}"/>
              </a:ext>
            </a:extLst>
          </p:cNvPr>
          <p:cNvSpPr txBox="1"/>
          <p:nvPr userDrawn="1"/>
        </p:nvSpPr>
        <p:spPr>
          <a:xfrm>
            <a:off x="11773902" y="97973"/>
            <a:ext cx="229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C0695D1C-0FDF-624D-A7FE-696240B16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26867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 (single line) </a:t>
            </a:r>
          </a:p>
        </p:txBody>
      </p:sp>
      <p:sp>
        <p:nvSpPr>
          <p:cNvPr id="14" name="Segnaposto testo 34">
            <a:extLst>
              <a:ext uri="{FF2B5EF4-FFF2-40B4-BE49-F238E27FC236}">
                <a16:creationId xmlns:a16="http://schemas.microsoft.com/office/drawing/2014/main" id="{FEA3D567-78C7-654E-BA9B-D17A3A455F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99F97F88-86B0-DC42-BA1D-2D9AEF2C3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24D2438-EAB7-A944-B009-FA30AEA04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3AC2893C-4225-7046-BD6E-B8D9515FAF71}"/>
              </a:ext>
            </a:extLst>
          </p:cNvPr>
          <p:cNvSpPr txBox="1"/>
          <p:nvPr userDrawn="1"/>
        </p:nvSpPr>
        <p:spPr>
          <a:xfrm>
            <a:off x="11773902" y="97973"/>
            <a:ext cx="229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761A4337-5CA6-3849-9A68-FF4D989AE5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26867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 (single line) 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24F5CF12-6565-F446-A4FE-8AFEA605D1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532049D-ED3E-BA49-B46E-81024109B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>
            <a:extLst>
              <a:ext uri="{FF2B5EF4-FFF2-40B4-BE49-F238E27FC236}">
                <a16:creationId xmlns:a16="http://schemas.microsoft.com/office/drawing/2014/main" id="{3AC2893C-4225-7046-BD6E-B8D9515FAF71}"/>
              </a:ext>
            </a:extLst>
          </p:cNvPr>
          <p:cNvSpPr txBox="1"/>
          <p:nvPr userDrawn="1"/>
        </p:nvSpPr>
        <p:spPr>
          <a:xfrm>
            <a:off x="11773902" y="97973"/>
            <a:ext cx="229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DA68C453-B236-814B-991D-1EC250CD61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DBFA7B8E-EE71-294A-9E2D-B40BEDBC1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26867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 (single line) 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4229D1FF-E6AF-A442-9DA4-6A5292FEE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id="{C7C0DA2C-E0DE-EE40-9CF8-DF1CDBB05AFC}"/>
              </a:ext>
            </a:extLst>
          </p:cNvPr>
          <p:cNvSpPr txBox="1"/>
          <p:nvPr userDrawn="1"/>
        </p:nvSpPr>
        <p:spPr>
          <a:xfrm>
            <a:off x="11773902" y="97973"/>
            <a:ext cx="229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Segnaposto testo 11">
            <a:extLst>
              <a:ext uri="{FF2B5EF4-FFF2-40B4-BE49-F238E27FC236}">
                <a16:creationId xmlns:a16="http://schemas.microsoft.com/office/drawing/2014/main" id="{780DE2D8-9F35-42F4-AAC8-322DFE29C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272" y="1385888"/>
            <a:ext cx="10570489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dirty="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1" kern="1200" dirty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6" name="Segnaposto testo 27">
            <a:extLst>
              <a:ext uri="{FF2B5EF4-FFF2-40B4-BE49-F238E27FC236}">
                <a16:creationId xmlns:a16="http://schemas.microsoft.com/office/drawing/2014/main" id="{F4C292A0-35DB-41E2-B35F-A7596EE6A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289" y="2398066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2" name="Segnaposto testo 27">
            <a:extLst>
              <a:ext uri="{FF2B5EF4-FFF2-40B4-BE49-F238E27FC236}">
                <a16:creationId xmlns:a16="http://schemas.microsoft.com/office/drawing/2014/main" id="{84D307FB-94DD-424D-9D24-F1E7426AED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8289" y="3427008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3" name="Segnaposto testo 27">
            <a:extLst>
              <a:ext uri="{FF2B5EF4-FFF2-40B4-BE49-F238E27FC236}">
                <a16:creationId xmlns:a16="http://schemas.microsoft.com/office/drawing/2014/main" id="{38CA4DB5-B856-4FA4-A1CB-0816E872A0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289" y="4441436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4" name="Segnaposto testo 27">
            <a:extLst>
              <a:ext uri="{FF2B5EF4-FFF2-40B4-BE49-F238E27FC236}">
                <a16:creationId xmlns:a16="http://schemas.microsoft.com/office/drawing/2014/main" id="{A9E13942-1FDC-42B7-83CB-D8E878188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8289" y="5455864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5" name="Segnaposto testo 3">
            <a:extLst>
              <a:ext uri="{FF2B5EF4-FFF2-40B4-BE49-F238E27FC236}">
                <a16:creationId xmlns:a16="http://schemas.microsoft.com/office/drawing/2014/main" id="{9B4D5D6A-201F-445C-B4EB-C4F2406C8A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394" y="1385889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1</a:t>
            </a:r>
          </a:p>
        </p:txBody>
      </p:sp>
      <p:sp>
        <p:nvSpPr>
          <p:cNvPr id="26" name="Segnaposto testo 3">
            <a:extLst>
              <a:ext uri="{FF2B5EF4-FFF2-40B4-BE49-F238E27FC236}">
                <a16:creationId xmlns:a16="http://schemas.microsoft.com/office/drawing/2014/main" id="{D2536B58-AFF6-4BA9-9425-E03F4CA0FD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394" y="2398066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2</a:t>
            </a:r>
          </a:p>
        </p:txBody>
      </p:sp>
      <p:sp>
        <p:nvSpPr>
          <p:cNvPr id="27" name="Segnaposto testo 3">
            <a:extLst>
              <a:ext uri="{FF2B5EF4-FFF2-40B4-BE49-F238E27FC236}">
                <a16:creationId xmlns:a16="http://schemas.microsoft.com/office/drawing/2014/main" id="{276D3596-72EA-46ED-8DAF-FDF47C8B46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0393" y="3427008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3</a:t>
            </a:r>
          </a:p>
        </p:txBody>
      </p:sp>
      <p:sp>
        <p:nvSpPr>
          <p:cNvPr id="29" name="Segnaposto testo 3">
            <a:extLst>
              <a:ext uri="{FF2B5EF4-FFF2-40B4-BE49-F238E27FC236}">
                <a16:creationId xmlns:a16="http://schemas.microsoft.com/office/drawing/2014/main" id="{22810BC5-F7E2-45BC-8D9D-8BDF450BD9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393" y="4441436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4</a:t>
            </a:r>
          </a:p>
        </p:txBody>
      </p:sp>
      <p:sp>
        <p:nvSpPr>
          <p:cNvPr id="31" name="Segnaposto testo 3">
            <a:extLst>
              <a:ext uri="{FF2B5EF4-FFF2-40B4-BE49-F238E27FC236}">
                <a16:creationId xmlns:a16="http://schemas.microsoft.com/office/drawing/2014/main" id="{5C680BEF-CFFF-444C-BDFF-41E757E3F0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393" y="5455864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5</a:t>
            </a:r>
          </a:p>
        </p:txBody>
      </p:sp>
      <p:sp>
        <p:nvSpPr>
          <p:cNvPr id="28" name="Titolo 2">
            <a:extLst>
              <a:ext uri="{FF2B5EF4-FFF2-40B4-BE49-F238E27FC236}">
                <a16:creationId xmlns:a16="http://schemas.microsoft.com/office/drawing/2014/main" id="{D96BBF4F-AABF-434C-BC61-70D80560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15291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95250" y="470938"/>
            <a:ext cx="11582400" cy="338687"/>
            <a:chOff x="95250" y="571500"/>
            <a:chExt cx="8413750" cy="238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5250" y="809625"/>
              <a:ext cx="823912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328025" y="571500"/>
              <a:ext cx="180975" cy="23812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26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id="{C7C0DA2C-E0DE-EE40-9CF8-DF1CDBB05AFC}"/>
              </a:ext>
            </a:extLst>
          </p:cNvPr>
          <p:cNvSpPr txBox="1"/>
          <p:nvPr userDrawn="1"/>
        </p:nvSpPr>
        <p:spPr>
          <a:xfrm>
            <a:off x="11773902" y="97973"/>
            <a:ext cx="229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955C8214-AC6D-DD47-A690-9045453FC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272" y="1385888"/>
            <a:ext cx="10570489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dirty="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1" kern="1200" dirty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C46FFA-01FD-1342-8CA9-7161A5DE68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394" y="1385889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211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  <p15:guide id="5" pos="6788">
          <p15:clr>
            <a:srgbClr val="FBAE40"/>
          </p15:clr>
        </p15:guide>
        <p15:guide id="6" pos="7219">
          <p15:clr>
            <a:srgbClr val="FBAE40"/>
          </p15:clr>
        </p15:guide>
        <p15:guide id="7" orient="horz" pos="187">
          <p15:clr>
            <a:srgbClr val="FBAE40"/>
          </p15:clr>
        </p15:guide>
        <p15:guide id="8" orient="horz" pos="5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0387187" y="0"/>
            <a:ext cx="1134253" cy="374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8737601" y="0"/>
            <a:ext cx="3443513" cy="6858000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CA7783E8-A019-494B-9A7B-7C48FF002A2A}"/>
              </a:ext>
            </a:extLst>
          </p:cNvPr>
          <p:cNvSpPr txBox="1"/>
          <p:nvPr userDrawn="1"/>
        </p:nvSpPr>
        <p:spPr>
          <a:xfrm>
            <a:off x="11773902" y="97973"/>
            <a:ext cx="360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Elemento grafico 4">
            <a:extLst>
              <a:ext uri="{FF2B5EF4-FFF2-40B4-BE49-F238E27FC236}">
                <a16:creationId xmlns:a16="http://schemas.microsoft.com/office/drawing/2014/main" id="{BE21B587-5D80-4EBC-92FA-DD890735DB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400" y="119445"/>
            <a:ext cx="853200" cy="2548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327571" y="0"/>
            <a:ext cx="3864429" cy="6858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0">
          <p15:clr>
            <a:srgbClr val="FBAE40"/>
          </p15:clr>
        </p15:guide>
        <p15:guide id="4" orient="horz" pos="65">
          <p15:clr>
            <a:srgbClr val="FBAE40"/>
          </p15:clr>
        </p15:guide>
        <p15:guide id="5" orient="horz" pos="243">
          <p15:clr>
            <a:srgbClr val="FBAE40"/>
          </p15:clr>
        </p15:guide>
        <p15:guide id="6" pos="143">
          <p15:clr>
            <a:srgbClr val="FBAE40"/>
          </p15:clr>
        </p15:guide>
        <p15:guide id="7" pos="7537">
          <p15:clr>
            <a:srgbClr val="FBAE40"/>
          </p15:clr>
        </p15:guide>
        <p15:guide id="8" orient="horz" pos="417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id="{C7C0DA2C-E0DE-EE40-9CF8-DF1CDBB05AFC}"/>
              </a:ext>
            </a:extLst>
          </p:cNvPr>
          <p:cNvSpPr txBox="1"/>
          <p:nvPr userDrawn="1"/>
        </p:nvSpPr>
        <p:spPr>
          <a:xfrm>
            <a:off x="11773901" y="97973"/>
            <a:ext cx="360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955C8214-AC6D-DD47-A690-9045453FC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272" y="1385888"/>
            <a:ext cx="10570489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dirty="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1" kern="1200" dirty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C46FFA-01FD-1342-8CA9-7161A5DE68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394" y="1385889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635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  <p15:guide id="5" pos="6788">
          <p15:clr>
            <a:srgbClr val="FBAE40"/>
          </p15:clr>
        </p15:guide>
        <p15:guide id="6" pos="7219">
          <p15:clr>
            <a:srgbClr val="FBAE40"/>
          </p15:clr>
        </p15:guide>
        <p15:guide id="7" orient="horz" pos="187">
          <p15:clr>
            <a:srgbClr val="FBAE40"/>
          </p15:clr>
        </p15:guide>
        <p15:guide id="8" orient="horz" pos="5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6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9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7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6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5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7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73573-51AC-4BE6-9C65-4D085C856181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3EA061-27DF-4811-B0B7-5B7D9291C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08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4025A5-E249-A54A-B53E-1F952C8E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65526A-8396-B948-81BE-DEB17BEC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13B360-830D-174D-B756-FE0B9CB1A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F7F2546B-4349-804A-8352-3B3A3F2DBA78}" type="datetimeFigureOut">
              <a:rPr lang="en-GB" smtClean="0"/>
              <a:pPr/>
              <a:t>14/11/2024</a:t>
            </a:fld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8BC088-2ED1-2448-A30C-81AD74F0E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6E120E-95D0-3145-978F-9822A4D8B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A061B7EB-5EC5-D549-9B95-C93E398DBEC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Elemento grafico 14">
            <a:extLst>
              <a:ext uri="{FF2B5EF4-FFF2-40B4-BE49-F238E27FC236}">
                <a16:creationId xmlns:a16="http://schemas.microsoft.com/office/drawing/2014/main" id="{612312A6-BA23-AD44-BB30-14C457CD942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E21B587-5D80-4EBC-92FA-DD890735DB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77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40E5FA-D568-7B47-A0CD-0D72A7CF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33F21E-561E-8649-91B1-6F98A0692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A37645-BD60-8A43-BF3D-D0EA1D9C8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B0751B8-164C-B94E-AA24-436EF010796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Elemento grafico 14">
            <a:extLst>
              <a:ext uri="{FF2B5EF4-FFF2-40B4-BE49-F238E27FC236}">
                <a16:creationId xmlns:a16="http://schemas.microsoft.com/office/drawing/2014/main" id="{DE612007-23A5-024F-BDFA-126A5CF68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0582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8B97BD-B80E-4968-90F6-1787F3148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12038" r="2602" b="10936"/>
          <a:stretch/>
        </p:blipFill>
        <p:spPr>
          <a:xfrm>
            <a:off x="1209087" y="143683"/>
            <a:ext cx="7739597" cy="149438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AD3B340-4B6C-4408-B283-35E0DCE345B9}"/>
              </a:ext>
            </a:extLst>
          </p:cNvPr>
          <p:cNvSpPr txBox="1">
            <a:spLocks/>
          </p:cNvSpPr>
          <p:nvPr/>
        </p:nvSpPr>
        <p:spPr>
          <a:xfrm>
            <a:off x="1023687" y="5559205"/>
            <a:ext cx="9137743" cy="994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Angel Investing</a:t>
            </a:r>
          </a:p>
          <a:p>
            <a:pPr algn="l"/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l"/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Luigi Amati</a:t>
            </a:r>
          </a:p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Honorary chairman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l"/>
            <a:endParaRPr lang="en-US" sz="2000" dirty="0">
              <a:solidFill>
                <a:srgbClr val="454F5E"/>
              </a:solidFill>
              <a:latin typeface="Helvetica" pitchFamily="2" charset="0"/>
            </a:endParaRPr>
          </a:p>
          <a:p>
            <a:pPr algn="l" fontAlgn="base">
              <a:spcAft>
                <a:spcPts val="1500"/>
              </a:spcAft>
            </a:pPr>
            <a:r>
              <a:rPr lang="en-US" sz="2000" b="0" i="0" dirty="0">
                <a:solidFill>
                  <a:srgbClr val="454F5E"/>
                </a:solidFill>
                <a:effectLst/>
                <a:latin typeface="Helvetica" pitchFamily="2" charset="0"/>
              </a:rPr>
              <a:t>INNOVATION, TECHNOLOGY AND PARTNERSHIP IN ACTION</a:t>
            </a:r>
          </a:p>
          <a:p>
            <a:pPr algn="l" fontAlgn="base">
              <a:spcAft>
                <a:spcPts val="1500"/>
              </a:spcAft>
            </a:pPr>
            <a:r>
              <a:rPr lang="en-US" sz="2000" b="0" i="0" dirty="0">
                <a:solidFill>
                  <a:srgbClr val="454F5E"/>
                </a:solidFill>
                <a:effectLst/>
                <a:latin typeface="Helvetica" pitchFamily="2" charset="0"/>
              </a:rPr>
              <a:t>4th Conference</a:t>
            </a:r>
          </a:p>
          <a:p>
            <a:pPr algn="l" fontAlgn="base">
              <a:spcAft>
                <a:spcPts val="1500"/>
              </a:spcAft>
            </a:pPr>
            <a:r>
              <a:rPr lang="en-US" sz="2000" b="0" i="0" dirty="0">
                <a:solidFill>
                  <a:srgbClr val="3DAD49"/>
                </a:solidFill>
                <a:effectLst/>
                <a:latin typeface="Helvetica" pitchFamily="2" charset="0"/>
              </a:rPr>
              <a:t>13th - 14th November 2024</a:t>
            </a:r>
            <a:br>
              <a:rPr lang="en-US" sz="2000" b="0" i="0" dirty="0">
                <a:solidFill>
                  <a:srgbClr val="3DAD49"/>
                </a:solidFill>
                <a:effectLst/>
                <a:latin typeface="Helvetica" pitchFamily="2" charset="0"/>
              </a:rPr>
            </a:br>
            <a:r>
              <a:rPr lang="en-US" sz="2000" b="0" i="0" dirty="0">
                <a:solidFill>
                  <a:srgbClr val="3DAD49"/>
                </a:solidFill>
                <a:effectLst/>
                <a:latin typeface="Helvetica" pitchFamily="2" charset="0"/>
              </a:rPr>
              <a:t>Nova </a:t>
            </a:r>
            <a:r>
              <a:rPr lang="en-US" sz="2000" b="0" i="0" dirty="0" err="1">
                <a:solidFill>
                  <a:srgbClr val="3DAD49"/>
                </a:solidFill>
                <a:effectLst/>
                <a:latin typeface="Helvetica" pitchFamily="2" charset="0"/>
              </a:rPr>
              <a:t>Gorica</a:t>
            </a:r>
            <a:r>
              <a:rPr lang="en-US" sz="2000" b="0" i="0" dirty="0">
                <a:solidFill>
                  <a:srgbClr val="3DAD49"/>
                </a:solidFill>
                <a:effectLst/>
                <a:latin typeface="Helvetica" pitchFamily="2" charset="0"/>
              </a:rPr>
              <a:t> - Gorizia</a:t>
            </a:r>
          </a:p>
        </p:txBody>
      </p:sp>
    </p:spTree>
    <p:extLst>
      <p:ext uri="{BB962C8B-B14F-4D97-AF65-F5344CB8AC3E}">
        <p14:creationId xmlns:p14="http://schemas.microsoft.com/office/powerpoint/2010/main" val="231690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5DFB7-49D8-44E6-25B6-1E2EC712D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6F36EA-7115-9060-4940-F3F467868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12038" r="2602" b="10936"/>
          <a:stretch/>
        </p:blipFill>
        <p:spPr>
          <a:xfrm>
            <a:off x="1209087" y="143683"/>
            <a:ext cx="7739597" cy="149438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BD8AAE-9814-DBDC-C1E7-F4FE5C891BBF}"/>
              </a:ext>
            </a:extLst>
          </p:cNvPr>
          <p:cNvSpPr txBox="1">
            <a:spLocks/>
          </p:cNvSpPr>
          <p:nvPr/>
        </p:nvSpPr>
        <p:spPr>
          <a:xfrm>
            <a:off x="1023687" y="5559205"/>
            <a:ext cx="9137743" cy="994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+mn-lt"/>
              </a:rPr>
              <a:t>Thank you!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l"/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l"/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Luigi Amati</a:t>
            </a:r>
          </a:p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Honorary chairman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l"/>
            <a:endParaRPr lang="en-US" sz="2000" dirty="0">
              <a:solidFill>
                <a:srgbClr val="454F5E"/>
              </a:solidFill>
              <a:latin typeface="Helvetica" pitchFamily="2" charset="0"/>
            </a:endParaRPr>
          </a:p>
          <a:p>
            <a:pPr algn="l" fontAlgn="base">
              <a:spcAft>
                <a:spcPts val="1500"/>
              </a:spcAft>
            </a:pPr>
            <a:r>
              <a:rPr lang="en-US" sz="2000" b="0" i="0" dirty="0">
                <a:solidFill>
                  <a:srgbClr val="454F5E"/>
                </a:solidFill>
                <a:effectLst/>
                <a:latin typeface="Helvetica" pitchFamily="2" charset="0"/>
              </a:rPr>
              <a:t>INNOVATION, TECHNOLOGY AND PARTNERSHIP IN ACTION</a:t>
            </a:r>
          </a:p>
          <a:p>
            <a:pPr algn="l" fontAlgn="base">
              <a:spcAft>
                <a:spcPts val="1500"/>
              </a:spcAft>
            </a:pPr>
            <a:r>
              <a:rPr lang="en-US" sz="2000" b="0" i="0" dirty="0">
                <a:solidFill>
                  <a:srgbClr val="454F5E"/>
                </a:solidFill>
                <a:effectLst/>
                <a:latin typeface="Helvetica" pitchFamily="2" charset="0"/>
              </a:rPr>
              <a:t>4th Conference</a:t>
            </a:r>
          </a:p>
          <a:p>
            <a:pPr algn="l" fontAlgn="base">
              <a:spcAft>
                <a:spcPts val="1500"/>
              </a:spcAft>
            </a:pPr>
            <a:r>
              <a:rPr lang="en-US" sz="2000" b="0" i="0" dirty="0">
                <a:solidFill>
                  <a:srgbClr val="3DAD49"/>
                </a:solidFill>
                <a:effectLst/>
                <a:latin typeface="Helvetica" pitchFamily="2" charset="0"/>
              </a:rPr>
              <a:t>13th - 14th November 2024</a:t>
            </a:r>
            <a:br>
              <a:rPr lang="en-US" sz="2000" b="0" i="0" dirty="0">
                <a:solidFill>
                  <a:srgbClr val="3DAD49"/>
                </a:solidFill>
                <a:effectLst/>
                <a:latin typeface="Helvetica" pitchFamily="2" charset="0"/>
              </a:rPr>
            </a:br>
            <a:r>
              <a:rPr lang="en-US" sz="2000" b="0" i="0" dirty="0">
                <a:solidFill>
                  <a:srgbClr val="3DAD49"/>
                </a:solidFill>
                <a:effectLst/>
                <a:latin typeface="Helvetica" pitchFamily="2" charset="0"/>
              </a:rPr>
              <a:t>Nova </a:t>
            </a:r>
            <a:r>
              <a:rPr lang="en-US" sz="2000" b="0" i="0" dirty="0" err="1">
                <a:solidFill>
                  <a:srgbClr val="3DAD49"/>
                </a:solidFill>
                <a:effectLst/>
                <a:latin typeface="Helvetica" pitchFamily="2" charset="0"/>
              </a:rPr>
              <a:t>Gorica</a:t>
            </a:r>
            <a:r>
              <a:rPr lang="en-US" sz="2000" b="0" i="0" dirty="0">
                <a:solidFill>
                  <a:srgbClr val="3DAD49"/>
                </a:solidFill>
                <a:effectLst/>
                <a:latin typeface="Helvetica" pitchFamily="2" charset="0"/>
              </a:rPr>
              <a:t> - Gorizia</a:t>
            </a:r>
          </a:p>
        </p:txBody>
      </p:sp>
    </p:spTree>
    <p:extLst>
      <p:ext uri="{BB962C8B-B14F-4D97-AF65-F5344CB8AC3E}">
        <p14:creationId xmlns:p14="http://schemas.microsoft.com/office/powerpoint/2010/main" val="123501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D3B340-4B6C-4408-B283-35E0DCE345B9}"/>
              </a:ext>
            </a:extLst>
          </p:cNvPr>
          <p:cNvSpPr txBox="1">
            <a:spLocks/>
          </p:cNvSpPr>
          <p:nvPr/>
        </p:nvSpPr>
        <p:spPr>
          <a:xfrm>
            <a:off x="1043989" y="485775"/>
            <a:ext cx="8785811" cy="8472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latin typeface="+mn-lt"/>
              </a:rPr>
              <a:t>What is a business angel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1FD41E-BDFD-4151-B800-69A94E5073A1}"/>
              </a:ext>
            </a:extLst>
          </p:cNvPr>
          <p:cNvSpPr txBox="1"/>
          <p:nvPr/>
        </p:nvSpPr>
        <p:spPr>
          <a:xfrm>
            <a:off x="1043989" y="1484412"/>
            <a:ext cx="88773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stem Font Regular"/>
              <a:buChar char="⎼"/>
            </a:pPr>
            <a:r>
              <a:rPr lang="en-GB" sz="2400" dirty="0"/>
              <a:t>Individuals who invest directly their own money</a:t>
            </a:r>
          </a:p>
          <a:p>
            <a:pPr marL="342900" indent="-342900">
              <a:buFont typeface="System Font Regular"/>
              <a:buChar char="⎼"/>
            </a:pPr>
            <a:endParaRPr lang="en-GB" sz="2400" dirty="0"/>
          </a:p>
          <a:p>
            <a:pPr marL="342900" indent="-342900">
              <a:buFont typeface="System Font Regular"/>
              <a:buChar char="⎼"/>
            </a:pPr>
            <a:r>
              <a:rPr lang="en-GB" sz="2400" dirty="0"/>
              <a:t>Mostly late career entrepreneurs and professionals, but more and more young exited entrepreneurs, the “Next Gen” of Angels</a:t>
            </a:r>
          </a:p>
          <a:p>
            <a:pPr marL="342900" indent="-342900">
              <a:buFont typeface="System Font Regular"/>
              <a:buChar char="⎼"/>
            </a:pPr>
            <a:endParaRPr lang="en-GB" sz="2400" dirty="0"/>
          </a:p>
          <a:p>
            <a:pPr marL="342900" indent="-342900">
              <a:buFont typeface="System Font Regular"/>
              <a:buChar char="⎼"/>
            </a:pPr>
            <a:r>
              <a:rPr lang="en-GB" sz="2400" b="1" dirty="0"/>
              <a:t>From Super Angels (visible) to Syndicates (invisible)</a:t>
            </a:r>
          </a:p>
          <a:p>
            <a:pPr marL="342900" indent="-342900">
              <a:buFont typeface="System Font Regular"/>
              <a:buChar char="⎼"/>
            </a:pPr>
            <a:endParaRPr lang="en-GB" sz="2400" dirty="0"/>
          </a:p>
          <a:p>
            <a:pPr marL="342900" indent="-342900">
              <a:buFont typeface="System Font Regular"/>
              <a:buChar char="⎼"/>
            </a:pPr>
            <a:r>
              <a:rPr lang="en-GB" sz="2400" dirty="0"/>
              <a:t>First private money in startups in the very early phase when there is no traction</a:t>
            </a:r>
          </a:p>
          <a:p>
            <a:pPr marL="342900" indent="-342900">
              <a:buFont typeface="System Font Regular"/>
              <a:buChar char="⎼"/>
            </a:pPr>
            <a:endParaRPr lang="en-GB" sz="2400" dirty="0"/>
          </a:p>
          <a:p>
            <a:pPr marL="342900" indent="-342900">
              <a:buFont typeface="System Font Regular"/>
              <a:buChar char="⎼"/>
            </a:pPr>
            <a:r>
              <a:rPr lang="en-GB" sz="2400" dirty="0"/>
              <a:t>Contribute with their expertise, experience and network</a:t>
            </a:r>
          </a:p>
          <a:p>
            <a:pPr marL="342900" indent="-342900">
              <a:buFont typeface="System Font Regular"/>
              <a:buChar char="⎼"/>
            </a:pPr>
            <a:endParaRPr lang="en-GB" sz="2400" dirty="0"/>
          </a:p>
          <a:p>
            <a:pPr marL="342900" indent="-342900">
              <a:buFont typeface="System Font Regular"/>
              <a:buChar char="⎼"/>
            </a:pPr>
            <a:r>
              <a:rPr lang="en-GB" sz="2400" b="1" dirty="0">
                <a:solidFill>
                  <a:srgbClr val="FF0000"/>
                </a:solidFill>
              </a:rPr>
              <a:t>Therefore: Wise/Smart money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24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1A6906-A959-4788-9BAE-D74A790872E0}"/>
              </a:ext>
            </a:extLst>
          </p:cNvPr>
          <p:cNvSpPr/>
          <p:nvPr/>
        </p:nvSpPr>
        <p:spPr>
          <a:xfrm>
            <a:off x="861666" y="3537527"/>
            <a:ext cx="5862407" cy="25215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1134A-C29F-4A78-BEAA-247F1CB008F7}"/>
              </a:ext>
            </a:extLst>
          </p:cNvPr>
          <p:cNvSpPr/>
          <p:nvPr/>
        </p:nvSpPr>
        <p:spPr>
          <a:xfrm>
            <a:off x="861666" y="1910046"/>
            <a:ext cx="5862407" cy="15189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608348-CFD3-49E9-9A5A-4605DF5E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39" y="343410"/>
            <a:ext cx="8596668" cy="659409"/>
          </a:xfrm>
        </p:spPr>
        <p:txBody>
          <a:bodyPr>
            <a:normAutofit fontScale="90000"/>
          </a:bodyPr>
          <a:lstStyle/>
          <a:p>
            <a:r>
              <a:rPr lang="en-GB" sz="6000" b="1" dirty="0"/>
              <a:t>Business Angels </a:t>
            </a:r>
            <a:br>
              <a:rPr lang="en-GB" b="1" dirty="0"/>
            </a:br>
            <a:r>
              <a:rPr lang="en-GB" b="1" dirty="0">
                <a:solidFill>
                  <a:srgbClr val="FF0000"/>
                </a:solidFill>
              </a:rPr>
              <a:t>3 types in the iceberg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8204B-581D-4524-A83D-0EB3061C3C5A}"/>
              </a:ext>
            </a:extLst>
          </p:cNvPr>
          <p:cNvSpPr txBox="1"/>
          <p:nvPr/>
        </p:nvSpPr>
        <p:spPr>
          <a:xfrm>
            <a:off x="861666" y="2024914"/>
            <a:ext cx="1033280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/>
              <a:t>Individual “Super Angels”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600" i="1" dirty="0"/>
              <a:t>Invest individually;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600" i="1" dirty="0"/>
              <a:t>Can invest high tickets themselves;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600" i="1" dirty="0"/>
              <a:t>Profile themselves conspicuously (online);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600" i="1" dirty="0"/>
              <a:t>Feature prominently within data reports. </a:t>
            </a:r>
          </a:p>
          <a:p>
            <a:pPr marL="342900" indent="-342900">
              <a:buAutoNum type="arabicPeriod"/>
            </a:pPr>
            <a:endParaRPr lang="en-GB" b="1" dirty="0"/>
          </a:p>
          <a:p>
            <a:pPr marL="342900" indent="-342900">
              <a:buAutoNum type="arabicPeriod" startAt="2"/>
            </a:pPr>
            <a:r>
              <a:rPr lang="en-GB" b="1" dirty="0"/>
              <a:t>Syndicates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600" i="1" dirty="0"/>
              <a:t>Pooling resources to reduce risk;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600" i="1" dirty="0"/>
              <a:t>Happens on a “case-by-case” basis;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600" i="1" dirty="0"/>
              <a:t>Growing trend in the UK and Germany</a:t>
            </a:r>
            <a:r>
              <a:rPr lang="en-GB" i="1" dirty="0"/>
              <a:t>. </a:t>
            </a:r>
          </a:p>
          <a:p>
            <a:endParaRPr lang="en-GB" b="1" dirty="0"/>
          </a:p>
          <a:p>
            <a:r>
              <a:rPr lang="en-GB" b="1" dirty="0"/>
              <a:t>3. Business Angels Networks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i="1" dirty="0"/>
              <a:t>Membership based organizations with a 2-5 FTE;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i="1" dirty="0"/>
              <a:t>Consistent high quality deal flow for investors;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i="1" dirty="0"/>
              <a:t>Consistent high quality investors for startups</a:t>
            </a:r>
            <a:r>
              <a:rPr lang="en-GB" dirty="0"/>
              <a:t>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n-GB" b="1" dirty="0"/>
          </a:p>
          <a:p>
            <a:r>
              <a:rPr lang="en-GB" b="1" dirty="0"/>
              <a:t>	</a:t>
            </a:r>
          </a:p>
        </p:txBody>
      </p:sp>
      <p:pic>
        <p:nvPicPr>
          <p:cNvPr id="1026" name="Picture 2" descr="Tip Of The Iceberg - Poster Design - Branched Off | Poster design, Gym art,  Illustration">
            <a:extLst>
              <a:ext uri="{FF2B5EF4-FFF2-40B4-BE49-F238E27FC236}">
                <a16:creationId xmlns:a16="http://schemas.microsoft.com/office/drawing/2014/main" id="{96E150E4-73DA-46ED-AC2F-D25DEDA88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14630"/>
          <a:stretch/>
        </p:blipFill>
        <p:spPr bwMode="auto">
          <a:xfrm>
            <a:off x="8294914" y="1907058"/>
            <a:ext cx="3897086" cy="49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2DE545-DBEB-472D-A3CE-E309A95B9EF8}"/>
              </a:ext>
            </a:extLst>
          </p:cNvPr>
          <p:cNvSpPr/>
          <p:nvPr/>
        </p:nvSpPr>
        <p:spPr>
          <a:xfrm>
            <a:off x="8294914" y="0"/>
            <a:ext cx="3897086" cy="20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9319839-6DBD-4041-8A60-CF61CDE0EB48}"/>
              </a:ext>
            </a:extLst>
          </p:cNvPr>
          <p:cNvSpPr/>
          <p:nvPr/>
        </p:nvSpPr>
        <p:spPr>
          <a:xfrm>
            <a:off x="6724072" y="913593"/>
            <a:ext cx="3131127" cy="1220007"/>
          </a:xfrm>
          <a:custGeom>
            <a:avLst/>
            <a:gdLst>
              <a:gd name="connsiteX0" fmla="*/ 11176 w 3358170"/>
              <a:gd name="connsiteY0" fmla="*/ 961389 h 1192298"/>
              <a:gd name="connsiteX1" fmla="*/ 57358 w 3358170"/>
              <a:gd name="connsiteY1" fmla="*/ 905971 h 1192298"/>
              <a:gd name="connsiteX2" fmla="*/ 787031 w 3358170"/>
              <a:gd name="connsiteY2" fmla="*/ 807 h 1192298"/>
              <a:gd name="connsiteX3" fmla="*/ 3114594 w 3358170"/>
              <a:gd name="connsiteY3" fmla="*/ 1081462 h 1192298"/>
              <a:gd name="connsiteX4" fmla="*/ 3262376 w 3358170"/>
              <a:gd name="connsiteY4" fmla="*/ 1016807 h 1192298"/>
              <a:gd name="connsiteX5" fmla="*/ 3354740 w 3358170"/>
              <a:gd name="connsiteY5" fmla="*/ 1155352 h 1192298"/>
              <a:gd name="connsiteX6" fmla="*/ 3142303 w 3358170"/>
              <a:gd name="connsiteY6" fmla="*/ 1192298 h 119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8170" h="1192298">
                <a:moveTo>
                  <a:pt x="11176" y="961389"/>
                </a:moveTo>
                <a:cubicBezTo>
                  <a:pt x="-30388" y="1013728"/>
                  <a:pt x="57358" y="905971"/>
                  <a:pt x="57358" y="905971"/>
                </a:cubicBezTo>
                <a:cubicBezTo>
                  <a:pt x="186667" y="745874"/>
                  <a:pt x="277492" y="-28441"/>
                  <a:pt x="787031" y="807"/>
                </a:cubicBezTo>
                <a:cubicBezTo>
                  <a:pt x="1296570" y="30055"/>
                  <a:pt x="2702037" y="912129"/>
                  <a:pt x="3114594" y="1081462"/>
                </a:cubicBezTo>
                <a:cubicBezTo>
                  <a:pt x="3527151" y="1250795"/>
                  <a:pt x="3222352" y="1004492"/>
                  <a:pt x="3262376" y="1016807"/>
                </a:cubicBezTo>
                <a:cubicBezTo>
                  <a:pt x="3302400" y="1029122"/>
                  <a:pt x="3374752" y="1126104"/>
                  <a:pt x="3354740" y="1155352"/>
                </a:cubicBezTo>
                <a:cubicBezTo>
                  <a:pt x="3334728" y="1184600"/>
                  <a:pt x="3173091" y="1155353"/>
                  <a:pt x="3142303" y="119229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A7F863-E892-441B-A7FC-86B252652E94}"/>
              </a:ext>
            </a:extLst>
          </p:cNvPr>
          <p:cNvSpPr/>
          <p:nvPr/>
        </p:nvSpPr>
        <p:spPr>
          <a:xfrm>
            <a:off x="6724072" y="4333238"/>
            <a:ext cx="2651135" cy="2181351"/>
          </a:xfrm>
          <a:custGeom>
            <a:avLst/>
            <a:gdLst>
              <a:gd name="connsiteX0" fmla="*/ 0 w 2435706"/>
              <a:gd name="connsiteY0" fmla="*/ 1769705 h 2234040"/>
              <a:gd name="connsiteX1" fmla="*/ 683490 w 2435706"/>
              <a:gd name="connsiteY1" fmla="*/ 2139159 h 2234040"/>
              <a:gd name="connsiteX2" fmla="*/ 2290618 w 2435706"/>
              <a:gd name="connsiteY2" fmla="*/ 227232 h 2234040"/>
              <a:gd name="connsiteX3" fmla="*/ 2189018 w 2435706"/>
              <a:gd name="connsiteY3" fmla="*/ 107159 h 2234040"/>
              <a:gd name="connsiteX4" fmla="*/ 2419927 w 2435706"/>
              <a:gd name="connsiteY4" fmla="*/ 5559 h 2234040"/>
              <a:gd name="connsiteX5" fmla="*/ 2410690 w 2435706"/>
              <a:gd name="connsiteY5" fmla="*/ 282650 h 223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706" h="2234040">
                <a:moveTo>
                  <a:pt x="0" y="1769705"/>
                </a:moveTo>
                <a:cubicBezTo>
                  <a:pt x="150860" y="2082971"/>
                  <a:pt x="301720" y="2396238"/>
                  <a:pt x="683490" y="2139159"/>
                </a:cubicBezTo>
                <a:cubicBezTo>
                  <a:pt x="1065260" y="1882080"/>
                  <a:pt x="2039697" y="565899"/>
                  <a:pt x="2290618" y="227232"/>
                </a:cubicBezTo>
                <a:cubicBezTo>
                  <a:pt x="2541539" y="-111435"/>
                  <a:pt x="2167467" y="144104"/>
                  <a:pt x="2189018" y="107159"/>
                </a:cubicBezTo>
                <a:cubicBezTo>
                  <a:pt x="2210569" y="70214"/>
                  <a:pt x="2382982" y="-23689"/>
                  <a:pt x="2419927" y="5559"/>
                </a:cubicBezTo>
                <a:cubicBezTo>
                  <a:pt x="2456872" y="34807"/>
                  <a:pt x="2418387" y="251862"/>
                  <a:pt x="2410690" y="2826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91AB7-0C71-4F57-9C6F-50F2F35C4EE4}"/>
              </a:ext>
            </a:extLst>
          </p:cNvPr>
          <p:cNvSpPr txBox="1"/>
          <p:nvPr/>
        </p:nvSpPr>
        <p:spPr>
          <a:xfrm>
            <a:off x="9037782" y="821802"/>
            <a:ext cx="276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Business Angels -</a:t>
            </a:r>
          </a:p>
          <a:p>
            <a:r>
              <a:rPr lang="en-GB" b="1" dirty="0"/>
              <a:t>little visibility in the market</a:t>
            </a: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DD1FE2-2CE0-4CF3-AE5F-925CA77D15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12038" r="2602" b="10936"/>
          <a:stretch/>
        </p:blipFill>
        <p:spPr>
          <a:xfrm>
            <a:off x="590469" y="6167582"/>
            <a:ext cx="3306618" cy="6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A7961E8-3B84-4AD8-B49C-9FD1DE302D41}"/>
              </a:ext>
            </a:extLst>
          </p:cNvPr>
          <p:cNvSpPr/>
          <p:nvPr/>
        </p:nvSpPr>
        <p:spPr>
          <a:xfrm>
            <a:off x="7769228" y="3398224"/>
            <a:ext cx="3857908" cy="112545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5C71D-ACC7-430B-88D3-938D8D6B8AEF}"/>
              </a:ext>
            </a:extLst>
          </p:cNvPr>
          <p:cNvSpPr/>
          <p:nvPr/>
        </p:nvSpPr>
        <p:spPr>
          <a:xfrm>
            <a:off x="7769228" y="1758277"/>
            <a:ext cx="3857908" cy="112545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A81FB9-BA3B-4C2E-A5B7-A9EB14A55F97}"/>
              </a:ext>
            </a:extLst>
          </p:cNvPr>
          <p:cNvSpPr txBox="1">
            <a:spLocks/>
          </p:cNvSpPr>
          <p:nvPr/>
        </p:nvSpPr>
        <p:spPr>
          <a:xfrm>
            <a:off x="993766" y="187157"/>
            <a:ext cx="6192125" cy="994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latin typeface="+mn-lt"/>
              </a:rPr>
              <a:t>Our Association</a:t>
            </a:r>
            <a:endParaRPr lang="en-GB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BBB66-C38C-4A3D-A95B-426062A04EDB}"/>
              </a:ext>
            </a:extLst>
          </p:cNvPr>
          <p:cNvSpPr txBox="1"/>
          <p:nvPr/>
        </p:nvSpPr>
        <p:spPr>
          <a:xfrm>
            <a:off x="1124828" y="1492076"/>
            <a:ext cx="7178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11 Full Members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National Business Angel Associations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Legitimate Voices or </a:t>
            </a:r>
            <a:r>
              <a:rPr lang="en-GB" sz="2000" b="1" dirty="0"/>
              <a:t>mature </a:t>
            </a:r>
            <a:r>
              <a:rPr lang="en-GB" sz="2000" dirty="0"/>
              <a:t>Markets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Full voting rights for the Association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FE8E2-BFB6-4252-B4FD-3D840700229E}"/>
              </a:ext>
            </a:extLst>
          </p:cNvPr>
          <p:cNvSpPr txBox="1"/>
          <p:nvPr/>
        </p:nvSpPr>
        <p:spPr>
          <a:xfrm>
            <a:off x="1124829" y="3275111"/>
            <a:ext cx="51928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19 “BAE Club” Members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/>
              <a:t>Leading</a:t>
            </a:r>
            <a:r>
              <a:rPr lang="en-GB" sz="2000" dirty="0"/>
              <a:t> Angel Networks in Europe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Minimum of €1.5m invested per year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No voting rights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05A392-0700-4973-A655-FC8B80F4A50D}"/>
              </a:ext>
            </a:extLst>
          </p:cNvPr>
          <p:cNvSpPr txBox="1"/>
          <p:nvPr/>
        </p:nvSpPr>
        <p:spPr>
          <a:xfrm>
            <a:off x="1122947" y="4967882"/>
            <a:ext cx="54699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8 Affiliate/Associate Members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/>
              <a:t>Key</a:t>
            </a:r>
            <a:r>
              <a:rPr lang="en-GB" sz="2000" dirty="0"/>
              <a:t> Ecosystem Players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No voting rights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95810E-727F-4E0B-8A03-D01A10F4B40D}"/>
              </a:ext>
            </a:extLst>
          </p:cNvPr>
          <p:cNvSpPr txBox="1"/>
          <p:nvPr/>
        </p:nvSpPr>
        <p:spPr>
          <a:xfrm>
            <a:off x="7770674" y="3459776"/>
            <a:ext cx="3968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3000+</a:t>
            </a:r>
            <a:r>
              <a:rPr lang="en-GB" sz="2000" b="1" dirty="0"/>
              <a:t> business angels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360+ </a:t>
            </a:r>
            <a:r>
              <a:rPr lang="en-GB" sz="2000" b="1" dirty="0"/>
              <a:t>startups funded in 2023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€160 million</a:t>
            </a:r>
            <a:r>
              <a:rPr lang="en-GB" sz="2000" b="1" dirty="0"/>
              <a:t> invested in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2A29C-59D6-443F-B106-BF1E1E349FF2}"/>
              </a:ext>
            </a:extLst>
          </p:cNvPr>
          <p:cNvSpPr txBox="1"/>
          <p:nvPr/>
        </p:nvSpPr>
        <p:spPr>
          <a:xfrm>
            <a:off x="7769228" y="1813173"/>
            <a:ext cx="3857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45000+ </a:t>
            </a:r>
            <a:r>
              <a:rPr lang="en-GB" sz="2000" b="1" dirty="0"/>
              <a:t>business angels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250+ </a:t>
            </a:r>
            <a:r>
              <a:rPr lang="en-GB" sz="2000" b="1" dirty="0"/>
              <a:t>business angel networks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€5-10 billion </a:t>
            </a:r>
            <a:r>
              <a:rPr lang="en-GB" sz="2000" b="1" dirty="0"/>
              <a:t>invested per year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A5BEB8C-29F4-4A46-9F70-F3BD8D5B3D85}"/>
              </a:ext>
            </a:extLst>
          </p:cNvPr>
          <p:cNvSpPr/>
          <p:nvPr/>
        </p:nvSpPr>
        <p:spPr>
          <a:xfrm>
            <a:off x="5837382" y="2272120"/>
            <a:ext cx="1691178" cy="193989"/>
          </a:xfrm>
          <a:custGeom>
            <a:avLst/>
            <a:gdLst>
              <a:gd name="connsiteX0" fmla="*/ 0 w 1691178"/>
              <a:gd name="connsiteY0" fmla="*/ 101625 h 193989"/>
              <a:gd name="connsiteX1" fmla="*/ 1514763 w 1691178"/>
              <a:gd name="connsiteY1" fmla="*/ 83153 h 193989"/>
              <a:gd name="connsiteX2" fmla="*/ 1468582 w 1691178"/>
              <a:gd name="connsiteY2" fmla="*/ 25 h 193989"/>
              <a:gd name="connsiteX3" fmla="*/ 1690254 w 1691178"/>
              <a:gd name="connsiteY3" fmla="*/ 92389 h 193989"/>
              <a:gd name="connsiteX4" fmla="*/ 1542473 w 1691178"/>
              <a:gd name="connsiteY4" fmla="*/ 193989 h 1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178" h="193989">
                <a:moveTo>
                  <a:pt x="0" y="101625"/>
                </a:moveTo>
                <a:cubicBezTo>
                  <a:pt x="634999" y="100855"/>
                  <a:pt x="1269999" y="100086"/>
                  <a:pt x="1514763" y="83153"/>
                </a:cubicBezTo>
                <a:cubicBezTo>
                  <a:pt x="1759527" y="66220"/>
                  <a:pt x="1439334" y="-1514"/>
                  <a:pt x="1468582" y="25"/>
                </a:cubicBezTo>
                <a:cubicBezTo>
                  <a:pt x="1497830" y="1564"/>
                  <a:pt x="1677939" y="60062"/>
                  <a:pt x="1690254" y="92389"/>
                </a:cubicBezTo>
                <a:cubicBezTo>
                  <a:pt x="1702569" y="124716"/>
                  <a:pt x="1588655" y="193989"/>
                  <a:pt x="1542473" y="1939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C7278E0-AE12-4582-8E72-D0F3E4A9CDFF}"/>
              </a:ext>
            </a:extLst>
          </p:cNvPr>
          <p:cNvSpPr/>
          <p:nvPr/>
        </p:nvSpPr>
        <p:spPr>
          <a:xfrm>
            <a:off x="5964303" y="3870612"/>
            <a:ext cx="1691178" cy="193989"/>
          </a:xfrm>
          <a:custGeom>
            <a:avLst/>
            <a:gdLst>
              <a:gd name="connsiteX0" fmla="*/ 0 w 1691178"/>
              <a:gd name="connsiteY0" fmla="*/ 101625 h 193989"/>
              <a:gd name="connsiteX1" fmla="*/ 1514763 w 1691178"/>
              <a:gd name="connsiteY1" fmla="*/ 83153 h 193989"/>
              <a:gd name="connsiteX2" fmla="*/ 1468582 w 1691178"/>
              <a:gd name="connsiteY2" fmla="*/ 25 h 193989"/>
              <a:gd name="connsiteX3" fmla="*/ 1690254 w 1691178"/>
              <a:gd name="connsiteY3" fmla="*/ 92389 h 193989"/>
              <a:gd name="connsiteX4" fmla="*/ 1542473 w 1691178"/>
              <a:gd name="connsiteY4" fmla="*/ 193989 h 19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178" h="193989">
                <a:moveTo>
                  <a:pt x="0" y="101625"/>
                </a:moveTo>
                <a:cubicBezTo>
                  <a:pt x="634999" y="100855"/>
                  <a:pt x="1269999" y="100086"/>
                  <a:pt x="1514763" y="83153"/>
                </a:cubicBezTo>
                <a:cubicBezTo>
                  <a:pt x="1759527" y="66220"/>
                  <a:pt x="1439334" y="-1514"/>
                  <a:pt x="1468582" y="25"/>
                </a:cubicBezTo>
                <a:cubicBezTo>
                  <a:pt x="1497830" y="1564"/>
                  <a:pt x="1677939" y="60062"/>
                  <a:pt x="1690254" y="92389"/>
                </a:cubicBezTo>
                <a:cubicBezTo>
                  <a:pt x="1702569" y="124716"/>
                  <a:pt x="1588655" y="193989"/>
                  <a:pt x="1542473" y="1939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Map&#10;&#10;Description automatically generated">
            <a:extLst>
              <a:ext uri="{FF2B5EF4-FFF2-40B4-BE49-F238E27FC236}">
                <a16:creationId xmlns:a16="http://schemas.microsoft.com/office/drawing/2014/main" id="{0388D6D4-8BB8-416C-A924-360B6E076A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2" t="21420" r="20448" b="1620"/>
          <a:stretch/>
        </p:blipFill>
        <p:spPr>
          <a:xfrm>
            <a:off x="8552875" y="4608055"/>
            <a:ext cx="2410438" cy="22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BF5FEA1D-63F7-4547-BC5D-F83F2A75D18F}"/>
              </a:ext>
            </a:extLst>
          </p:cNvPr>
          <p:cNvSpPr txBox="1">
            <a:spLocks/>
          </p:cNvSpPr>
          <p:nvPr/>
        </p:nvSpPr>
        <p:spPr>
          <a:xfrm>
            <a:off x="1180501" y="76575"/>
            <a:ext cx="7049099" cy="994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latin typeface="+mn-lt"/>
              </a:rPr>
              <a:t>BAE Members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50667F7-EB0C-468D-AA23-6E64DAABF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b="11837"/>
          <a:stretch/>
        </p:blipFill>
        <p:spPr>
          <a:xfrm>
            <a:off x="965914" y="1000305"/>
            <a:ext cx="8430587" cy="57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9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8B97BD-B80E-4968-90F6-1787F3148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12038" r="2602" b="10936"/>
          <a:stretch/>
        </p:blipFill>
        <p:spPr>
          <a:xfrm>
            <a:off x="138227" y="6433647"/>
            <a:ext cx="2197769" cy="42435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F5FEA1D-63F7-4547-BC5D-F83F2A75D18F}"/>
              </a:ext>
            </a:extLst>
          </p:cNvPr>
          <p:cNvSpPr txBox="1">
            <a:spLocks/>
          </p:cNvSpPr>
          <p:nvPr/>
        </p:nvSpPr>
        <p:spPr>
          <a:xfrm>
            <a:off x="0" y="552166"/>
            <a:ext cx="11955035" cy="994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solidFill>
                  <a:srgbClr val="0070C0"/>
                </a:solidFill>
                <a:latin typeface="+mn-lt"/>
              </a:rPr>
              <a:t>The BAE Club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+mn-lt"/>
              </a:rPr>
              <a:t>20 Leading European networks</a:t>
            </a:r>
            <a:endParaRPr lang="en-GB" sz="4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3B34E5-CDCD-8A32-28D8-D1CFC849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0" y="1829571"/>
            <a:ext cx="7417628" cy="50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0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608348-CFD3-49E9-9A5A-4605DF5E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65" y="74977"/>
            <a:ext cx="8596668" cy="659409"/>
          </a:xfrm>
        </p:spPr>
        <p:txBody>
          <a:bodyPr>
            <a:normAutofit fontScale="90000"/>
          </a:bodyPr>
          <a:lstStyle/>
          <a:p>
            <a:r>
              <a:rPr lang="en-GB" sz="6000" b="1" dirty="0"/>
              <a:t>Business Angels funding</a:t>
            </a:r>
            <a:br>
              <a:rPr lang="en-GB" b="1" dirty="0"/>
            </a:br>
            <a:r>
              <a:rPr lang="en-GB" sz="3100" b="1" dirty="0">
                <a:solidFill>
                  <a:srgbClr val="FF0000"/>
                </a:solidFill>
              </a:rPr>
              <a:t>Without BA’s – no Scale Ups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Shape 153">
            <a:extLst>
              <a:ext uri="{FF2B5EF4-FFF2-40B4-BE49-F238E27FC236}">
                <a16:creationId xmlns:a16="http://schemas.microsoft.com/office/drawing/2014/main" id="{D45F913A-0562-4ACB-B274-EC62FAB3E115}"/>
              </a:ext>
            </a:extLst>
          </p:cNvPr>
          <p:cNvCxnSpPr>
            <a:cxnSpLocks/>
          </p:cNvCxnSpPr>
          <p:nvPr/>
        </p:nvCxnSpPr>
        <p:spPr>
          <a:xfrm flipV="1">
            <a:off x="1584287" y="1534725"/>
            <a:ext cx="0" cy="4154501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" name="Shape 154">
            <a:extLst>
              <a:ext uri="{FF2B5EF4-FFF2-40B4-BE49-F238E27FC236}">
                <a16:creationId xmlns:a16="http://schemas.microsoft.com/office/drawing/2014/main" id="{0BD66914-DE86-44B4-95F8-2E9EC9D03AB6}"/>
              </a:ext>
            </a:extLst>
          </p:cNvPr>
          <p:cNvCxnSpPr/>
          <p:nvPr/>
        </p:nvCxnSpPr>
        <p:spPr>
          <a:xfrm rot="10800000" flipH="1">
            <a:off x="3222225" y="1534850"/>
            <a:ext cx="17100" cy="415995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3" name="Shape 155">
            <a:extLst>
              <a:ext uri="{FF2B5EF4-FFF2-40B4-BE49-F238E27FC236}">
                <a16:creationId xmlns:a16="http://schemas.microsoft.com/office/drawing/2014/main" id="{CF0E1B91-6B18-4018-934D-4E36AB9A60E6}"/>
              </a:ext>
            </a:extLst>
          </p:cNvPr>
          <p:cNvCxnSpPr/>
          <p:nvPr/>
        </p:nvCxnSpPr>
        <p:spPr>
          <a:xfrm rot="10800000" flipH="1">
            <a:off x="5058400" y="1534725"/>
            <a:ext cx="28500" cy="416835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4" name="Shape 156">
            <a:extLst>
              <a:ext uri="{FF2B5EF4-FFF2-40B4-BE49-F238E27FC236}">
                <a16:creationId xmlns:a16="http://schemas.microsoft.com/office/drawing/2014/main" id="{738E2D1A-FF94-4398-A9BD-A192FD0483B7}"/>
              </a:ext>
            </a:extLst>
          </p:cNvPr>
          <p:cNvCxnSpPr/>
          <p:nvPr/>
        </p:nvCxnSpPr>
        <p:spPr>
          <a:xfrm rot="10800000" flipH="1">
            <a:off x="6894575" y="1523450"/>
            <a:ext cx="28800" cy="417135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5" name="Shape 157">
            <a:extLst>
              <a:ext uri="{FF2B5EF4-FFF2-40B4-BE49-F238E27FC236}">
                <a16:creationId xmlns:a16="http://schemas.microsoft.com/office/drawing/2014/main" id="{9ED9CAF3-5749-4E04-98BB-668E21EAC053}"/>
              </a:ext>
            </a:extLst>
          </p:cNvPr>
          <p:cNvSpPr txBox="1"/>
          <p:nvPr/>
        </p:nvSpPr>
        <p:spPr>
          <a:xfrm>
            <a:off x="1883000" y="2476112"/>
            <a:ext cx="1300350" cy="963750"/>
          </a:xfrm>
          <a:prstGeom prst="rect">
            <a:avLst/>
          </a:prstGeom>
          <a:noFill/>
          <a:ln w="19050" cap="flat" cmpd="sng">
            <a:solidFill>
              <a:schemeClr val="accent1">
                <a:lumMod val="75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888888"/>
              </a:buClr>
              <a:buSzPct val="25000"/>
            </a:pPr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Founders, </a:t>
            </a:r>
          </a:p>
          <a:p>
            <a:pPr>
              <a:lnSpc>
                <a:spcPct val="90000"/>
              </a:lnSpc>
              <a:buClr>
                <a:srgbClr val="888888"/>
              </a:buClr>
              <a:buSzPct val="25000"/>
            </a:pPr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Family &amp;</a:t>
            </a:r>
            <a:b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Friends</a:t>
            </a:r>
          </a:p>
        </p:txBody>
      </p:sp>
      <p:sp>
        <p:nvSpPr>
          <p:cNvPr id="16" name="Shape 158">
            <a:extLst>
              <a:ext uri="{FF2B5EF4-FFF2-40B4-BE49-F238E27FC236}">
                <a16:creationId xmlns:a16="http://schemas.microsoft.com/office/drawing/2014/main" id="{66ECE828-3667-4E49-84E9-B31ADC817D6B}"/>
              </a:ext>
            </a:extLst>
          </p:cNvPr>
          <p:cNvSpPr txBox="1"/>
          <p:nvPr/>
        </p:nvSpPr>
        <p:spPr>
          <a:xfrm>
            <a:off x="1701862" y="5150825"/>
            <a:ext cx="6946950" cy="398738"/>
          </a:xfrm>
          <a:prstGeom prst="rect">
            <a:avLst/>
          </a:prstGeom>
          <a:noFill/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13" tIns="45713" rIns="45713" bIns="45713" anchor="t" anchorCtr="0">
            <a:noAutofit/>
          </a:bodyPr>
          <a:lstStyle/>
          <a:p>
            <a:endParaRPr sz="900"/>
          </a:p>
        </p:txBody>
      </p:sp>
      <p:sp>
        <p:nvSpPr>
          <p:cNvPr id="17" name="Shape 161">
            <a:extLst>
              <a:ext uri="{FF2B5EF4-FFF2-40B4-BE49-F238E27FC236}">
                <a16:creationId xmlns:a16="http://schemas.microsoft.com/office/drawing/2014/main" id="{1BCD2157-6A6C-4467-A304-7533BB77AA8C}"/>
              </a:ext>
            </a:extLst>
          </p:cNvPr>
          <p:cNvSpPr txBox="1"/>
          <p:nvPr/>
        </p:nvSpPr>
        <p:spPr>
          <a:xfrm>
            <a:off x="5297427" y="4725727"/>
            <a:ext cx="2556150" cy="367500"/>
          </a:xfrm>
          <a:prstGeom prst="rect">
            <a:avLst/>
          </a:prstGeom>
          <a:noFill/>
          <a:ln w="19050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888888"/>
              </a:buClr>
              <a:buSzPct val="25000"/>
            </a:pPr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 Banks</a:t>
            </a:r>
          </a:p>
        </p:txBody>
      </p:sp>
      <p:sp>
        <p:nvSpPr>
          <p:cNvPr id="18" name="Shape 162">
            <a:extLst>
              <a:ext uri="{FF2B5EF4-FFF2-40B4-BE49-F238E27FC236}">
                <a16:creationId xmlns:a16="http://schemas.microsoft.com/office/drawing/2014/main" id="{D4407CE7-2BFE-408C-B091-4C57F06CDE75}"/>
              </a:ext>
            </a:extLst>
          </p:cNvPr>
          <p:cNvSpPr txBox="1"/>
          <p:nvPr/>
        </p:nvSpPr>
        <p:spPr>
          <a:xfrm>
            <a:off x="1734584" y="4648804"/>
            <a:ext cx="2876904" cy="401071"/>
          </a:xfrm>
          <a:prstGeom prst="rect">
            <a:avLst/>
          </a:prstGeom>
          <a:noFill/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13" tIns="45713" rIns="45713" bIns="45713" anchor="t" anchorCtr="0">
            <a:noAutofit/>
          </a:bodyPr>
          <a:lstStyle/>
          <a:p>
            <a:endParaRPr sz="900"/>
          </a:p>
        </p:txBody>
      </p:sp>
      <p:sp>
        <p:nvSpPr>
          <p:cNvPr id="19" name="Shape 164">
            <a:extLst>
              <a:ext uri="{FF2B5EF4-FFF2-40B4-BE49-F238E27FC236}">
                <a16:creationId xmlns:a16="http://schemas.microsoft.com/office/drawing/2014/main" id="{A39EAC6E-4F43-427C-8EFE-C9EFE4F0FC9B}"/>
              </a:ext>
            </a:extLst>
          </p:cNvPr>
          <p:cNvSpPr txBox="1"/>
          <p:nvPr/>
        </p:nvSpPr>
        <p:spPr>
          <a:xfrm>
            <a:off x="2364938" y="4149905"/>
            <a:ext cx="2246550" cy="349638"/>
          </a:xfrm>
          <a:prstGeom prst="rect">
            <a:avLst/>
          </a:prstGeom>
          <a:noFill/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13" tIns="45713" rIns="45713" bIns="45713" anchor="t" anchorCtr="0">
            <a:noAutofit/>
          </a:bodyPr>
          <a:lstStyle/>
          <a:p>
            <a:endParaRPr sz="900"/>
          </a:p>
        </p:txBody>
      </p:sp>
      <p:sp>
        <p:nvSpPr>
          <p:cNvPr id="20" name="Shape 165">
            <a:extLst>
              <a:ext uri="{FF2B5EF4-FFF2-40B4-BE49-F238E27FC236}">
                <a16:creationId xmlns:a16="http://schemas.microsoft.com/office/drawing/2014/main" id="{D4F8E614-2337-479B-AA5E-F3A55BF0FB8E}"/>
              </a:ext>
            </a:extLst>
          </p:cNvPr>
          <p:cNvSpPr txBox="1"/>
          <p:nvPr/>
        </p:nvSpPr>
        <p:spPr>
          <a:xfrm>
            <a:off x="2639710" y="4210573"/>
            <a:ext cx="1527300" cy="221328"/>
          </a:xfrm>
          <a:prstGeom prst="rect">
            <a:avLst/>
          </a:prstGeom>
          <a:noFill/>
          <a:ln w="19050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888888"/>
              </a:buClr>
              <a:buSzPct val="25000"/>
            </a:pPr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Crowdfunding</a:t>
            </a:r>
          </a:p>
        </p:txBody>
      </p:sp>
      <p:sp>
        <p:nvSpPr>
          <p:cNvPr id="21" name="Shape 167">
            <a:extLst>
              <a:ext uri="{FF2B5EF4-FFF2-40B4-BE49-F238E27FC236}">
                <a16:creationId xmlns:a16="http://schemas.microsoft.com/office/drawing/2014/main" id="{020E2817-0AD9-40D0-86CF-2F06F3C528F6}"/>
              </a:ext>
            </a:extLst>
          </p:cNvPr>
          <p:cNvSpPr txBox="1"/>
          <p:nvPr/>
        </p:nvSpPr>
        <p:spPr>
          <a:xfrm>
            <a:off x="5329707" y="4240308"/>
            <a:ext cx="1666792" cy="269177"/>
          </a:xfrm>
          <a:prstGeom prst="rect">
            <a:avLst/>
          </a:prstGeom>
          <a:noFill/>
          <a:ln w="19050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888888"/>
              </a:buClr>
              <a:buSzPct val="25000"/>
            </a:pPr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Venture Capital</a:t>
            </a:r>
            <a:endParaRPr dirty="0"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Shape 168">
            <a:extLst>
              <a:ext uri="{FF2B5EF4-FFF2-40B4-BE49-F238E27FC236}">
                <a16:creationId xmlns:a16="http://schemas.microsoft.com/office/drawing/2014/main" id="{8AA019DB-6F76-4A16-A594-34DF1EF58076}"/>
              </a:ext>
            </a:extLst>
          </p:cNvPr>
          <p:cNvSpPr txBox="1"/>
          <p:nvPr/>
        </p:nvSpPr>
        <p:spPr>
          <a:xfrm>
            <a:off x="2742112" y="3431902"/>
            <a:ext cx="3139950" cy="451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indent="-34925" algn="ctr">
              <a:buClr>
                <a:srgbClr val="000000"/>
              </a:buClr>
              <a:buSzPct val="30555"/>
            </a:pPr>
            <a:r>
              <a:rPr lang="en-US" b="1" dirty="0">
                <a:latin typeface="Quattrocento Sans"/>
                <a:ea typeface="Quattrocento Sans"/>
                <a:cs typeface="Quattrocento Sans"/>
                <a:sym typeface="Quattrocento Sans"/>
              </a:rPr>
              <a:t>Business Angels</a:t>
            </a:r>
          </a:p>
        </p:txBody>
      </p:sp>
      <p:sp>
        <p:nvSpPr>
          <p:cNvPr id="23" name="Shape 169">
            <a:extLst>
              <a:ext uri="{FF2B5EF4-FFF2-40B4-BE49-F238E27FC236}">
                <a16:creationId xmlns:a16="http://schemas.microsoft.com/office/drawing/2014/main" id="{8505E126-0704-4D07-A9C5-62668B348CEB}"/>
              </a:ext>
            </a:extLst>
          </p:cNvPr>
          <p:cNvSpPr txBox="1"/>
          <p:nvPr/>
        </p:nvSpPr>
        <p:spPr>
          <a:xfrm>
            <a:off x="7072325" y="5776175"/>
            <a:ext cx="1500000" cy="545100"/>
          </a:xfrm>
          <a:prstGeom prst="rect">
            <a:avLst/>
          </a:prstGeom>
          <a:noFill/>
          <a:ln>
            <a:noFill/>
          </a:ln>
        </p:spPr>
        <p:txBody>
          <a:bodyPr wrap="square" lIns="45713" tIns="45713" rIns="45713" bIns="45713" anchor="ctr" anchorCtr="0">
            <a:noAutofit/>
          </a:bodyPr>
          <a:lstStyle/>
          <a:p>
            <a:pPr algn="ctr"/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EXPANSION</a:t>
            </a:r>
            <a:br>
              <a:rPr lang="en-US" sz="1300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en-US" sz="1300" dirty="0">
                <a:latin typeface="+mj-lt"/>
                <a:ea typeface="Quattrocento Sans"/>
                <a:cs typeface="Quattrocento Sans"/>
                <a:sym typeface="Quattrocento Sans"/>
              </a:rPr>
              <a:t>Greater than €5M </a:t>
            </a:r>
          </a:p>
        </p:txBody>
      </p:sp>
      <p:sp>
        <p:nvSpPr>
          <p:cNvPr id="24" name="Shape 170">
            <a:extLst>
              <a:ext uri="{FF2B5EF4-FFF2-40B4-BE49-F238E27FC236}">
                <a16:creationId xmlns:a16="http://schemas.microsoft.com/office/drawing/2014/main" id="{711D4080-B42A-483B-87FB-040E3846B522}"/>
              </a:ext>
            </a:extLst>
          </p:cNvPr>
          <p:cNvSpPr txBox="1"/>
          <p:nvPr/>
        </p:nvSpPr>
        <p:spPr>
          <a:xfrm>
            <a:off x="1659287" y="5730775"/>
            <a:ext cx="1500000" cy="545100"/>
          </a:xfrm>
          <a:prstGeom prst="rect">
            <a:avLst/>
          </a:prstGeom>
          <a:noFill/>
          <a:ln>
            <a:noFill/>
          </a:ln>
        </p:spPr>
        <p:txBody>
          <a:bodyPr wrap="square" lIns="45713" tIns="45713" rIns="45713" bIns="45713" anchor="ctr" anchorCtr="0">
            <a:noAutofit/>
          </a:bodyPr>
          <a:lstStyle/>
          <a:p>
            <a:pPr algn="ctr"/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SEED</a:t>
            </a:r>
            <a:br>
              <a:rPr lang="en-US" sz="1300" dirty="0">
                <a:solidFill>
                  <a:srgbClr val="7F7F7F"/>
                </a:solidFill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en-US" sz="1300" dirty="0">
                <a:solidFill>
                  <a:schemeClr val="dk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UP TO €200K</a:t>
            </a:r>
          </a:p>
        </p:txBody>
      </p:sp>
      <p:sp>
        <p:nvSpPr>
          <p:cNvPr id="25" name="Shape 171">
            <a:extLst>
              <a:ext uri="{FF2B5EF4-FFF2-40B4-BE49-F238E27FC236}">
                <a16:creationId xmlns:a16="http://schemas.microsoft.com/office/drawing/2014/main" id="{7FC37CA2-F923-4D37-BC6C-AEC29761B8C8}"/>
              </a:ext>
            </a:extLst>
          </p:cNvPr>
          <p:cNvSpPr txBox="1"/>
          <p:nvPr/>
        </p:nvSpPr>
        <p:spPr>
          <a:xfrm>
            <a:off x="3346212" y="5720675"/>
            <a:ext cx="1500000" cy="545100"/>
          </a:xfrm>
          <a:prstGeom prst="rect">
            <a:avLst/>
          </a:prstGeom>
          <a:noFill/>
          <a:ln>
            <a:noFill/>
          </a:ln>
        </p:spPr>
        <p:txBody>
          <a:bodyPr wrap="square" lIns="45713" tIns="45713" rIns="45713" bIns="45713" anchor="ctr" anchorCtr="0">
            <a:noAutofit/>
          </a:bodyPr>
          <a:lstStyle/>
          <a:p>
            <a:pPr algn="ctr"/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START-UP</a:t>
            </a:r>
            <a:br>
              <a:rPr lang="en-US" sz="1300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en-US" sz="1300" dirty="0">
                <a:latin typeface="+mj-lt"/>
                <a:ea typeface="Quattrocento Sans"/>
                <a:cs typeface="Quattrocento Sans"/>
                <a:sym typeface="Quattrocento Sans"/>
              </a:rPr>
              <a:t>€200K - €2M </a:t>
            </a:r>
          </a:p>
        </p:txBody>
      </p:sp>
      <p:sp>
        <p:nvSpPr>
          <p:cNvPr id="26" name="Shape 172">
            <a:extLst>
              <a:ext uri="{FF2B5EF4-FFF2-40B4-BE49-F238E27FC236}">
                <a16:creationId xmlns:a16="http://schemas.microsoft.com/office/drawing/2014/main" id="{A87EEC78-5D46-4115-9106-E90C671C3AB7}"/>
              </a:ext>
            </a:extLst>
          </p:cNvPr>
          <p:cNvSpPr txBox="1"/>
          <p:nvPr/>
        </p:nvSpPr>
        <p:spPr>
          <a:xfrm>
            <a:off x="5205424" y="5776175"/>
            <a:ext cx="1689149" cy="545100"/>
          </a:xfrm>
          <a:prstGeom prst="rect">
            <a:avLst/>
          </a:prstGeom>
          <a:noFill/>
          <a:ln>
            <a:noFill/>
          </a:ln>
        </p:spPr>
        <p:txBody>
          <a:bodyPr wrap="square" lIns="45713" tIns="45713" rIns="45713" bIns="45713" anchor="ctr" anchorCtr="0">
            <a:noAutofit/>
          </a:bodyPr>
          <a:lstStyle/>
          <a:p>
            <a:pPr algn="ctr"/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SERIES A &amp; B</a:t>
            </a:r>
            <a:br>
              <a:rPr lang="en-US" sz="1300" dirty="0">
                <a:latin typeface="+mj-lt"/>
                <a:ea typeface="Quattrocento Sans"/>
                <a:cs typeface="Quattrocento Sans"/>
                <a:sym typeface="Quattrocento Sans"/>
              </a:rPr>
            </a:br>
            <a:r>
              <a:rPr lang="en-US" sz="1300" dirty="0">
                <a:latin typeface="+mj-lt"/>
                <a:ea typeface="Quattrocento Sans"/>
                <a:cs typeface="Quattrocento Sans"/>
                <a:sym typeface="Quattrocento Sans"/>
              </a:rPr>
              <a:t>€2M TO €5M  </a:t>
            </a:r>
          </a:p>
        </p:txBody>
      </p:sp>
      <p:sp>
        <p:nvSpPr>
          <p:cNvPr id="27" name="Shape 173">
            <a:extLst>
              <a:ext uri="{FF2B5EF4-FFF2-40B4-BE49-F238E27FC236}">
                <a16:creationId xmlns:a16="http://schemas.microsoft.com/office/drawing/2014/main" id="{9D91D293-4961-4039-8BC2-8A65B37A56B1}"/>
              </a:ext>
            </a:extLst>
          </p:cNvPr>
          <p:cNvSpPr txBox="1"/>
          <p:nvPr/>
        </p:nvSpPr>
        <p:spPr>
          <a:xfrm>
            <a:off x="119642" y="3280500"/>
            <a:ext cx="1568326" cy="338400"/>
          </a:xfrm>
          <a:prstGeom prst="rect">
            <a:avLst/>
          </a:prstGeom>
          <a:noFill/>
          <a:ln>
            <a:noFill/>
          </a:ln>
        </p:spPr>
        <p:txBody>
          <a:bodyPr wrap="square" lIns="45713" tIns="45713" rIns="45713" bIns="45713" anchor="t" anchorCtr="0">
            <a:noAutofit/>
          </a:bodyPr>
          <a:lstStyle/>
          <a:p>
            <a:r>
              <a:rPr lang="en-US" sz="1300" dirty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Profit/Loss</a:t>
            </a:r>
          </a:p>
        </p:txBody>
      </p:sp>
      <p:sp>
        <p:nvSpPr>
          <p:cNvPr id="28" name="Shape 163">
            <a:extLst>
              <a:ext uri="{FF2B5EF4-FFF2-40B4-BE49-F238E27FC236}">
                <a16:creationId xmlns:a16="http://schemas.microsoft.com/office/drawing/2014/main" id="{19E9936F-C770-4340-BC8C-B8CB0C1EBAAE}"/>
              </a:ext>
            </a:extLst>
          </p:cNvPr>
          <p:cNvSpPr txBox="1"/>
          <p:nvPr/>
        </p:nvSpPr>
        <p:spPr>
          <a:xfrm>
            <a:off x="2490315" y="4713800"/>
            <a:ext cx="1605897" cy="367500"/>
          </a:xfrm>
          <a:prstGeom prst="rect">
            <a:avLst/>
          </a:prstGeom>
          <a:noFill/>
          <a:ln w="19050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888888"/>
              </a:buClr>
              <a:buSzPct val="25000"/>
            </a:pPr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Prizes &amp; Grants</a:t>
            </a:r>
          </a:p>
        </p:txBody>
      </p:sp>
      <p:sp>
        <p:nvSpPr>
          <p:cNvPr id="29" name="Shape 160">
            <a:extLst>
              <a:ext uri="{FF2B5EF4-FFF2-40B4-BE49-F238E27FC236}">
                <a16:creationId xmlns:a16="http://schemas.microsoft.com/office/drawing/2014/main" id="{DD40BD25-67E1-4939-A2ED-0E5B59B74182}"/>
              </a:ext>
            </a:extLst>
          </p:cNvPr>
          <p:cNvSpPr txBox="1"/>
          <p:nvPr/>
        </p:nvSpPr>
        <p:spPr>
          <a:xfrm>
            <a:off x="3803040" y="5227666"/>
            <a:ext cx="2556150" cy="367500"/>
          </a:xfrm>
          <a:prstGeom prst="rect">
            <a:avLst/>
          </a:prstGeom>
          <a:noFill/>
          <a:ln w="19050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888888"/>
              </a:buClr>
              <a:buSzPct val="25000"/>
            </a:pPr>
            <a:r>
              <a:rPr lang="en-US" dirty="0">
                <a:latin typeface="+mj-lt"/>
                <a:ea typeface="Quattrocento Sans"/>
                <a:cs typeface="Quattrocento Sans"/>
                <a:sym typeface="Quattrocento Sans"/>
              </a:rPr>
              <a:t>Customers &amp; Suppliers</a:t>
            </a:r>
          </a:p>
        </p:txBody>
      </p:sp>
      <p:cxnSp>
        <p:nvCxnSpPr>
          <p:cNvPr id="30" name="Shape 152">
            <a:extLst>
              <a:ext uri="{FF2B5EF4-FFF2-40B4-BE49-F238E27FC236}">
                <a16:creationId xmlns:a16="http://schemas.microsoft.com/office/drawing/2014/main" id="{741B297B-D6E5-4495-B11D-18BA0296863C}"/>
              </a:ext>
            </a:extLst>
          </p:cNvPr>
          <p:cNvCxnSpPr>
            <a:cxnSpLocks/>
          </p:cNvCxnSpPr>
          <p:nvPr/>
        </p:nvCxnSpPr>
        <p:spPr>
          <a:xfrm>
            <a:off x="1584287" y="5706125"/>
            <a:ext cx="7530045" cy="70050"/>
          </a:xfrm>
          <a:prstGeom prst="straightConnector1">
            <a:avLst/>
          </a:prstGeom>
          <a:noFill/>
          <a:ln w="76200" cap="flat" cmpd="sng">
            <a:solidFill>
              <a:srgbClr val="0070C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" name="Shape 166">
            <a:extLst>
              <a:ext uri="{FF2B5EF4-FFF2-40B4-BE49-F238E27FC236}">
                <a16:creationId xmlns:a16="http://schemas.microsoft.com/office/drawing/2014/main" id="{5CE55CB6-7EC9-4B03-A83E-CD1E472CCC38}"/>
              </a:ext>
            </a:extLst>
          </p:cNvPr>
          <p:cNvSpPr txBox="1"/>
          <p:nvPr/>
        </p:nvSpPr>
        <p:spPr>
          <a:xfrm>
            <a:off x="4759687" y="4148332"/>
            <a:ext cx="3889125" cy="383914"/>
          </a:xfrm>
          <a:prstGeom prst="rect">
            <a:avLst/>
          </a:prstGeom>
          <a:noFill/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13" tIns="45713" rIns="45713" bIns="45713" anchor="t" anchorCtr="0">
            <a:noAutofit/>
          </a:bodyPr>
          <a:lstStyle/>
          <a:p>
            <a:endParaRPr sz="900" dirty="0"/>
          </a:p>
        </p:txBody>
      </p:sp>
      <p:sp>
        <p:nvSpPr>
          <p:cNvPr id="32" name="Shape 159">
            <a:extLst>
              <a:ext uri="{FF2B5EF4-FFF2-40B4-BE49-F238E27FC236}">
                <a16:creationId xmlns:a16="http://schemas.microsoft.com/office/drawing/2014/main" id="{1ABB338A-DA18-4193-8198-ECBC089BC1C4}"/>
              </a:ext>
            </a:extLst>
          </p:cNvPr>
          <p:cNvSpPr txBox="1"/>
          <p:nvPr/>
        </p:nvSpPr>
        <p:spPr>
          <a:xfrm>
            <a:off x="5200325" y="4633625"/>
            <a:ext cx="3448500" cy="416250"/>
          </a:xfrm>
          <a:prstGeom prst="rect">
            <a:avLst/>
          </a:prstGeom>
          <a:noFill/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13" tIns="45713" rIns="45713" bIns="45713" anchor="t" anchorCtr="0">
            <a:noAutofit/>
          </a:bodyPr>
          <a:lstStyle/>
          <a:p>
            <a:endParaRPr sz="900"/>
          </a:p>
        </p:txBody>
      </p:sp>
      <p:sp>
        <p:nvSpPr>
          <p:cNvPr id="33" name="Shape 149">
            <a:extLst>
              <a:ext uri="{FF2B5EF4-FFF2-40B4-BE49-F238E27FC236}">
                <a16:creationId xmlns:a16="http://schemas.microsoft.com/office/drawing/2014/main" id="{D1070825-894B-47DA-82F2-AE39AFE3AC4B}"/>
              </a:ext>
            </a:extLst>
          </p:cNvPr>
          <p:cNvSpPr txBox="1"/>
          <p:nvPr/>
        </p:nvSpPr>
        <p:spPr>
          <a:xfrm>
            <a:off x="1716626" y="2465567"/>
            <a:ext cx="1414050" cy="850200"/>
          </a:xfrm>
          <a:prstGeom prst="rect">
            <a:avLst/>
          </a:prstGeom>
          <a:noFill/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45713" tIns="45713" rIns="45713" bIns="45713" anchor="t" anchorCtr="0">
            <a:noAutofit/>
          </a:bodyPr>
          <a:lstStyle/>
          <a:p>
            <a:endParaRPr sz="9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9518E9D-E80A-49C0-819A-F46125A3DBD2}"/>
              </a:ext>
            </a:extLst>
          </p:cNvPr>
          <p:cNvSpPr/>
          <p:nvPr/>
        </p:nvSpPr>
        <p:spPr>
          <a:xfrm>
            <a:off x="1717964" y="1384466"/>
            <a:ext cx="6606641" cy="3777094"/>
          </a:xfrm>
          <a:custGeom>
            <a:avLst/>
            <a:gdLst>
              <a:gd name="connsiteX0" fmla="*/ 0 w 6606641"/>
              <a:gd name="connsiteY0" fmla="*/ 370443 h 3777094"/>
              <a:gd name="connsiteX1" fmla="*/ 979054 w 6606641"/>
              <a:gd name="connsiteY1" fmla="*/ 610589 h 3777094"/>
              <a:gd name="connsiteX2" fmla="*/ 1607127 w 6606641"/>
              <a:gd name="connsiteY2" fmla="*/ 2550225 h 3777094"/>
              <a:gd name="connsiteX3" fmla="*/ 2401454 w 6606641"/>
              <a:gd name="connsiteY3" fmla="*/ 3640116 h 3777094"/>
              <a:gd name="connsiteX4" fmla="*/ 3463636 w 6606641"/>
              <a:gd name="connsiteY4" fmla="*/ 3547752 h 3777094"/>
              <a:gd name="connsiteX5" fmla="*/ 4433454 w 6606641"/>
              <a:gd name="connsiteY5" fmla="*/ 1709716 h 3777094"/>
              <a:gd name="connsiteX6" fmla="*/ 5163127 w 6606641"/>
              <a:gd name="connsiteY6" fmla="*/ 472043 h 3777094"/>
              <a:gd name="connsiteX7" fmla="*/ 6520872 w 6606641"/>
              <a:gd name="connsiteY7" fmla="*/ 93352 h 3777094"/>
              <a:gd name="connsiteX8" fmla="*/ 6391563 w 6606641"/>
              <a:gd name="connsiteY8" fmla="*/ 989 h 3777094"/>
              <a:gd name="connsiteX9" fmla="*/ 6604000 w 6606641"/>
              <a:gd name="connsiteY9" fmla="*/ 56407 h 3777094"/>
              <a:gd name="connsiteX10" fmla="*/ 6530109 w 6606641"/>
              <a:gd name="connsiteY10" fmla="*/ 231898 h 377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06641" h="3777094">
                <a:moveTo>
                  <a:pt x="0" y="370443"/>
                </a:moveTo>
                <a:cubicBezTo>
                  <a:pt x="355600" y="308867"/>
                  <a:pt x="711200" y="247292"/>
                  <a:pt x="979054" y="610589"/>
                </a:cubicBezTo>
                <a:cubicBezTo>
                  <a:pt x="1246908" y="973886"/>
                  <a:pt x="1370060" y="2045304"/>
                  <a:pt x="1607127" y="2550225"/>
                </a:cubicBezTo>
                <a:cubicBezTo>
                  <a:pt x="1844194" y="3055146"/>
                  <a:pt x="2092036" y="3473862"/>
                  <a:pt x="2401454" y="3640116"/>
                </a:cubicBezTo>
                <a:cubicBezTo>
                  <a:pt x="2710872" y="3806371"/>
                  <a:pt x="3124969" y="3869485"/>
                  <a:pt x="3463636" y="3547752"/>
                </a:cubicBezTo>
                <a:cubicBezTo>
                  <a:pt x="3802303" y="3226019"/>
                  <a:pt x="4150206" y="2222334"/>
                  <a:pt x="4433454" y="1709716"/>
                </a:cubicBezTo>
                <a:cubicBezTo>
                  <a:pt x="4716702" y="1197098"/>
                  <a:pt x="4815224" y="741437"/>
                  <a:pt x="5163127" y="472043"/>
                </a:cubicBezTo>
                <a:cubicBezTo>
                  <a:pt x="5511030" y="202649"/>
                  <a:pt x="6316133" y="171861"/>
                  <a:pt x="6520872" y="93352"/>
                </a:cubicBezTo>
                <a:cubicBezTo>
                  <a:pt x="6725611" y="14843"/>
                  <a:pt x="6377708" y="7147"/>
                  <a:pt x="6391563" y="989"/>
                </a:cubicBezTo>
                <a:cubicBezTo>
                  <a:pt x="6405418" y="-5169"/>
                  <a:pt x="6580909" y="17922"/>
                  <a:pt x="6604000" y="56407"/>
                </a:cubicBezTo>
                <a:cubicBezTo>
                  <a:pt x="6627091" y="94892"/>
                  <a:pt x="6490085" y="194953"/>
                  <a:pt x="6530109" y="23189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13CFD-8AE1-48E9-B666-C2F1A51AC3BC}"/>
              </a:ext>
            </a:extLst>
          </p:cNvPr>
          <p:cNvSpPr txBox="1"/>
          <p:nvPr/>
        </p:nvSpPr>
        <p:spPr>
          <a:xfrm>
            <a:off x="7458019" y="1859340"/>
            <a:ext cx="2987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Business Angels provide crucial funding during the profit/loss “</a:t>
            </a:r>
            <a:r>
              <a:rPr lang="en-GB" sz="1600" b="1" i="1" dirty="0">
                <a:solidFill>
                  <a:srgbClr val="FF0000"/>
                </a:solidFill>
              </a:rPr>
              <a:t>Valley of Death</a:t>
            </a:r>
            <a:r>
              <a:rPr lang="en-GB" sz="1600" i="1" dirty="0"/>
              <a:t>” – between product/idea launch and customer traction</a:t>
            </a:r>
          </a:p>
        </p:txBody>
      </p:sp>
      <p:sp>
        <p:nvSpPr>
          <p:cNvPr id="36" name="Shape 173">
            <a:extLst>
              <a:ext uri="{FF2B5EF4-FFF2-40B4-BE49-F238E27FC236}">
                <a16:creationId xmlns:a16="http://schemas.microsoft.com/office/drawing/2014/main" id="{313CE5DF-2BD0-4448-A178-4D85EFA94793}"/>
              </a:ext>
            </a:extLst>
          </p:cNvPr>
          <p:cNvSpPr txBox="1"/>
          <p:nvPr/>
        </p:nvSpPr>
        <p:spPr>
          <a:xfrm>
            <a:off x="1562349" y="6343409"/>
            <a:ext cx="7530040" cy="338400"/>
          </a:xfrm>
          <a:prstGeom prst="rect">
            <a:avLst/>
          </a:prstGeom>
          <a:noFill/>
          <a:ln>
            <a:noFill/>
          </a:ln>
        </p:spPr>
        <p:txBody>
          <a:bodyPr wrap="square" lIns="45713" tIns="45713" rIns="45713" bIns="45713" anchor="t" anchorCtr="0">
            <a:noAutofit/>
          </a:bodyPr>
          <a:lstStyle/>
          <a:p>
            <a:r>
              <a:rPr lang="en-US" sz="1300" dirty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Product Timeline: Launch </a:t>
            </a:r>
            <a:r>
              <a:rPr lang="en-US" sz="1300" b="1" dirty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 										 </a:t>
            </a:r>
            <a:r>
              <a:rPr lang="en-US" sz="1300" dirty="0">
                <a:solidFill>
                  <a:srgbClr val="FF0000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Traction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797A98-51A1-455B-A626-A83A3248ACDB}"/>
              </a:ext>
            </a:extLst>
          </p:cNvPr>
          <p:cNvCxnSpPr>
            <a:cxnSpLocks/>
          </p:cNvCxnSpPr>
          <p:nvPr/>
        </p:nvCxnSpPr>
        <p:spPr>
          <a:xfrm>
            <a:off x="1046682" y="3431567"/>
            <a:ext cx="8257309" cy="2465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6F0B6FE-CC26-4E7A-9A4F-8827814186B7}"/>
              </a:ext>
            </a:extLst>
          </p:cNvPr>
          <p:cNvCxnSpPr>
            <a:cxnSpLocks/>
          </p:cNvCxnSpPr>
          <p:nvPr/>
        </p:nvCxnSpPr>
        <p:spPr>
          <a:xfrm>
            <a:off x="3551373" y="6512609"/>
            <a:ext cx="4407493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5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82B5A83-F680-4FEE-A92F-7448C619CBCA}"/>
              </a:ext>
            </a:extLst>
          </p:cNvPr>
          <p:cNvSpPr txBox="1"/>
          <p:nvPr/>
        </p:nvSpPr>
        <p:spPr>
          <a:xfrm>
            <a:off x="753621" y="1213515"/>
            <a:ext cx="11438379" cy="4936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High Level w/ our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Full Members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Be </a:t>
            </a:r>
            <a:r>
              <a:rPr lang="en-US" sz="2000" b="1" dirty="0"/>
              <a:t>the voice of angel investing </a:t>
            </a:r>
            <a:r>
              <a:rPr lang="en-US" sz="2000" dirty="0"/>
              <a:t>to European institutions and market;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Be the resource of </a:t>
            </a:r>
            <a:r>
              <a:rPr lang="en-US" sz="2000" b="1" dirty="0"/>
              <a:t>research and intelligence </a:t>
            </a:r>
            <a:r>
              <a:rPr lang="en-US" sz="2000" dirty="0"/>
              <a:t>on the European angel market;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Promote </a:t>
            </a:r>
            <a:r>
              <a:rPr lang="en-US" sz="2000" b="1" dirty="0"/>
              <a:t>professional, ethical standards </a:t>
            </a:r>
            <a:r>
              <a:rPr lang="en-US" sz="2000" dirty="0"/>
              <a:t>and best practices;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raleway"/>
              </a:rPr>
              <a:t>Ensuring 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raleway"/>
              </a:rPr>
              <a:t>a supportive fiscal 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raleway"/>
              </a:rPr>
              <a:t>and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raleway"/>
              </a:rPr>
              <a:t> regulatory framework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raleway"/>
              </a:rPr>
              <a:t>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Promote </a:t>
            </a:r>
            <a:r>
              <a:rPr lang="en-US" sz="2000" b="1" dirty="0"/>
              <a:t>diversity in angel investing.</a:t>
            </a:r>
          </a:p>
          <a:p>
            <a:pPr>
              <a:lnSpc>
                <a:spcPct val="110000"/>
              </a:lnSpc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Practical Level with our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BAE Club Members</a:t>
            </a: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Creating Cross Border funding opportunities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b="1" dirty="0"/>
              <a:t>Intensive cooperation and knowledge sharing.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>
              <a:lnSpc>
                <a:spcPct val="110000"/>
              </a:lnSpc>
            </a:pPr>
            <a:r>
              <a:rPr lang="en-US" sz="2000" b="1" dirty="0"/>
              <a:t>																		     </a:t>
            </a:r>
            <a:endParaRPr lang="en-GB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A13734-20FA-4286-83EB-7A0A52BB4736}"/>
              </a:ext>
            </a:extLst>
          </p:cNvPr>
          <p:cNvSpPr txBox="1">
            <a:spLocks/>
          </p:cNvSpPr>
          <p:nvPr/>
        </p:nvSpPr>
        <p:spPr>
          <a:xfrm>
            <a:off x="753621" y="282199"/>
            <a:ext cx="5534884" cy="994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dirty="0">
                <a:latin typeface="+mn-lt"/>
              </a:rPr>
              <a:t>Our Objectives</a:t>
            </a:r>
            <a:endParaRPr lang="en-GB" b="1" dirty="0">
              <a:latin typeface="+mn-lt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B4A566-56D5-43F0-BB6B-6B7C7A1A3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12038" r="2602" b="10936"/>
          <a:stretch/>
        </p:blipFill>
        <p:spPr>
          <a:xfrm>
            <a:off x="332509" y="5996190"/>
            <a:ext cx="3306618" cy="6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0E3816-1AEF-440D-B073-5C6779CFE8A6}"/>
              </a:ext>
            </a:extLst>
          </p:cNvPr>
          <p:cNvSpPr txBox="1"/>
          <p:nvPr/>
        </p:nvSpPr>
        <p:spPr>
          <a:xfrm>
            <a:off x="753621" y="1427338"/>
            <a:ext cx="92406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fr-FR" sz="2400" b="1" dirty="0"/>
              <a:t>An </a:t>
            </a:r>
            <a:r>
              <a:rPr lang="fr-FR" sz="2400" b="1" dirty="0" err="1"/>
              <a:t>investment</a:t>
            </a:r>
            <a:r>
              <a:rPr lang="fr-FR" sz="2400" b="1" dirty="0"/>
              <a:t> and capacity building programme for business </a:t>
            </a:r>
            <a:r>
              <a:rPr lang="fr-FR" sz="2400" b="1" dirty="0" err="1"/>
              <a:t>angel</a:t>
            </a:r>
            <a:r>
              <a:rPr lang="fr-FR" sz="2400" b="1" dirty="0"/>
              <a:t> ecosystems in over 30 countries, </a:t>
            </a:r>
            <a:r>
              <a:rPr lang="fr-FR" sz="2400" b="1" dirty="0" err="1"/>
              <a:t>with</a:t>
            </a:r>
            <a:r>
              <a:rPr lang="fr-FR" sz="2400" b="1" dirty="0"/>
              <a:t>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FR" sz="24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dirty="0" err="1"/>
              <a:t>Creating</a:t>
            </a:r>
            <a:r>
              <a:rPr lang="fr-FR" sz="2400" dirty="0"/>
              <a:t> pan-European </a:t>
            </a:r>
            <a:r>
              <a:rPr lang="fr-FR" sz="2400" dirty="0" err="1"/>
              <a:t>community</a:t>
            </a:r>
            <a:r>
              <a:rPr lang="fr-FR" sz="2400" dirty="0"/>
              <a:t> of </a:t>
            </a:r>
            <a:r>
              <a:rPr lang="fr-FR" sz="2400" dirty="0" err="1"/>
              <a:t>investors</a:t>
            </a:r>
            <a:r>
              <a:rPr lang="fr-FR" sz="2400" dirty="0"/>
              <a:t>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Webinars, workshops, </a:t>
            </a:r>
            <a:r>
              <a:rPr lang="fr-FR" sz="2400" dirty="0" err="1"/>
              <a:t>investor</a:t>
            </a:r>
            <a:r>
              <a:rPr lang="fr-FR" sz="2400" dirty="0"/>
              <a:t> </a:t>
            </a:r>
            <a:r>
              <a:rPr lang="fr-FR" sz="2400" dirty="0" err="1"/>
              <a:t>dinners</a:t>
            </a:r>
            <a:r>
              <a:rPr lang="fr-FR" sz="2400" dirty="0"/>
              <a:t> and </a:t>
            </a:r>
            <a:r>
              <a:rPr lang="fr-FR" sz="2400" dirty="0" err="1"/>
              <a:t>study</a:t>
            </a:r>
            <a:r>
              <a:rPr lang="fr-FR" sz="2400" dirty="0"/>
              <a:t> </a:t>
            </a:r>
            <a:r>
              <a:rPr lang="fr-FR" sz="2400" dirty="0" err="1"/>
              <a:t>visits</a:t>
            </a:r>
            <a:r>
              <a:rPr lang="fr-FR" sz="2400" dirty="0"/>
              <a:t>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Access to </a:t>
            </a:r>
            <a:r>
              <a:rPr lang="fr-FR" sz="2400" dirty="0" err="1"/>
              <a:t>Research</a:t>
            </a:r>
            <a:r>
              <a:rPr lang="fr-FR" sz="2400" dirty="0"/>
              <a:t> &amp; </a:t>
            </a:r>
            <a:r>
              <a:rPr lang="fr-FR" sz="2400" dirty="0" err="1"/>
              <a:t>Knowledge</a:t>
            </a:r>
            <a:r>
              <a:rPr lang="fr-FR" sz="2400" dirty="0"/>
              <a:t> centre. </a:t>
            </a:r>
          </a:p>
          <a:p>
            <a:pPr lvl="1">
              <a:buClr>
                <a:schemeClr val="tx1"/>
              </a:buClr>
            </a:pPr>
            <a:endParaRPr lang="fr-FR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 </a:t>
            </a:r>
            <a:r>
              <a:rPr lang="fr-FR" sz="2400" b="1" dirty="0" err="1"/>
              <a:t>Join</a:t>
            </a:r>
            <a:r>
              <a:rPr lang="fr-FR" sz="2400" b="1" dirty="0"/>
              <a:t> us in Zagreb 9 and 10 </a:t>
            </a:r>
            <a:r>
              <a:rPr lang="fr-FR" sz="2400" b="1" dirty="0" err="1"/>
              <a:t>December</a:t>
            </a:r>
            <a:r>
              <a:rPr lang="fr-FR" sz="2400" b="1" dirty="0"/>
              <a:t>!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>
              <a:buClr>
                <a:schemeClr val="tx1"/>
              </a:buClr>
            </a:pPr>
            <a:r>
              <a:rPr lang="fr-FR" sz="2400" b="1" dirty="0" err="1"/>
              <a:t>www.europeanesil.eu</a:t>
            </a:r>
            <a:r>
              <a:rPr lang="fr-FR" sz="2400" b="1" dirty="0"/>
              <a:t>  </a:t>
            </a:r>
          </a:p>
          <a:p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FB0623-E1EB-408A-A8AB-DB3B3543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t="12038" r="2602" b="10936"/>
          <a:stretch/>
        </p:blipFill>
        <p:spPr>
          <a:xfrm>
            <a:off x="501694" y="6023656"/>
            <a:ext cx="3351848" cy="64718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23CB98E-C8D0-3842-10C6-E0E0497C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39" y="296480"/>
            <a:ext cx="5092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DB4B932-6141-BBFD-D3BC-7022DE86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88" y="3826933"/>
            <a:ext cx="4858323" cy="27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5423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4 - Text &amp; bullet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 - Agenda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 - Breaker Page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4ac171-d883-4b7d-9221-1ef1134361a7">
      <Terms xmlns="http://schemas.microsoft.com/office/infopath/2007/PartnerControls"/>
    </lcf76f155ced4ddcb4097134ff3c332f>
    <TaxCatchAll xmlns="85c02c45-5798-4af9-a839-28cb9cc0a8bf" xsi:nil="true"/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7925E2088B749AAAC069ACEC54314" ma:contentTypeVersion="18" ma:contentTypeDescription="Create a new document." ma:contentTypeScope="" ma:versionID="e406519157d564d8c793f02a6aa1af31">
  <xsd:schema xmlns:xsd="http://www.w3.org/2001/XMLSchema" xmlns:xs="http://www.w3.org/2001/XMLSchema" xmlns:p="http://schemas.microsoft.com/office/2006/metadata/properties" xmlns:ns2="85c02c45-5798-4af9-a839-28cb9cc0a8bf" xmlns:ns3="634ac171-d883-4b7d-9221-1ef1134361a7" targetNamespace="http://schemas.microsoft.com/office/2006/metadata/properties" ma:root="true" ma:fieldsID="ce2ad6b4abf8bd4a1aec44f45d33ad00" ns2:_="" ns3:_="">
    <xsd:import namespace="85c02c45-5798-4af9-a839-28cb9cc0a8bf"/>
    <xsd:import namespace="634ac171-d883-4b7d-9221-1ef1134361a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02c45-5798-4af9-a839-28cb9cc0a8b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hidden="true" ma:list="{10d1c4a7-6e6c-4f5c-82ee-bbd57a0986cf}" ma:internalName="TaxCatchAll" ma:showField="CatchAllData" ma:web="85c02c45-5798-4af9-a839-28cb9cc0a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ac171-d883-4b7d-9221-1ef113436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0df39d-be4b-41e6-b6dd-8eed5e863a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FE3FF6-A51E-424E-9DF1-0E54DEFF53B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5c02c45-5798-4af9-a839-28cb9cc0a8bf"/>
    <ds:schemaRef ds:uri="http://schemas.microsoft.com/office/2006/documentManagement/types"/>
    <ds:schemaRef ds:uri="http://schemas.microsoft.com/office/2006/metadata/properties"/>
    <ds:schemaRef ds:uri="9dd9d9c0-40ee-4553-8092-45007e5a4fba"/>
    <ds:schemaRef ds:uri="http://www.w3.org/XML/1998/namespace"/>
    <ds:schemaRef ds:uri="http://purl.org/dc/elements/1.1/"/>
    <ds:schemaRef ds:uri="634ac171-d883-4b7d-9221-1ef1134361a7"/>
  </ds:schemaRefs>
</ds:datastoreItem>
</file>

<file path=customXml/itemProps2.xml><?xml version="1.0" encoding="utf-8"?>
<ds:datastoreItem xmlns:ds="http://schemas.openxmlformats.org/officeDocument/2006/customXml" ds:itemID="{4D951CDE-A374-4C4B-87D7-4A4A38A0840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02A83E6-756C-4473-A783-D90633128CC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4BAFE3A-353A-45B6-8986-CD01B293D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02c45-5798-4af9-a839-28cb9cc0a8bf"/>
    <ds:schemaRef ds:uri="634ac171-d883-4b7d-9221-1ef1134361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1888</TotalTime>
  <Words>564</Words>
  <Application>Microsoft Macintosh PowerPoint</Application>
  <PresentationFormat>Widescreen</PresentationFormat>
  <Paragraphs>114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Calibri</vt:lpstr>
      <vt:lpstr>Canela Light</vt:lpstr>
      <vt:lpstr>Helvetica</vt:lpstr>
      <vt:lpstr>Quattrocento Sans</vt:lpstr>
      <vt:lpstr>raleway</vt:lpstr>
      <vt:lpstr>System Font Regular</vt:lpstr>
      <vt:lpstr>Times New Roman</vt:lpstr>
      <vt:lpstr>Trebuchet MS</vt:lpstr>
      <vt:lpstr>Wingdings</vt:lpstr>
      <vt:lpstr>Wingdings 3</vt:lpstr>
      <vt:lpstr>Facet</vt:lpstr>
      <vt:lpstr>4 - Text &amp; bullets</vt:lpstr>
      <vt:lpstr>3 - Agendas</vt:lpstr>
      <vt:lpstr>2 - Breaker Pages</vt:lpstr>
      <vt:lpstr>PowerPoint Presentation</vt:lpstr>
      <vt:lpstr>PowerPoint Presentation</vt:lpstr>
      <vt:lpstr>Business Angels  3 types in the iceberg </vt:lpstr>
      <vt:lpstr>PowerPoint Presentation</vt:lpstr>
      <vt:lpstr>PowerPoint Presentation</vt:lpstr>
      <vt:lpstr>PowerPoint Presentation</vt:lpstr>
      <vt:lpstr>Business Angels funding Without BA’s – no Scale Ups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Debets</dc:creator>
  <cp:lastModifiedBy>Luigi Amati (BAE)</cp:lastModifiedBy>
  <cp:revision>8</cp:revision>
  <dcterms:created xsi:type="dcterms:W3CDTF">2020-05-17T13:28:47Z</dcterms:created>
  <dcterms:modified xsi:type="dcterms:W3CDTF">2024-11-14T10:33:04Z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0x010100F1B7925E2088B749AAAC069ACEC54314</vt:lpwstr>
  </property>
  <property fmtid="{D5CDD505-2E9C-101B-9397-08002B2CF9AE}" pid="3" name="MediaServiceImageTags">
    <vt:lpwstr/>
  </property>
</Properties>
</file>