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0" r:id="rId6"/>
  </p:sldMasterIdLst>
  <p:notesMasterIdLst>
    <p:notesMasterId r:id="rId15"/>
  </p:notesMasterIdLst>
  <p:sldIdLst>
    <p:sldId id="263" r:id="rId7"/>
    <p:sldId id="278" r:id="rId8"/>
    <p:sldId id="301" r:id="rId9"/>
    <p:sldId id="306" r:id="rId10"/>
    <p:sldId id="302" r:id="rId11"/>
    <p:sldId id="303" r:id="rId12"/>
    <p:sldId id="304" r:id="rId13"/>
    <p:sldId id="300" r:id="rId14"/>
  </p:sldIdLst>
  <p:sldSz cx="12192000" cy="6858000"/>
  <p:notesSz cx="6799263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A5"/>
    <a:srgbClr val="2CB195"/>
    <a:srgbClr val="00359F"/>
    <a:srgbClr val="2652AA"/>
    <a:srgbClr val="FFCC00"/>
    <a:srgbClr val="099B7F"/>
    <a:srgbClr val="003399"/>
    <a:srgbClr val="009D6F"/>
    <a:srgbClr val="034EA2"/>
    <a:srgbClr val="101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81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7D51C-7D50-4152-9F9B-1CBC170033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0925F2-4C6D-4A19-8124-F72737A9D576}">
      <dgm:prSet phldrT="[Testo]" custT="1"/>
      <dgm:spPr>
        <a:solidFill>
          <a:srgbClr val="2CB195"/>
        </a:solidFill>
      </dgm:spPr>
      <dgm:t>
        <a:bodyPr/>
        <a:lstStyle/>
        <a:p>
          <a:pPr algn="ctr"/>
          <a:r>
            <a:rPr lang="it-IT" sz="1600" dirty="0"/>
            <a:t>TENDER</a:t>
          </a:r>
        </a:p>
      </dgm:t>
    </dgm:pt>
    <dgm:pt modelId="{C6139AF8-319C-40C6-AA19-CD9A4B40528F}" type="parTrans" cxnId="{116450D7-C27C-4B1B-BEDE-F6927350291E}">
      <dgm:prSet/>
      <dgm:spPr/>
      <dgm:t>
        <a:bodyPr/>
        <a:lstStyle/>
        <a:p>
          <a:endParaRPr lang="it-IT"/>
        </a:p>
      </dgm:t>
    </dgm:pt>
    <dgm:pt modelId="{865897B8-7C48-4B96-AB2F-53C0AD576246}" type="sibTrans" cxnId="{116450D7-C27C-4B1B-BEDE-F6927350291E}">
      <dgm:prSet/>
      <dgm:spPr/>
      <dgm:t>
        <a:bodyPr/>
        <a:lstStyle/>
        <a:p>
          <a:endParaRPr lang="it-IT"/>
        </a:p>
      </dgm:t>
    </dgm:pt>
    <dgm:pt modelId="{35F2BBBA-4746-4957-AE1B-894028E020DD}">
      <dgm:prSet phldrT="[Testo]" custT="1"/>
      <dgm:spPr>
        <a:solidFill>
          <a:srgbClr val="009D6F"/>
        </a:solidFill>
      </dgm:spPr>
      <dgm:t>
        <a:bodyPr/>
        <a:lstStyle/>
        <a:p>
          <a:r>
            <a:rPr lang="en-US" sz="1600" dirty="0"/>
            <a:t>Start of Works</a:t>
          </a:r>
          <a:endParaRPr lang="it-IT" sz="1600" dirty="0"/>
        </a:p>
      </dgm:t>
    </dgm:pt>
    <dgm:pt modelId="{DD493B90-DC58-4508-84CE-AF6FE3C69CBE}" type="parTrans" cxnId="{A1598E51-C088-4FF2-A78C-3C4EB1E87B12}">
      <dgm:prSet/>
      <dgm:spPr/>
      <dgm:t>
        <a:bodyPr/>
        <a:lstStyle/>
        <a:p>
          <a:endParaRPr lang="it-IT"/>
        </a:p>
      </dgm:t>
    </dgm:pt>
    <dgm:pt modelId="{7720E5CD-1219-48BE-9860-DD807AB466A7}" type="sibTrans" cxnId="{A1598E51-C088-4FF2-A78C-3C4EB1E87B12}">
      <dgm:prSet/>
      <dgm:spPr/>
      <dgm:t>
        <a:bodyPr/>
        <a:lstStyle/>
        <a:p>
          <a:endParaRPr lang="it-IT"/>
        </a:p>
      </dgm:t>
    </dgm:pt>
    <dgm:pt modelId="{81B74EEB-3D05-4AE5-B96D-A6255A4280B3}">
      <dgm:prSet phldrT="[Testo]" custT="1"/>
      <dgm:spPr>
        <a:solidFill>
          <a:srgbClr val="FFCC00"/>
        </a:solidFill>
      </dgm:spPr>
      <dgm:t>
        <a:bodyPr/>
        <a:lstStyle/>
        <a:p>
          <a:r>
            <a:rPr lang="it-IT" sz="1600" dirty="0"/>
            <a:t>End of Works</a:t>
          </a:r>
        </a:p>
      </dgm:t>
    </dgm:pt>
    <dgm:pt modelId="{1A4E76E8-D207-47E5-A6DC-B45226AA5AB7}" type="parTrans" cxnId="{D144FE83-2DA0-4D51-BBE2-EFA71C7EFBD2}">
      <dgm:prSet/>
      <dgm:spPr/>
      <dgm:t>
        <a:bodyPr/>
        <a:lstStyle/>
        <a:p>
          <a:endParaRPr lang="it-IT"/>
        </a:p>
      </dgm:t>
    </dgm:pt>
    <dgm:pt modelId="{10B08B82-690C-43E8-BE74-F52EE68F45C1}" type="sibTrans" cxnId="{D144FE83-2DA0-4D51-BBE2-EFA71C7EFBD2}">
      <dgm:prSet/>
      <dgm:spPr/>
      <dgm:t>
        <a:bodyPr/>
        <a:lstStyle/>
        <a:p>
          <a:endParaRPr lang="it-IT"/>
        </a:p>
      </dgm:t>
    </dgm:pt>
    <dgm:pt modelId="{65A15F7F-3A58-4973-AD3F-8E22F203ABAB}" type="pres">
      <dgm:prSet presAssocID="{29C7D51C-7D50-4152-9F9B-1CBC170033DE}" presName="Name0" presStyleCnt="0">
        <dgm:presLayoutVars>
          <dgm:dir/>
          <dgm:resizeHandles val="exact"/>
        </dgm:presLayoutVars>
      </dgm:prSet>
      <dgm:spPr/>
    </dgm:pt>
    <dgm:pt modelId="{BBD95E21-6AE2-4B23-9B6B-F7C91015FEA8}" type="pres">
      <dgm:prSet presAssocID="{330925F2-4C6D-4A19-8124-F72737A9D576}" presName="parTxOnly" presStyleLbl="node1" presStyleIdx="0" presStyleCnt="3" custLinFactNeighborX="2748" custLinFactNeighborY="-4885">
        <dgm:presLayoutVars>
          <dgm:bulletEnabled val="1"/>
        </dgm:presLayoutVars>
      </dgm:prSet>
      <dgm:spPr/>
    </dgm:pt>
    <dgm:pt modelId="{85F1A299-F230-4D88-BA03-44876D075D0B}" type="pres">
      <dgm:prSet presAssocID="{865897B8-7C48-4B96-AB2F-53C0AD576246}" presName="parSpace" presStyleCnt="0"/>
      <dgm:spPr/>
    </dgm:pt>
    <dgm:pt modelId="{F354B29A-9EFA-4519-B700-0EC4D1A3BCA2}" type="pres">
      <dgm:prSet presAssocID="{35F2BBBA-4746-4957-AE1B-894028E020DD}" presName="parTxOnly" presStyleLbl="node1" presStyleIdx="1" presStyleCnt="3" custLinFactNeighborX="-1496" custLinFactNeighborY="-3932">
        <dgm:presLayoutVars>
          <dgm:bulletEnabled val="1"/>
        </dgm:presLayoutVars>
      </dgm:prSet>
      <dgm:spPr/>
    </dgm:pt>
    <dgm:pt modelId="{23F1BCA9-648F-4AB4-BFD2-FF1446D42DFA}" type="pres">
      <dgm:prSet presAssocID="{7720E5CD-1219-48BE-9860-DD807AB466A7}" presName="parSpace" presStyleCnt="0"/>
      <dgm:spPr/>
    </dgm:pt>
    <dgm:pt modelId="{AAE9AC36-996F-4DC6-BDA9-7C836B4BA945}" type="pres">
      <dgm:prSet presAssocID="{81B74EEB-3D05-4AE5-B96D-A6255A4280B3}" presName="parTxOnly" presStyleLbl="node1" presStyleIdx="2" presStyleCnt="3" custLinFactNeighborX="3891" custLinFactNeighborY="-2614">
        <dgm:presLayoutVars>
          <dgm:bulletEnabled val="1"/>
        </dgm:presLayoutVars>
      </dgm:prSet>
      <dgm:spPr/>
    </dgm:pt>
  </dgm:ptLst>
  <dgm:cxnLst>
    <dgm:cxn modelId="{F4367332-0921-4CD8-9712-F6BC3B9316DA}" type="presOf" srcId="{35F2BBBA-4746-4957-AE1B-894028E020DD}" destId="{F354B29A-9EFA-4519-B700-0EC4D1A3BCA2}" srcOrd="0" destOrd="0" presId="urn:microsoft.com/office/officeart/2005/8/layout/hChevron3"/>
    <dgm:cxn modelId="{F4E1153E-B9F4-4D18-AF0A-B94BD8909A91}" type="presOf" srcId="{81B74EEB-3D05-4AE5-B96D-A6255A4280B3}" destId="{AAE9AC36-996F-4DC6-BDA9-7C836B4BA945}" srcOrd="0" destOrd="0" presId="urn:microsoft.com/office/officeart/2005/8/layout/hChevron3"/>
    <dgm:cxn modelId="{A1598E51-C088-4FF2-A78C-3C4EB1E87B12}" srcId="{29C7D51C-7D50-4152-9F9B-1CBC170033DE}" destId="{35F2BBBA-4746-4957-AE1B-894028E020DD}" srcOrd="1" destOrd="0" parTransId="{DD493B90-DC58-4508-84CE-AF6FE3C69CBE}" sibTransId="{7720E5CD-1219-48BE-9860-DD807AB466A7}"/>
    <dgm:cxn modelId="{D144FE83-2DA0-4D51-BBE2-EFA71C7EFBD2}" srcId="{29C7D51C-7D50-4152-9F9B-1CBC170033DE}" destId="{81B74EEB-3D05-4AE5-B96D-A6255A4280B3}" srcOrd="2" destOrd="0" parTransId="{1A4E76E8-D207-47E5-A6DC-B45226AA5AB7}" sibTransId="{10B08B82-690C-43E8-BE74-F52EE68F45C1}"/>
    <dgm:cxn modelId="{804A2BC6-BB09-421B-B1F0-8A07E25443D2}" type="presOf" srcId="{29C7D51C-7D50-4152-9F9B-1CBC170033DE}" destId="{65A15F7F-3A58-4973-AD3F-8E22F203ABAB}" srcOrd="0" destOrd="0" presId="urn:microsoft.com/office/officeart/2005/8/layout/hChevron3"/>
    <dgm:cxn modelId="{C8AC90C9-3B8A-4E8F-96EF-584B69D2F32C}" type="presOf" srcId="{330925F2-4C6D-4A19-8124-F72737A9D576}" destId="{BBD95E21-6AE2-4B23-9B6B-F7C91015FEA8}" srcOrd="0" destOrd="0" presId="urn:microsoft.com/office/officeart/2005/8/layout/hChevron3"/>
    <dgm:cxn modelId="{116450D7-C27C-4B1B-BEDE-F6927350291E}" srcId="{29C7D51C-7D50-4152-9F9B-1CBC170033DE}" destId="{330925F2-4C6D-4A19-8124-F72737A9D576}" srcOrd="0" destOrd="0" parTransId="{C6139AF8-319C-40C6-AA19-CD9A4B40528F}" sibTransId="{865897B8-7C48-4B96-AB2F-53C0AD576246}"/>
    <dgm:cxn modelId="{8E14AB32-EFBB-49C5-AE57-E756349B5474}" type="presParOf" srcId="{65A15F7F-3A58-4973-AD3F-8E22F203ABAB}" destId="{BBD95E21-6AE2-4B23-9B6B-F7C91015FEA8}" srcOrd="0" destOrd="0" presId="urn:microsoft.com/office/officeart/2005/8/layout/hChevron3"/>
    <dgm:cxn modelId="{71BE3727-6D88-49C9-9434-F2252B9A01E7}" type="presParOf" srcId="{65A15F7F-3A58-4973-AD3F-8E22F203ABAB}" destId="{85F1A299-F230-4D88-BA03-44876D075D0B}" srcOrd="1" destOrd="0" presId="urn:microsoft.com/office/officeart/2005/8/layout/hChevron3"/>
    <dgm:cxn modelId="{28035853-3C0D-4B8C-AC23-61E264E1BA0F}" type="presParOf" srcId="{65A15F7F-3A58-4973-AD3F-8E22F203ABAB}" destId="{F354B29A-9EFA-4519-B700-0EC4D1A3BCA2}" srcOrd="2" destOrd="0" presId="urn:microsoft.com/office/officeart/2005/8/layout/hChevron3"/>
    <dgm:cxn modelId="{93DC88D6-E362-49A0-9894-B33E8CCF35FB}" type="presParOf" srcId="{65A15F7F-3A58-4973-AD3F-8E22F203ABAB}" destId="{23F1BCA9-648F-4AB4-BFD2-FF1446D42DFA}" srcOrd="3" destOrd="0" presId="urn:microsoft.com/office/officeart/2005/8/layout/hChevron3"/>
    <dgm:cxn modelId="{1B17769E-6A7A-4EED-88AF-1A66CA88C246}" type="presParOf" srcId="{65A15F7F-3A58-4973-AD3F-8E22F203ABAB}" destId="{AAE9AC36-996F-4DC6-BDA9-7C836B4BA94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7D51C-7D50-4152-9F9B-1CBC170033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0925F2-4C6D-4A19-8124-F72737A9D576}">
      <dgm:prSet phldrT="[Testo]"/>
      <dgm:spPr>
        <a:solidFill>
          <a:srgbClr val="101774"/>
        </a:solidFill>
      </dgm:spPr>
      <dgm:t>
        <a:bodyPr/>
        <a:lstStyle/>
        <a:p>
          <a:r>
            <a:rPr lang="en-US" dirty="0"/>
            <a:t>Design Phase</a:t>
          </a:r>
          <a:endParaRPr lang="it-IT" dirty="0"/>
        </a:p>
      </dgm:t>
    </dgm:pt>
    <dgm:pt modelId="{C6139AF8-319C-40C6-AA19-CD9A4B40528F}" type="parTrans" cxnId="{116450D7-C27C-4B1B-BEDE-F6927350291E}">
      <dgm:prSet/>
      <dgm:spPr/>
      <dgm:t>
        <a:bodyPr/>
        <a:lstStyle/>
        <a:p>
          <a:endParaRPr lang="it-IT"/>
        </a:p>
      </dgm:t>
    </dgm:pt>
    <dgm:pt modelId="{865897B8-7C48-4B96-AB2F-53C0AD576246}" type="sibTrans" cxnId="{116450D7-C27C-4B1B-BEDE-F6927350291E}">
      <dgm:prSet/>
      <dgm:spPr/>
      <dgm:t>
        <a:bodyPr/>
        <a:lstStyle/>
        <a:p>
          <a:endParaRPr lang="it-IT"/>
        </a:p>
      </dgm:t>
    </dgm:pt>
    <dgm:pt modelId="{35F2BBBA-4746-4957-AE1B-894028E020DD}">
      <dgm:prSet phldrT="[Testo]"/>
      <dgm:spPr>
        <a:solidFill>
          <a:srgbClr val="034EA2"/>
        </a:solidFill>
      </dgm:spPr>
      <dgm:t>
        <a:bodyPr/>
        <a:lstStyle/>
        <a:p>
          <a:r>
            <a:rPr lang="it-IT" dirty="0" err="1"/>
            <a:t>Authorization</a:t>
          </a:r>
          <a:r>
            <a:rPr lang="it-IT" dirty="0"/>
            <a:t> </a:t>
          </a:r>
          <a:r>
            <a:rPr lang="it-IT" dirty="0" err="1"/>
            <a:t>Phase</a:t>
          </a:r>
          <a:endParaRPr lang="it-IT" dirty="0"/>
        </a:p>
      </dgm:t>
    </dgm:pt>
    <dgm:pt modelId="{DD493B90-DC58-4508-84CE-AF6FE3C69CBE}" type="parTrans" cxnId="{A1598E51-C088-4FF2-A78C-3C4EB1E87B12}">
      <dgm:prSet/>
      <dgm:spPr/>
      <dgm:t>
        <a:bodyPr/>
        <a:lstStyle/>
        <a:p>
          <a:endParaRPr lang="it-IT"/>
        </a:p>
      </dgm:t>
    </dgm:pt>
    <dgm:pt modelId="{7720E5CD-1219-48BE-9860-DD807AB466A7}" type="sibTrans" cxnId="{A1598E51-C088-4FF2-A78C-3C4EB1E87B12}">
      <dgm:prSet/>
      <dgm:spPr/>
      <dgm:t>
        <a:bodyPr/>
        <a:lstStyle/>
        <a:p>
          <a:endParaRPr lang="it-IT"/>
        </a:p>
      </dgm:t>
    </dgm:pt>
    <dgm:pt modelId="{81B74EEB-3D05-4AE5-B96D-A6255A4280B3}">
      <dgm:prSet phldrT="[Testo]"/>
      <dgm:spPr>
        <a:solidFill>
          <a:srgbClr val="003399"/>
        </a:solidFill>
      </dgm:spPr>
      <dgm:t>
        <a:bodyPr/>
        <a:lstStyle/>
        <a:p>
          <a:r>
            <a:rPr lang="en-US" dirty="0"/>
            <a:t>Executive Design Phase</a:t>
          </a:r>
          <a:endParaRPr lang="it-IT" dirty="0"/>
        </a:p>
      </dgm:t>
    </dgm:pt>
    <dgm:pt modelId="{1A4E76E8-D207-47E5-A6DC-B45226AA5AB7}" type="parTrans" cxnId="{D144FE83-2DA0-4D51-BBE2-EFA71C7EFBD2}">
      <dgm:prSet/>
      <dgm:spPr/>
      <dgm:t>
        <a:bodyPr/>
        <a:lstStyle/>
        <a:p>
          <a:endParaRPr lang="it-IT"/>
        </a:p>
      </dgm:t>
    </dgm:pt>
    <dgm:pt modelId="{10B08B82-690C-43E8-BE74-F52EE68F45C1}" type="sibTrans" cxnId="{D144FE83-2DA0-4D51-BBE2-EFA71C7EFBD2}">
      <dgm:prSet/>
      <dgm:spPr/>
      <dgm:t>
        <a:bodyPr/>
        <a:lstStyle/>
        <a:p>
          <a:endParaRPr lang="it-IT"/>
        </a:p>
      </dgm:t>
    </dgm:pt>
    <dgm:pt modelId="{65A15F7F-3A58-4973-AD3F-8E22F203ABAB}" type="pres">
      <dgm:prSet presAssocID="{29C7D51C-7D50-4152-9F9B-1CBC170033DE}" presName="Name0" presStyleCnt="0">
        <dgm:presLayoutVars>
          <dgm:dir/>
          <dgm:resizeHandles val="exact"/>
        </dgm:presLayoutVars>
      </dgm:prSet>
      <dgm:spPr/>
    </dgm:pt>
    <dgm:pt modelId="{BBD95E21-6AE2-4B23-9B6B-F7C91015FEA8}" type="pres">
      <dgm:prSet presAssocID="{330925F2-4C6D-4A19-8124-F72737A9D576}" presName="parTxOnly" presStyleLbl="node1" presStyleIdx="0" presStyleCnt="3">
        <dgm:presLayoutVars>
          <dgm:bulletEnabled val="1"/>
        </dgm:presLayoutVars>
      </dgm:prSet>
      <dgm:spPr/>
    </dgm:pt>
    <dgm:pt modelId="{85F1A299-F230-4D88-BA03-44876D075D0B}" type="pres">
      <dgm:prSet presAssocID="{865897B8-7C48-4B96-AB2F-53C0AD576246}" presName="parSpace" presStyleCnt="0"/>
      <dgm:spPr/>
    </dgm:pt>
    <dgm:pt modelId="{F354B29A-9EFA-4519-B700-0EC4D1A3BCA2}" type="pres">
      <dgm:prSet presAssocID="{35F2BBBA-4746-4957-AE1B-894028E020DD}" presName="parTxOnly" presStyleLbl="node1" presStyleIdx="1" presStyleCnt="3">
        <dgm:presLayoutVars>
          <dgm:bulletEnabled val="1"/>
        </dgm:presLayoutVars>
      </dgm:prSet>
      <dgm:spPr/>
    </dgm:pt>
    <dgm:pt modelId="{23F1BCA9-648F-4AB4-BFD2-FF1446D42DFA}" type="pres">
      <dgm:prSet presAssocID="{7720E5CD-1219-48BE-9860-DD807AB466A7}" presName="parSpace" presStyleCnt="0"/>
      <dgm:spPr/>
    </dgm:pt>
    <dgm:pt modelId="{AAE9AC36-996F-4DC6-BDA9-7C836B4BA945}" type="pres">
      <dgm:prSet presAssocID="{81B74EEB-3D05-4AE5-B96D-A6255A4280B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4367332-0921-4CD8-9712-F6BC3B9316DA}" type="presOf" srcId="{35F2BBBA-4746-4957-AE1B-894028E020DD}" destId="{F354B29A-9EFA-4519-B700-0EC4D1A3BCA2}" srcOrd="0" destOrd="0" presId="urn:microsoft.com/office/officeart/2005/8/layout/hChevron3"/>
    <dgm:cxn modelId="{F4E1153E-B9F4-4D18-AF0A-B94BD8909A91}" type="presOf" srcId="{81B74EEB-3D05-4AE5-B96D-A6255A4280B3}" destId="{AAE9AC36-996F-4DC6-BDA9-7C836B4BA945}" srcOrd="0" destOrd="0" presId="urn:microsoft.com/office/officeart/2005/8/layout/hChevron3"/>
    <dgm:cxn modelId="{A1598E51-C088-4FF2-A78C-3C4EB1E87B12}" srcId="{29C7D51C-7D50-4152-9F9B-1CBC170033DE}" destId="{35F2BBBA-4746-4957-AE1B-894028E020DD}" srcOrd="1" destOrd="0" parTransId="{DD493B90-DC58-4508-84CE-AF6FE3C69CBE}" sibTransId="{7720E5CD-1219-48BE-9860-DD807AB466A7}"/>
    <dgm:cxn modelId="{D144FE83-2DA0-4D51-BBE2-EFA71C7EFBD2}" srcId="{29C7D51C-7D50-4152-9F9B-1CBC170033DE}" destId="{81B74EEB-3D05-4AE5-B96D-A6255A4280B3}" srcOrd="2" destOrd="0" parTransId="{1A4E76E8-D207-47E5-A6DC-B45226AA5AB7}" sibTransId="{10B08B82-690C-43E8-BE74-F52EE68F45C1}"/>
    <dgm:cxn modelId="{804A2BC6-BB09-421B-B1F0-8A07E25443D2}" type="presOf" srcId="{29C7D51C-7D50-4152-9F9B-1CBC170033DE}" destId="{65A15F7F-3A58-4973-AD3F-8E22F203ABAB}" srcOrd="0" destOrd="0" presId="urn:microsoft.com/office/officeart/2005/8/layout/hChevron3"/>
    <dgm:cxn modelId="{C8AC90C9-3B8A-4E8F-96EF-584B69D2F32C}" type="presOf" srcId="{330925F2-4C6D-4A19-8124-F72737A9D576}" destId="{BBD95E21-6AE2-4B23-9B6B-F7C91015FEA8}" srcOrd="0" destOrd="0" presId="urn:microsoft.com/office/officeart/2005/8/layout/hChevron3"/>
    <dgm:cxn modelId="{116450D7-C27C-4B1B-BEDE-F6927350291E}" srcId="{29C7D51C-7D50-4152-9F9B-1CBC170033DE}" destId="{330925F2-4C6D-4A19-8124-F72737A9D576}" srcOrd="0" destOrd="0" parTransId="{C6139AF8-319C-40C6-AA19-CD9A4B40528F}" sibTransId="{865897B8-7C48-4B96-AB2F-53C0AD576246}"/>
    <dgm:cxn modelId="{8E14AB32-EFBB-49C5-AE57-E756349B5474}" type="presParOf" srcId="{65A15F7F-3A58-4973-AD3F-8E22F203ABAB}" destId="{BBD95E21-6AE2-4B23-9B6B-F7C91015FEA8}" srcOrd="0" destOrd="0" presId="urn:microsoft.com/office/officeart/2005/8/layout/hChevron3"/>
    <dgm:cxn modelId="{71BE3727-6D88-49C9-9434-F2252B9A01E7}" type="presParOf" srcId="{65A15F7F-3A58-4973-AD3F-8E22F203ABAB}" destId="{85F1A299-F230-4D88-BA03-44876D075D0B}" srcOrd="1" destOrd="0" presId="urn:microsoft.com/office/officeart/2005/8/layout/hChevron3"/>
    <dgm:cxn modelId="{28035853-3C0D-4B8C-AC23-61E264E1BA0F}" type="presParOf" srcId="{65A15F7F-3A58-4973-AD3F-8E22F203ABAB}" destId="{F354B29A-9EFA-4519-B700-0EC4D1A3BCA2}" srcOrd="2" destOrd="0" presId="urn:microsoft.com/office/officeart/2005/8/layout/hChevron3"/>
    <dgm:cxn modelId="{93DC88D6-E362-49A0-9894-B33E8CCF35FB}" type="presParOf" srcId="{65A15F7F-3A58-4973-AD3F-8E22F203ABAB}" destId="{23F1BCA9-648F-4AB4-BFD2-FF1446D42DFA}" srcOrd="3" destOrd="0" presId="urn:microsoft.com/office/officeart/2005/8/layout/hChevron3"/>
    <dgm:cxn modelId="{1B17769E-6A7A-4EED-88AF-1A66CA88C246}" type="presParOf" srcId="{65A15F7F-3A58-4973-AD3F-8E22F203ABAB}" destId="{AAE9AC36-996F-4DC6-BDA9-7C836B4BA94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C7D51C-7D50-4152-9F9B-1CBC170033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0925F2-4C6D-4A19-8124-F72737A9D576}">
      <dgm:prSet phldrT="[Testo]" custT="1"/>
      <dgm:spPr>
        <a:solidFill>
          <a:srgbClr val="2CB195"/>
        </a:solidFill>
      </dgm:spPr>
      <dgm:t>
        <a:bodyPr/>
        <a:lstStyle/>
        <a:p>
          <a:pPr algn="ctr"/>
          <a:r>
            <a:rPr lang="it-IT" sz="1200" dirty="0"/>
            <a:t>Executive </a:t>
          </a:r>
          <a:br>
            <a:rPr lang="it-IT" sz="1200" dirty="0"/>
          </a:br>
          <a:r>
            <a:rPr lang="it-IT" sz="1200" dirty="0"/>
            <a:t>Design </a:t>
          </a:r>
          <a:r>
            <a:rPr lang="it-IT" sz="1200" dirty="0" err="1"/>
            <a:t>Phase</a:t>
          </a:r>
          <a:r>
            <a:rPr lang="it-IT" sz="1200" dirty="0"/>
            <a:t> </a:t>
          </a:r>
          <a:br>
            <a:rPr lang="it-IT" sz="1200" dirty="0"/>
          </a:br>
          <a:r>
            <a:rPr lang="it-IT" sz="1200" dirty="0"/>
            <a:t>(</a:t>
          </a:r>
          <a:r>
            <a:rPr lang="it-IT" sz="1200" dirty="0" err="1"/>
            <a:t>Integrated</a:t>
          </a:r>
          <a:r>
            <a:rPr lang="it-IT" sz="1200" dirty="0"/>
            <a:t> </a:t>
          </a:r>
          <a:br>
            <a:rPr lang="it-IT" sz="1200" dirty="0"/>
          </a:br>
          <a:r>
            <a:rPr lang="it-IT" sz="1200" dirty="0" err="1"/>
            <a:t>Contract</a:t>
          </a:r>
          <a:r>
            <a:rPr lang="it-IT" sz="1200" dirty="0"/>
            <a:t>)</a:t>
          </a:r>
        </a:p>
      </dgm:t>
    </dgm:pt>
    <dgm:pt modelId="{C6139AF8-319C-40C6-AA19-CD9A4B40528F}" type="parTrans" cxnId="{116450D7-C27C-4B1B-BEDE-F6927350291E}">
      <dgm:prSet/>
      <dgm:spPr/>
      <dgm:t>
        <a:bodyPr/>
        <a:lstStyle/>
        <a:p>
          <a:endParaRPr lang="it-IT"/>
        </a:p>
      </dgm:t>
    </dgm:pt>
    <dgm:pt modelId="{865897B8-7C48-4B96-AB2F-53C0AD576246}" type="sibTrans" cxnId="{116450D7-C27C-4B1B-BEDE-F6927350291E}">
      <dgm:prSet/>
      <dgm:spPr/>
      <dgm:t>
        <a:bodyPr/>
        <a:lstStyle/>
        <a:p>
          <a:endParaRPr lang="it-IT"/>
        </a:p>
      </dgm:t>
    </dgm:pt>
    <dgm:pt modelId="{35F2BBBA-4746-4957-AE1B-894028E020DD}">
      <dgm:prSet phldrT="[Testo]" custT="1"/>
      <dgm:spPr>
        <a:solidFill>
          <a:srgbClr val="009D6F"/>
        </a:solidFill>
      </dgm:spPr>
      <dgm:t>
        <a:bodyPr/>
        <a:lstStyle/>
        <a:p>
          <a:r>
            <a:rPr lang="en-US" sz="1600" dirty="0"/>
            <a:t>Tender</a:t>
          </a:r>
          <a:endParaRPr lang="it-IT" sz="1600" dirty="0"/>
        </a:p>
      </dgm:t>
    </dgm:pt>
    <dgm:pt modelId="{DD493B90-DC58-4508-84CE-AF6FE3C69CBE}" type="parTrans" cxnId="{A1598E51-C088-4FF2-A78C-3C4EB1E87B12}">
      <dgm:prSet/>
      <dgm:spPr/>
      <dgm:t>
        <a:bodyPr/>
        <a:lstStyle/>
        <a:p>
          <a:endParaRPr lang="it-IT"/>
        </a:p>
      </dgm:t>
    </dgm:pt>
    <dgm:pt modelId="{7720E5CD-1219-48BE-9860-DD807AB466A7}" type="sibTrans" cxnId="{A1598E51-C088-4FF2-A78C-3C4EB1E87B12}">
      <dgm:prSet/>
      <dgm:spPr/>
      <dgm:t>
        <a:bodyPr/>
        <a:lstStyle/>
        <a:p>
          <a:endParaRPr lang="it-IT"/>
        </a:p>
      </dgm:t>
    </dgm:pt>
    <dgm:pt modelId="{81B74EEB-3D05-4AE5-B96D-A6255A4280B3}">
      <dgm:prSet phldrT="[Testo]" custT="1"/>
      <dgm:spPr>
        <a:solidFill>
          <a:srgbClr val="FFCC00"/>
        </a:solidFill>
      </dgm:spPr>
      <dgm:t>
        <a:bodyPr/>
        <a:lstStyle/>
        <a:p>
          <a:r>
            <a:rPr lang="it-IT" sz="1600" dirty="0"/>
            <a:t>End of Works</a:t>
          </a:r>
        </a:p>
      </dgm:t>
    </dgm:pt>
    <dgm:pt modelId="{1A4E76E8-D207-47E5-A6DC-B45226AA5AB7}" type="parTrans" cxnId="{D144FE83-2DA0-4D51-BBE2-EFA71C7EFBD2}">
      <dgm:prSet/>
      <dgm:spPr/>
      <dgm:t>
        <a:bodyPr/>
        <a:lstStyle/>
        <a:p>
          <a:endParaRPr lang="it-IT"/>
        </a:p>
      </dgm:t>
    </dgm:pt>
    <dgm:pt modelId="{10B08B82-690C-43E8-BE74-F52EE68F45C1}" type="sibTrans" cxnId="{D144FE83-2DA0-4D51-BBE2-EFA71C7EFBD2}">
      <dgm:prSet/>
      <dgm:spPr/>
      <dgm:t>
        <a:bodyPr/>
        <a:lstStyle/>
        <a:p>
          <a:endParaRPr lang="it-IT"/>
        </a:p>
      </dgm:t>
    </dgm:pt>
    <dgm:pt modelId="{65A15F7F-3A58-4973-AD3F-8E22F203ABAB}" type="pres">
      <dgm:prSet presAssocID="{29C7D51C-7D50-4152-9F9B-1CBC170033DE}" presName="Name0" presStyleCnt="0">
        <dgm:presLayoutVars>
          <dgm:dir/>
          <dgm:resizeHandles val="exact"/>
        </dgm:presLayoutVars>
      </dgm:prSet>
      <dgm:spPr/>
    </dgm:pt>
    <dgm:pt modelId="{BBD95E21-6AE2-4B23-9B6B-F7C91015FEA8}" type="pres">
      <dgm:prSet presAssocID="{330925F2-4C6D-4A19-8124-F72737A9D576}" presName="parTxOnly" presStyleLbl="node1" presStyleIdx="0" presStyleCnt="3" custLinFactNeighborX="2748" custLinFactNeighborY="-4885">
        <dgm:presLayoutVars>
          <dgm:bulletEnabled val="1"/>
        </dgm:presLayoutVars>
      </dgm:prSet>
      <dgm:spPr/>
    </dgm:pt>
    <dgm:pt modelId="{85F1A299-F230-4D88-BA03-44876D075D0B}" type="pres">
      <dgm:prSet presAssocID="{865897B8-7C48-4B96-AB2F-53C0AD576246}" presName="parSpace" presStyleCnt="0"/>
      <dgm:spPr/>
    </dgm:pt>
    <dgm:pt modelId="{F354B29A-9EFA-4519-B700-0EC4D1A3BCA2}" type="pres">
      <dgm:prSet presAssocID="{35F2BBBA-4746-4957-AE1B-894028E020DD}" presName="parTxOnly" presStyleLbl="node1" presStyleIdx="1" presStyleCnt="3" custLinFactNeighborX="-1496" custLinFactNeighborY="-3932">
        <dgm:presLayoutVars>
          <dgm:bulletEnabled val="1"/>
        </dgm:presLayoutVars>
      </dgm:prSet>
      <dgm:spPr/>
    </dgm:pt>
    <dgm:pt modelId="{23F1BCA9-648F-4AB4-BFD2-FF1446D42DFA}" type="pres">
      <dgm:prSet presAssocID="{7720E5CD-1219-48BE-9860-DD807AB466A7}" presName="parSpace" presStyleCnt="0"/>
      <dgm:spPr/>
    </dgm:pt>
    <dgm:pt modelId="{AAE9AC36-996F-4DC6-BDA9-7C836B4BA945}" type="pres">
      <dgm:prSet presAssocID="{81B74EEB-3D05-4AE5-B96D-A6255A4280B3}" presName="parTxOnly" presStyleLbl="node1" presStyleIdx="2" presStyleCnt="3" custLinFactNeighborX="3891" custLinFactNeighborY="-2614">
        <dgm:presLayoutVars>
          <dgm:bulletEnabled val="1"/>
        </dgm:presLayoutVars>
      </dgm:prSet>
      <dgm:spPr/>
    </dgm:pt>
  </dgm:ptLst>
  <dgm:cxnLst>
    <dgm:cxn modelId="{F4367332-0921-4CD8-9712-F6BC3B9316DA}" type="presOf" srcId="{35F2BBBA-4746-4957-AE1B-894028E020DD}" destId="{F354B29A-9EFA-4519-B700-0EC4D1A3BCA2}" srcOrd="0" destOrd="0" presId="urn:microsoft.com/office/officeart/2005/8/layout/hChevron3"/>
    <dgm:cxn modelId="{F4E1153E-B9F4-4D18-AF0A-B94BD8909A91}" type="presOf" srcId="{81B74EEB-3D05-4AE5-B96D-A6255A4280B3}" destId="{AAE9AC36-996F-4DC6-BDA9-7C836B4BA945}" srcOrd="0" destOrd="0" presId="urn:microsoft.com/office/officeart/2005/8/layout/hChevron3"/>
    <dgm:cxn modelId="{A1598E51-C088-4FF2-A78C-3C4EB1E87B12}" srcId="{29C7D51C-7D50-4152-9F9B-1CBC170033DE}" destId="{35F2BBBA-4746-4957-AE1B-894028E020DD}" srcOrd="1" destOrd="0" parTransId="{DD493B90-DC58-4508-84CE-AF6FE3C69CBE}" sibTransId="{7720E5CD-1219-48BE-9860-DD807AB466A7}"/>
    <dgm:cxn modelId="{D144FE83-2DA0-4D51-BBE2-EFA71C7EFBD2}" srcId="{29C7D51C-7D50-4152-9F9B-1CBC170033DE}" destId="{81B74EEB-3D05-4AE5-B96D-A6255A4280B3}" srcOrd="2" destOrd="0" parTransId="{1A4E76E8-D207-47E5-A6DC-B45226AA5AB7}" sibTransId="{10B08B82-690C-43E8-BE74-F52EE68F45C1}"/>
    <dgm:cxn modelId="{804A2BC6-BB09-421B-B1F0-8A07E25443D2}" type="presOf" srcId="{29C7D51C-7D50-4152-9F9B-1CBC170033DE}" destId="{65A15F7F-3A58-4973-AD3F-8E22F203ABAB}" srcOrd="0" destOrd="0" presId="urn:microsoft.com/office/officeart/2005/8/layout/hChevron3"/>
    <dgm:cxn modelId="{C8AC90C9-3B8A-4E8F-96EF-584B69D2F32C}" type="presOf" srcId="{330925F2-4C6D-4A19-8124-F72737A9D576}" destId="{BBD95E21-6AE2-4B23-9B6B-F7C91015FEA8}" srcOrd="0" destOrd="0" presId="urn:microsoft.com/office/officeart/2005/8/layout/hChevron3"/>
    <dgm:cxn modelId="{116450D7-C27C-4B1B-BEDE-F6927350291E}" srcId="{29C7D51C-7D50-4152-9F9B-1CBC170033DE}" destId="{330925F2-4C6D-4A19-8124-F72737A9D576}" srcOrd="0" destOrd="0" parTransId="{C6139AF8-319C-40C6-AA19-CD9A4B40528F}" sibTransId="{865897B8-7C48-4B96-AB2F-53C0AD576246}"/>
    <dgm:cxn modelId="{8E14AB32-EFBB-49C5-AE57-E756349B5474}" type="presParOf" srcId="{65A15F7F-3A58-4973-AD3F-8E22F203ABAB}" destId="{BBD95E21-6AE2-4B23-9B6B-F7C91015FEA8}" srcOrd="0" destOrd="0" presId="urn:microsoft.com/office/officeart/2005/8/layout/hChevron3"/>
    <dgm:cxn modelId="{71BE3727-6D88-49C9-9434-F2252B9A01E7}" type="presParOf" srcId="{65A15F7F-3A58-4973-AD3F-8E22F203ABAB}" destId="{85F1A299-F230-4D88-BA03-44876D075D0B}" srcOrd="1" destOrd="0" presId="urn:microsoft.com/office/officeart/2005/8/layout/hChevron3"/>
    <dgm:cxn modelId="{28035853-3C0D-4B8C-AC23-61E264E1BA0F}" type="presParOf" srcId="{65A15F7F-3A58-4973-AD3F-8E22F203ABAB}" destId="{F354B29A-9EFA-4519-B700-0EC4D1A3BCA2}" srcOrd="2" destOrd="0" presId="urn:microsoft.com/office/officeart/2005/8/layout/hChevron3"/>
    <dgm:cxn modelId="{93DC88D6-E362-49A0-9894-B33E8CCF35FB}" type="presParOf" srcId="{65A15F7F-3A58-4973-AD3F-8E22F203ABAB}" destId="{23F1BCA9-648F-4AB4-BFD2-FF1446D42DFA}" srcOrd="3" destOrd="0" presId="urn:microsoft.com/office/officeart/2005/8/layout/hChevron3"/>
    <dgm:cxn modelId="{1B17769E-6A7A-4EED-88AF-1A66CA88C246}" type="presParOf" srcId="{65A15F7F-3A58-4973-AD3F-8E22F203ABAB}" destId="{AAE9AC36-996F-4DC6-BDA9-7C836B4BA94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7D51C-7D50-4152-9F9B-1CBC170033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0925F2-4C6D-4A19-8124-F72737A9D576}">
      <dgm:prSet phldrT="[Testo]"/>
      <dgm:spPr>
        <a:solidFill>
          <a:srgbClr val="101774"/>
        </a:solidFill>
      </dgm:spPr>
      <dgm:t>
        <a:bodyPr/>
        <a:lstStyle/>
        <a:p>
          <a:r>
            <a:rPr lang="en-US" dirty="0"/>
            <a:t>Development of the Business Plan (with </a:t>
          </a:r>
          <a:r>
            <a:rPr lang="en-US" dirty="0" err="1"/>
            <a:t>AcegasApsAmga</a:t>
          </a:r>
          <a:r>
            <a:rPr lang="en-US" dirty="0"/>
            <a:t>)</a:t>
          </a:r>
          <a:endParaRPr lang="it-IT" dirty="0"/>
        </a:p>
      </dgm:t>
    </dgm:pt>
    <dgm:pt modelId="{C6139AF8-319C-40C6-AA19-CD9A4B40528F}" type="parTrans" cxnId="{116450D7-C27C-4B1B-BEDE-F6927350291E}">
      <dgm:prSet/>
      <dgm:spPr/>
      <dgm:t>
        <a:bodyPr/>
        <a:lstStyle/>
        <a:p>
          <a:endParaRPr lang="it-IT"/>
        </a:p>
      </dgm:t>
    </dgm:pt>
    <dgm:pt modelId="{865897B8-7C48-4B96-AB2F-53C0AD576246}" type="sibTrans" cxnId="{116450D7-C27C-4B1B-BEDE-F6927350291E}">
      <dgm:prSet/>
      <dgm:spPr/>
      <dgm:t>
        <a:bodyPr/>
        <a:lstStyle/>
        <a:p>
          <a:endParaRPr lang="it-IT"/>
        </a:p>
      </dgm:t>
    </dgm:pt>
    <dgm:pt modelId="{35F2BBBA-4746-4957-AE1B-894028E020DD}">
      <dgm:prSet phldrT="[Testo]"/>
      <dgm:spPr>
        <a:solidFill>
          <a:srgbClr val="034EA2"/>
        </a:solidFill>
      </dgm:spPr>
      <dgm:t>
        <a:bodyPr/>
        <a:lstStyle/>
        <a:p>
          <a:r>
            <a:rPr lang="en-US" dirty="0"/>
            <a:t>Identification and acquisition of an area for storage and refueling</a:t>
          </a:r>
          <a:endParaRPr lang="it-IT" dirty="0"/>
        </a:p>
      </dgm:t>
    </dgm:pt>
    <dgm:pt modelId="{DD493B90-DC58-4508-84CE-AF6FE3C69CBE}" type="parTrans" cxnId="{A1598E51-C088-4FF2-A78C-3C4EB1E87B12}">
      <dgm:prSet/>
      <dgm:spPr/>
      <dgm:t>
        <a:bodyPr/>
        <a:lstStyle/>
        <a:p>
          <a:endParaRPr lang="it-IT"/>
        </a:p>
      </dgm:t>
    </dgm:pt>
    <dgm:pt modelId="{7720E5CD-1219-48BE-9860-DD807AB466A7}" type="sibTrans" cxnId="{A1598E51-C088-4FF2-A78C-3C4EB1E87B12}">
      <dgm:prSet/>
      <dgm:spPr/>
      <dgm:t>
        <a:bodyPr/>
        <a:lstStyle/>
        <a:p>
          <a:endParaRPr lang="it-IT"/>
        </a:p>
      </dgm:t>
    </dgm:pt>
    <dgm:pt modelId="{81B74EEB-3D05-4AE5-B96D-A6255A4280B3}">
      <dgm:prSet phldrT="[Testo]"/>
      <dgm:spPr>
        <a:solidFill>
          <a:srgbClr val="003399"/>
        </a:solidFill>
      </dgm:spPr>
      <dgm:t>
        <a:bodyPr/>
        <a:lstStyle/>
        <a:p>
          <a:r>
            <a:rPr lang="it-IT" dirty="0" err="1"/>
            <a:t>Authorization</a:t>
          </a:r>
          <a:r>
            <a:rPr lang="it-IT" dirty="0"/>
            <a:t> </a:t>
          </a:r>
          <a:r>
            <a:rPr lang="it-IT" dirty="0" err="1"/>
            <a:t>Phase</a:t>
          </a:r>
          <a:endParaRPr lang="it-IT" dirty="0"/>
        </a:p>
      </dgm:t>
    </dgm:pt>
    <dgm:pt modelId="{1A4E76E8-D207-47E5-A6DC-B45226AA5AB7}" type="parTrans" cxnId="{D144FE83-2DA0-4D51-BBE2-EFA71C7EFBD2}">
      <dgm:prSet/>
      <dgm:spPr/>
      <dgm:t>
        <a:bodyPr/>
        <a:lstStyle/>
        <a:p>
          <a:endParaRPr lang="it-IT"/>
        </a:p>
      </dgm:t>
    </dgm:pt>
    <dgm:pt modelId="{10B08B82-690C-43E8-BE74-F52EE68F45C1}" type="sibTrans" cxnId="{D144FE83-2DA0-4D51-BBE2-EFA71C7EFBD2}">
      <dgm:prSet/>
      <dgm:spPr/>
      <dgm:t>
        <a:bodyPr/>
        <a:lstStyle/>
        <a:p>
          <a:endParaRPr lang="it-IT"/>
        </a:p>
      </dgm:t>
    </dgm:pt>
    <dgm:pt modelId="{65A15F7F-3A58-4973-AD3F-8E22F203ABAB}" type="pres">
      <dgm:prSet presAssocID="{29C7D51C-7D50-4152-9F9B-1CBC170033DE}" presName="Name0" presStyleCnt="0">
        <dgm:presLayoutVars>
          <dgm:dir/>
          <dgm:resizeHandles val="exact"/>
        </dgm:presLayoutVars>
      </dgm:prSet>
      <dgm:spPr/>
    </dgm:pt>
    <dgm:pt modelId="{BBD95E21-6AE2-4B23-9B6B-F7C91015FEA8}" type="pres">
      <dgm:prSet presAssocID="{330925F2-4C6D-4A19-8124-F72737A9D576}" presName="parTxOnly" presStyleLbl="node1" presStyleIdx="0" presStyleCnt="3">
        <dgm:presLayoutVars>
          <dgm:bulletEnabled val="1"/>
        </dgm:presLayoutVars>
      </dgm:prSet>
      <dgm:spPr/>
    </dgm:pt>
    <dgm:pt modelId="{85F1A299-F230-4D88-BA03-44876D075D0B}" type="pres">
      <dgm:prSet presAssocID="{865897B8-7C48-4B96-AB2F-53C0AD576246}" presName="parSpace" presStyleCnt="0"/>
      <dgm:spPr/>
    </dgm:pt>
    <dgm:pt modelId="{F354B29A-9EFA-4519-B700-0EC4D1A3BCA2}" type="pres">
      <dgm:prSet presAssocID="{35F2BBBA-4746-4957-AE1B-894028E020DD}" presName="parTxOnly" presStyleLbl="node1" presStyleIdx="1" presStyleCnt="3">
        <dgm:presLayoutVars>
          <dgm:bulletEnabled val="1"/>
        </dgm:presLayoutVars>
      </dgm:prSet>
      <dgm:spPr/>
    </dgm:pt>
    <dgm:pt modelId="{23F1BCA9-648F-4AB4-BFD2-FF1446D42DFA}" type="pres">
      <dgm:prSet presAssocID="{7720E5CD-1219-48BE-9860-DD807AB466A7}" presName="parSpace" presStyleCnt="0"/>
      <dgm:spPr/>
    </dgm:pt>
    <dgm:pt modelId="{AAE9AC36-996F-4DC6-BDA9-7C836B4BA945}" type="pres">
      <dgm:prSet presAssocID="{81B74EEB-3D05-4AE5-B96D-A6255A4280B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4367332-0921-4CD8-9712-F6BC3B9316DA}" type="presOf" srcId="{35F2BBBA-4746-4957-AE1B-894028E020DD}" destId="{F354B29A-9EFA-4519-B700-0EC4D1A3BCA2}" srcOrd="0" destOrd="0" presId="urn:microsoft.com/office/officeart/2005/8/layout/hChevron3"/>
    <dgm:cxn modelId="{F4E1153E-B9F4-4D18-AF0A-B94BD8909A91}" type="presOf" srcId="{81B74EEB-3D05-4AE5-B96D-A6255A4280B3}" destId="{AAE9AC36-996F-4DC6-BDA9-7C836B4BA945}" srcOrd="0" destOrd="0" presId="urn:microsoft.com/office/officeart/2005/8/layout/hChevron3"/>
    <dgm:cxn modelId="{A1598E51-C088-4FF2-A78C-3C4EB1E87B12}" srcId="{29C7D51C-7D50-4152-9F9B-1CBC170033DE}" destId="{35F2BBBA-4746-4957-AE1B-894028E020DD}" srcOrd="1" destOrd="0" parTransId="{DD493B90-DC58-4508-84CE-AF6FE3C69CBE}" sibTransId="{7720E5CD-1219-48BE-9860-DD807AB466A7}"/>
    <dgm:cxn modelId="{D144FE83-2DA0-4D51-BBE2-EFA71C7EFBD2}" srcId="{29C7D51C-7D50-4152-9F9B-1CBC170033DE}" destId="{81B74EEB-3D05-4AE5-B96D-A6255A4280B3}" srcOrd="2" destOrd="0" parTransId="{1A4E76E8-D207-47E5-A6DC-B45226AA5AB7}" sibTransId="{10B08B82-690C-43E8-BE74-F52EE68F45C1}"/>
    <dgm:cxn modelId="{804A2BC6-BB09-421B-B1F0-8A07E25443D2}" type="presOf" srcId="{29C7D51C-7D50-4152-9F9B-1CBC170033DE}" destId="{65A15F7F-3A58-4973-AD3F-8E22F203ABAB}" srcOrd="0" destOrd="0" presId="urn:microsoft.com/office/officeart/2005/8/layout/hChevron3"/>
    <dgm:cxn modelId="{C8AC90C9-3B8A-4E8F-96EF-584B69D2F32C}" type="presOf" srcId="{330925F2-4C6D-4A19-8124-F72737A9D576}" destId="{BBD95E21-6AE2-4B23-9B6B-F7C91015FEA8}" srcOrd="0" destOrd="0" presId="urn:microsoft.com/office/officeart/2005/8/layout/hChevron3"/>
    <dgm:cxn modelId="{116450D7-C27C-4B1B-BEDE-F6927350291E}" srcId="{29C7D51C-7D50-4152-9F9B-1CBC170033DE}" destId="{330925F2-4C6D-4A19-8124-F72737A9D576}" srcOrd="0" destOrd="0" parTransId="{C6139AF8-319C-40C6-AA19-CD9A4B40528F}" sibTransId="{865897B8-7C48-4B96-AB2F-53C0AD576246}"/>
    <dgm:cxn modelId="{8E14AB32-EFBB-49C5-AE57-E756349B5474}" type="presParOf" srcId="{65A15F7F-3A58-4973-AD3F-8E22F203ABAB}" destId="{BBD95E21-6AE2-4B23-9B6B-F7C91015FEA8}" srcOrd="0" destOrd="0" presId="urn:microsoft.com/office/officeart/2005/8/layout/hChevron3"/>
    <dgm:cxn modelId="{71BE3727-6D88-49C9-9434-F2252B9A01E7}" type="presParOf" srcId="{65A15F7F-3A58-4973-AD3F-8E22F203ABAB}" destId="{85F1A299-F230-4D88-BA03-44876D075D0B}" srcOrd="1" destOrd="0" presId="urn:microsoft.com/office/officeart/2005/8/layout/hChevron3"/>
    <dgm:cxn modelId="{28035853-3C0D-4B8C-AC23-61E264E1BA0F}" type="presParOf" srcId="{65A15F7F-3A58-4973-AD3F-8E22F203ABAB}" destId="{F354B29A-9EFA-4519-B700-0EC4D1A3BCA2}" srcOrd="2" destOrd="0" presId="urn:microsoft.com/office/officeart/2005/8/layout/hChevron3"/>
    <dgm:cxn modelId="{93DC88D6-E362-49A0-9894-B33E8CCF35FB}" type="presParOf" srcId="{65A15F7F-3A58-4973-AD3F-8E22F203ABAB}" destId="{23F1BCA9-648F-4AB4-BFD2-FF1446D42DFA}" srcOrd="3" destOrd="0" presId="urn:microsoft.com/office/officeart/2005/8/layout/hChevron3"/>
    <dgm:cxn modelId="{1B17769E-6A7A-4EED-88AF-1A66CA88C246}" type="presParOf" srcId="{65A15F7F-3A58-4973-AD3F-8E22F203ABAB}" destId="{AAE9AC36-996F-4DC6-BDA9-7C836B4BA94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95E21-6AE2-4B23-9B6B-F7C91015FEA8}">
      <dsp:nvSpPr>
        <dsp:cNvPr id="0" name=""/>
        <dsp:cNvSpPr/>
      </dsp:nvSpPr>
      <dsp:spPr>
        <a:xfrm>
          <a:off x="14493" y="228488"/>
          <a:ext cx="2182963" cy="873185"/>
        </a:xfrm>
        <a:prstGeom prst="homePlate">
          <a:avLst/>
        </a:prstGeom>
        <a:solidFill>
          <a:srgbClr val="2CB1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TENDER</a:t>
          </a:r>
        </a:p>
      </dsp:txBody>
      <dsp:txXfrm>
        <a:off x="14493" y="228488"/>
        <a:ext cx="1964667" cy="873185"/>
      </dsp:txXfrm>
    </dsp:sp>
    <dsp:sp modelId="{F354B29A-9EFA-4519-B700-0EC4D1A3BCA2}">
      <dsp:nvSpPr>
        <dsp:cNvPr id="0" name=""/>
        <dsp:cNvSpPr/>
      </dsp:nvSpPr>
      <dsp:spPr>
        <a:xfrm>
          <a:off x="1742335" y="236809"/>
          <a:ext cx="2182963" cy="873185"/>
        </a:xfrm>
        <a:prstGeom prst="chevron">
          <a:avLst/>
        </a:prstGeom>
        <a:solidFill>
          <a:srgbClr val="009D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of Works</a:t>
          </a:r>
          <a:endParaRPr lang="it-IT" sz="1600" kern="1200" dirty="0"/>
        </a:p>
      </dsp:txBody>
      <dsp:txXfrm>
        <a:off x="2178928" y="236809"/>
        <a:ext cx="1309778" cy="873185"/>
      </dsp:txXfrm>
    </dsp:sp>
    <dsp:sp modelId="{AAE9AC36-996F-4DC6-BDA9-7C836B4BA945}">
      <dsp:nvSpPr>
        <dsp:cNvPr id="0" name=""/>
        <dsp:cNvSpPr/>
      </dsp:nvSpPr>
      <dsp:spPr>
        <a:xfrm>
          <a:off x="3497734" y="248318"/>
          <a:ext cx="2182963" cy="873185"/>
        </a:xfrm>
        <a:prstGeom prst="chevron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End of Works</a:t>
          </a:r>
        </a:p>
      </dsp:txBody>
      <dsp:txXfrm>
        <a:off x="3934327" y="248318"/>
        <a:ext cx="1309778" cy="873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95E21-6AE2-4B23-9B6B-F7C91015FEA8}">
      <dsp:nvSpPr>
        <dsp:cNvPr id="0" name=""/>
        <dsp:cNvSpPr/>
      </dsp:nvSpPr>
      <dsp:spPr>
        <a:xfrm>
          <a:off x="2537" y="218919"/>
          <a:ext cx="2219311" cy="887724"/>
        </a:xfrm>
        <a:prstGeom prst="homePlate">
          <a:avLst/>
        </a:prstGeom>
        <a:solidFill>
          <a:srgbClr val="1017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 Phase</a:t>
          </a:r>
          <a:endParaRPr lang="it-IT" sz="1600" kern="1200" dirty="0"/>
        </a:p>
      </dsp:txBody>
      <dsp:txXfrm>
        <a:off x="2537" y="218919"/>
        <a:ext cx="1997380" cy="887724"/>
      </dsp:txXfrm>
    </dsp:sp>
    <dsp:sp modelId="{F354B29A-9EFA-4519-B700-0EC4D1A3BCA2}">
      <dsp:nvSpPr>
        <dsp:cNvPr id="0" name=""/>
        <dsp:cNvSpPr/>
      </dsp:nvSpPr>
      <dsp:spPr>
        <a:xfrm>
          <a:off x="1777987" y="218919"/>
          <a:ext cx="2219311" cy="887724"/>
        </a:xfrm>
        <a:prstGeom prst="chevron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Authorization</a:t>
          </a:r>
          <a:r>
            <a:rPr lang="it-IT" sz="1600" kern="1200" dirty="0"/>
            <a:t> </a:t>
          </a:r>
          <a:r>
            <a:rPr lang="it-IT" sz="1600" kern="1200" dirty="0" err="1"/>
            <a:t>Phase</a:t>
          </a:r>
          <a:endParaRPr lang="it-IT" sz="1600" kern="1200" dirty="0"/>
        </a:p>
      </dsp:txBody>
      <dsp:txXfrm>
        <a:off x="2221849" y="218919"/>
        <a:ext cx="1331587" cy="887724"/>
      </dsp:txXfrm>
    </dsp:sp>
    <dsp:sp modelId="{AAE9AC36-996F-4DC6-BDA9-7C836B4BA945}">
      <dsp:nvSpPr>
        <dsp:cNvPr id="0" name=""/>
        <dsp:cNvSpPr/>
      </dsp:nvSpPr>
      <dsp:spPr>
        <a:xfrm>
          <a:off x="3553437" y="218919"/>
          <a:ext cx="2219311" cy="887724"/>
        </a:xfrm>
        <a:prstGeom prst="chevr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Executive Design Phase</a:t>
          </a:r>
          <a:endParaRPr lang="it-IT" sz="1600" kern="1200" dirty="0"/>
        </a:p>
      </dsp:txBody>
      <dsp:txXfrm>
        <a:off x="3997299" y="218919"/>
        <a:ext cx="1331587" cy="88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95E21-6AE2-4B23-9B6B-F7C91015FEA8}">
      <dsp:nvSpPr>
        <dsp:cNvPr id="0" name=""/>
        <dsp:cNvSpPr/>
      </dsp:nvSpPr>
      <dsp:spPr>
        <a:xfrm>
          <a:off x="14493" y="228488"/>
          <a:ext cx="2182963" cy="873185"/>
        </a:xfrm>
        <a:prstGeom prst="homePlate">
          <a:avLst/>
        </a:prstGeom>
        <a:solidFill>
          <a:srgbClr val="2CB1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Executive </a:t>
          </a:r>
          <a:br>
            <a:rPr lang="it-IT" sz="1200" kern="1200" dirty="0"/>
          </a:br>
          <a:r>
            <a:rPr lang="it-IT" sz="1200" kern="1200" dirty="0"/>
            <a:t>Design </a:t>
          </a:r>
          <a:r>
            <a:rPr lang="it-IT" sz="1200" kern="1200" dirty="0" err="1"/>
            <a:t>Phase</a:t>
          </a:r>
          <a:r>
            <a:rPr lang="it-IT" sz="1200" kern="1200" dirty="0"/>
            <a:t> </a:t>
          </a:r>
          <a:br>
            <a:rPr lang="it-IT" sz="1200" kern="1200" dirty="0"/>
          </a:br>
          <a:r>
            <a:rPr lang="it-IT" sz="1200" kern="1200" dirty="0"/>
            <a:t>(</a:t>
          </a:r>
          <a:r>
            <a:rPr lang="it-IT" sz="1200" kern="1200" dirty="0" err="1"/>
            <a:t>Integrated</a:t>
          </a:r>
          <a:r>
            <a:rPr lang="it-IT" sz="1200" kern="1200" dirty="0"/>
            <a:t> </a:t>
          </a:r>
          <a:br>
            <a:rPr lang="it-IT" sz="1200" kern="1200" dirty="0"/>
          </a:br>
          <a:r>
            <a:rPr lang="it-IT" sz="1200" kern="1200" dirty="0" err="1"/>
            <a:t>Contract</a:t>
          </a:r>
          <a:r>
            <a:rPr lang="it-IT" sz="1200" kern="1200" dirty="0"/>
            <a:t>)</a:t>
          </a:r>
        </a:p>
      </dsp:txBody>
      <dsp:txXfrm>
        <a:off x="14493" y="228488"/>
        <a:ext cx="1964667" cy="873185"/>
      </dsp:txXfrm>
    </dsp:sp>
    <dsp:sp modelId="{F354B29A-9EFA-4519-B700-0EC4D1A3BCA2}">
      <dsp:nvSpPr>
        <dsp:cNvPr id="0" name=""/>
        <dsp:cNvSpPr/>
      </dsp:nvSpPr>
      <dsp:spPr>
        <a:xfrm>
          <a:off x="1742335" y="236809"/>
          <a:ext cx="2182963" cy="873185"/>
        </a:xfrm>
        <a:prstGeom prst="chevron">
          <a:avLst/>
        </a:prstGeom>
        <a:solidFill>
          <a:srgbClr val="009D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Tender</a:t>
          </a:r>
          <a:endParaRPr lang="it-IT" sz="1600" kern="1200" dirty="0"/>
        </a:p>
      </dsp:txBody>
      <dsp:txXfrm>
        <a:off x="2178928" y="236809"/>
        <a:ext cx="1309778" cy="873185"/>
      </dsp:txXfrm>
    </dsp:sp>
    <dsp:sp modelId="{AAE9AC36-996F-4DC6-BDA9-7C836B4BA945}">
      <dsp:nvSpPr>
        <dsp:cNvPr id="0" name=""/>
        <dsp:cNvSpPr/>
      </dsp:nvSpPr>
      <dsp:spPr>
        <a:xfrm>
          <a:off x="3497734" y="248318"/>
          <a:ext cx="2182963" cy="873185"/>
        </a:xfrm>
        <a:prstGeom prst="chevron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End of Works</a:t>
          </a:r>
        </a:p>
      </dsp:txBody>
      <dsp:txXfrm>
        <a:off x="3934327" y="248318"/>
        <a:ext cx="1309778" cy="873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95E21-6AE2-4B23-9B6B-F7C91015FEA8}">
      <dsp:nvSpPr>
        <dsp:cNvPr id="0" name=""/>
        <dsp:cNvSpPr/>
      </dsp:nvSpPr>
      <dsp:spPr>
        <a:xfrm>
          <a:off x="2537" y="218919"/>
          <a:ext cx="2219311" cy="887724"/>
        </a:xfrm>
        <a:prstGeom prst="homePlate">
          <a:avLst/>
        </a:prstGeom>
        <a:solidFill>
          <a:srgbClr val="1017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Development of the Business Plan (with </a:t>
          </a:r>
          <a:r>
            <a:rPr lang="en-US" sz="1200" kern="1200" dirty="0" err="1"/>
            <a:t>AcegasApsAmga</a:t>
          </a:r>
          <a:r>
            <a:rPr lang="en-US" sz="1200" kern="1200" dirty="0"/>
            <a:t>)</a:t>
          </a:r>
          <a:endParaRPr lang="it-IT" sz="1200" kern="1200" dirty="0"/>
        </a:p>
      </dsp:txBody>
      <dsp:txXfrm>
        <a:off x="2537" y="218919"/>
        <a:ext cx="1997380" cy="887724"/>
      </dsp:txXfrm>
    </dsp:sp>
    <dsp:sp modelId="{F354B29A-9EFA-4519-B700-0EC4D1A3BCA2}">
      <dsp:nvSpPr>
        <dsp:cNvPr id="0" name=""/>
        <dsp:cNvSpPr/>
      </dsp:nvSpPr>
      <dsp:spPr>
        <a:xfrm>
          <a:off x="1777987" y="218919"/>
          <a:ext cx="2219311" cy="887724"/>
        </a:xfrm>
        <a:prstGeom prst="chevron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Identification and acquisition of an area for storage and refueling</a:t>
          </a:r>
          <a:endParaRPr lang="it-IT" sz="1200" kern="1200" dirty="0"/>
        </a:p>
      </dsp:txBody>
      <dsp:txXfrm>
        <a:off x="2221849" y="218919"/>
        <a:ext cx="1331587" cy="887724"/>
      </dsp:txXfrm>
    </dsp:sp>
    <dsp:sp modelId="{AAE9AC36-996F-4DC6-BDA9-7C836B4BA945}">
      <dsp:nvSpPr>
        <dsp:cNvPr id="0" name=""/>
        <dsp:cNvSpPr/>
      </dsp:nvSpPr>
      <dsp:spPr>
        <a:xfrm>
          <a:off x="3553437" y="218919"/>
          <a:ext cx="2219311" cy="887724"/>
        </a:xfrm>
        <a:prstGeom prst="chevr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Authorization</a:t>
          </a:r>
          <a:r>
            <a:rPr lang="it-IT" sz="1200" kern="1200" dirty="0"/>
            <a:t> </a:t>
          </a:r>
          <a:r>
            <a:rPr lang="it-IT" sz="1200" kern="1200" dirty="0" err="1"/>
            <a:t>Phase</a:t>
          </a:r>
          <a:endParaRPr lang="it-IT" sz="1200" kern="1200" dirty="0"/>
        </a:p>
      </dsp:txBody>
      <dsp:txXfrm>
        <a:off x="3997299" y="218919"/>
        <a:ext cx="1331587" cy="88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B0BFD-57C8-484A-9167-94CF702CFA6A}" type="datetimeFigureOut">
              <a:rPr lang="sl-SI" smtClean="0"/>
              <a:t>13. 11. 2024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9B53-35C4-4505-AF27-3CEB86780EEE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78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AA31F-2574-6C9B-4B44-D2CA61019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37" y="2345957"/>
            <a:ext cx="10138163" cy="215972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CA3D89-5D64-44CF-206A-6BEDDEE90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837" y="4575458"/>
            <a:ext cx="10138163" cy="6585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</a:t>
            </a:r>
            <a:r>
              <a:rPr lang="sl-SI" dirty="0" err="1"/>
              <a:t>subtitle</a:t>
            </a:r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A41481C1-F576-F809-7A59-73A0E92C4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7" y="5303736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sl-SI" dirty="0">
                <a:latin typeface="Open Sans" panose="020B0606030504020204" pitchFamily="34" charset="0"/>
              </a:rPr>
              <a:t>Name </a:t>
            </a:r>
            <a:r>
              <a:rPr lang="sl-SI" dirty="0" err="1">
                <a:latin typeface="Open Sans" panose="020B0606030504020204" pitchFamily="34" charset="0"/>
              </a:rPr>
              <a:t>and</a:t>
            </a:r>
            <a:r>
              <a:rPr lang="sl-SI" dirty="0">
                <a:latin typeface="Open Sans" panose="020B0606030504020204" pitchFamily="34" charset="0"/>
              </a:rPr>
              <a:t> </a:t>
            </a:r>
            <a:r>
              <a:rPr lang="sl-SI" dirty="0" err="1">
                <a:latin typeface="Open Sans" panose="020B0606030504020204" pitchFamily="34" charset="0"/>
              </a:rPr>
              <a:t>surname</a:t>
            </a:r>
            <a:endParaRPr lang="sl-SI" dirty="0">
              <a:latin typeface="Open Sans" panose="020B0606030504020204" pitchFamily="34" charset="0"/>
            </a:endParaRPr>
          </a:p>
        </p:txBody>
      </p:sp>
      <p:sp>
        <p:nvSpPr>
          <p:cNvPr id="7" name="Označba mesta datuma 4">
            <a:extLst>
              <a:ext uri="{FF2B5EF4-FFF2-40B4-BE49-F238E27FC236}">
                <a16:creationId xmlns:a16="http://schemas.microsoft.com/office/drawing/2014/main" id="{502332E9-00E2-85AD-FB05-491EA1B4A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738635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sl-SI" dirty="0">
                <a:latin typeface="Open Sans" panose="020B0606030504020204" pitchFamily="34" charset="0"/>
              </a:rPr>
              <a:t>Date </a:t>
            </a:r>
            <a:r>
              <a:rPr lang="sl-SI" dirty="0" err="1">
                <a:latin typeface="Open Sans" panose="020B0606030504020204" pitchFamily="34" charset="0"/>
              </a:rPr>
              <a:t>and</a:t>
            </a:r>
            <a:r>
              <a:rPr lang="sl-SI" dirty="0">
                <a:latin typeface="Open Sans" panose="020B0606030504020204" pitchFamily="34" charset="0"/>
              </a:rPr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209906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H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9CA3D89-5D64-44CF-206A-6BEDDEE9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69" y="3602038"/>
            <a:ext cx="11152261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5F2F3F9-0CF2-B5DA-BDA8-4D78BAD8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C9F4531-F7EA-A359-DA4A-ADDA3C571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16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DD6AF-5C70-7A63-6297-A9E2A8B5D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071" y="1709738"/>
            <a:ext cx="10830379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E294105-FF3E-6711-259B-EC73C53B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71" y="4589463"/>
            <a:ext cx="108303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C3BF60-064E-5F63-2F19-3B6C53033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1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2F2C44-74D1-4AB5-F599-88396B258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B09682-299F-3CF1-FF3C-41A6DF2F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65E160-C585-B15F-7710-712068A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2F50B7-B89E-A7C2-C9B5-AE2BF8C4F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07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3448E-00D7-7095-FE21-BB65AD9B9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233195"/>
            <a:ext cx="10823125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8FEB11-7955-C065-9D6E-5380084AA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3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74446F-E597-C28E-B3B1-D3F63BF0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332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FEAAD7-C440-5C13-CFE4-A34C37F9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2101" y="1681163"/>
            <a:ext cx="55732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FA2FDEC-2134-2BDD-11EF-78DCCCC4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2101" y="2505075"/>
            <a:ext cx="55732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289391-A844-AA47-E9EE-E08F4A1A2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90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4E1DF-95E3-43F9-6530-43D98DA35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957" y="246058"/>
            <a:ext cx="11144174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1187E60-E103-E236-1280-E5701949C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2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H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9" y="2569600"/>
            <a:ext cx="11152262" cy="1325563"/>
          </a:xfrm>
        </p:spPr>
        <p:txBody>
          <a:bodyPr/>
          <a:lstStyle/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2079F6C5-C2A6-9E3A-52B8-6E4767342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7" y="5400265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Name and surname</a:t>
            </a:r>
            <a:endParaRPr lang="sl-SI" dirty="0"/>
          </a:p>
        </p:txBody>
      </p:sp>
      <p:sp>
        <p:nvSpPr>
          <p:cNvPr id="7" name="Označba mesta datuma 4">
            <a:extLst>
              <a:ext uri="{FF2B5EF4-FFF2-40B4-BE49-F238E27FC236}">
                <a16:creationId xmlns:a16="http://schemas.microsoft.com/office/drawing/2014/main" id="{D6C1D03C-D519-B990-7081-3261CC7E6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867822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Date and place</a:t>
            </a:r>
            <a:endParaRPr lang="sl-SI" dirty="0"/>
          </a:p>
        </p:txBody>
      </p:sp>
      <p:sp>
        <p:nvSpPr>
          <p:cNvPr id="8" name="Označba mesta besedila 2">
            <a:extLst>
              <a:ext uri="{FF2B5EF4-FFF2-40B4-BE49-F238E27FC236}">
                <a16:creationId xmlns:a16="http://schemas.microsoft.com/office/drawing/2014/main" id="{F67F7F65-8E8F-4D12-87ED-F843AE7DDA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9839" y="4026492"/>
            <a:ext cx="11152262" cy="127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2"/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H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37B5AC-B7A5-22F2-9115-0BC6FFD4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639866"/>
            <a:ext cx="11133288" cy="4652954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A1F2A6C-F1FC-D46C-B8D2-4F034C581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1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HV">
    <p:bg>
      <p:bgPr>
        <a:gradFill>
          <a:gsLst>
            <a:gs pos="86000">
              <a:schemeClr val="accent1">
                <a:lumMod val="0"/>
                <a:lumOff val="100000"/>
              </a:schemeClr>
            </a:gs>
            <a:gs pos="8000">
              <a:srgbClr val="003399"/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9CA3D89-5D64-44CF-206A-6BEDDEE9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43" y="3602038"/>
            <a:ext cx="11133287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5F2F3F9-0CF2-B5DA-BDA8-4D78BAD8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C9F4531-F7EA-A359-DA4A-ADDA3C571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83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DD6AF-5C70-7A63-6297-A9E2A8B5D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709738"/>
            <a:ext cx="1081405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E294105-FF3E-6711-259B-EC73C53B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589463"/>
            <a:ext cx="10814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C3BF60-064E-5F63-2F19-3B6C53033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19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2F2C44-74D1-4AB5-F599-88396B258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B09682-299F-3CF1-FF3C-41A6DF2F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65E160-C585-B15F-7710-712068A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2F50B7-B89E-A7C2-C9B5-AE2BF8C4F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63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3448E-00D7-7095-FE21-BB65AD9B9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233195"/>
            <a:ext cx="10823125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8FEB11-7955-C065-9D6E-5380084AA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3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74446F-E597-C28E-B3B1-D3F63BF0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332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FEAAD7-C440-5C13-CFE4-A34C37F9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2101" y="1681163"/>
            <a:ext cx="55732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FA2FDEC-2134-2BDD-11EF-78DCCCC4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2101" y="2505075"/>
            <a:ext cx="55732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289391-A844-AA47-E9EE-E08F4A1A2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1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4E1DF-95E3-43F9-6530-43D98DA35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869" y="246058"/>
            <a:ext cx="11152262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1187E60-E103-E236-1280-E5701949C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90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H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37B5AC-B7A5-22F2-9115-0BC6FFD4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A1F2A6C-F1FC-D46C-B8D2-4F034C581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04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DEDB53-E281-3DFC-16F8-A0617B8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7" y="2487231"/>
            <a:ext cx="11152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err="1"/>
              <a:t>This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r>
              <a:rPr lang="sl-SI" dirty="0"/>
              <a:t> title</a:t>
            </a:r>
            <a:br>
              <a:rPr lang="sl-SI" dirty="0"/>
            </a:br>
            <a:r>
              <a:rPr lang="sl-SI" dirty="0"/>
              <a:t>in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lines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F645DE-C04A-2563-8224-ABCEC49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839" y="3921461"/>
            <a:ext cx="11152262" cy="143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2"/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1"/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2DC59E-38FF-13C7-9B16-641A4E62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9" y="5425449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Name and surname</a:t>
            </a:r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867D5DF-A623-543C-F667-87E4548FC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854905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Date and place</a:t>
            </a:r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20147-BAFF-45F8-1EB9-F7B15DC5B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9" y="1"/>
            <a:ext cx="3247249" cy="1993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CB3599-9AAD-BC9E-1BF0-3C2235E5F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623"/>
          <a:stretch/>
        </p:blipFill>
        <p:spPr>
          <a:xfrm>
            <a:off x="3785787" y="6287713"/>
            <a:ext cx="7896314" cy="5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DEDB53-E281-3DFC-16F8-A0617B8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46058"/>
            <a:ext cx="11133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err="1"/>
              <a:t>This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title</a:t>
            </a:r>
            <a:br>
              <a:rPr lang="sl-SI" dirty="0"/>
            </a:br>
            <a:r>
              <a:rPr lang="sl-SI" dirty="0"/>
              <a:t>in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lines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F645DE-C04A-2563-8224-ABCEC49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843" y="1639866"/>
            <a:ext cx="11133288" cy="465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2"/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3"/>
            <a:r>
              <a:rPr lang="sl-SI" dirty="0" err="1"/>
              <a:t>Foruth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4"/>
            <a:r>
              <a:rPr lang="sl-SI" dirty="0" err="1"/>
              <a:t>Fifth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4"/>
            <a:endParaRPr lang="sl-SI" dirty="0"/>
          </a:p>
          <a:p>
            <a:pPr lvl="4"/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058458-BE23-C343-8E85-C53EA78E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98" y="6488814"/>
            <a:ext cx="44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A862B0EC-228D-4FBE-B2BB-F39727D4AFC5}" type="slidenum">
              <a:rPr lang="sl-SI" smtClean="0"/>
              <a:pPr/>
              <a:t>‹N›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47DA2-623C-4FE0-44F6-19E8D2CBAA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4533" cy="659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DC38-809A-FBC5-8835-3BEF000A0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623"/>
          <a:stretch/>
        </p:blipFill>
        <p:spPr>
          <a:xfrm>
            <a:off x="3785787" y="6287713"/>
            <a:ext cx="7896314" cy="5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7000">
              <a:schemeClr val="bg1">
                <a:lumMod val="100000"/>
              </a:schemeClr>
            </a:gs>
            <a:gs pos="88000">
              <a:schemeClr val="accent1">
                <a:lumMod val="0"/>
                <a:lumOff val="100000"/>
              </a:schemeClr>
            </a:gs>
            <a:gs pos="33000">
              <a:srgbClr val="009D6F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DEDB53-E281-3DFC-16F8-A0617B8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69" y="246058"/>
            <a:ext cx="11152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err="1"/>
              <a:t>This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title</a:t>
            </a:r>
            <a:br>
              <a:rPr lang="sl-SI" dirty="0"/>
            </a:br>
            <a:r>
              <a:rPr lang="sl-SI" dirty="0"/>
              <a:t>in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lines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F645DE-C04A-2563-8224-ABCEC49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869" y="1639866"/>
            <a:ext cx="11152262" cy="465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2"/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3"/>
            <a:r>
              <a:rPr lang="sl-SI" dirty="0" err="1"/>
              <a:t>Foruth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4"/>
            <a:r>
              <a:rPr lang="sl-SI" dirty="0" err="1"/>
              <a:t>Fifth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4"/>
            <a:endParaRPr lang="sl-SI" dirty="0"/>
          </a:p>
          <a:p>
            <a:pPr lvl="4"/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058458-BE23-C343-8E85-C53EA78E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98" y="6369170"/>
            <a:ext cx="44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A862B0EC-228D-4FBE-B2BB-F39727D4AFC5}" type="slidenum">
              <a:rPr lang="sl-SI" smtClean="0"/>
              <a:pPr/>
              <a:t>‹N›</a:t>
            </a:fld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282B6-41C1-F973-A354-F263708047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9387" y="6234483"/>
            <a:ext cx="11193226" cy="56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86742-5B06-5DD0-EED9-DDD08B174F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-2286"/>
            <a:ext cx="1087351" cy="6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59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ABE1F3-61C6-F427-D7AC-4995E2F4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" y="-227459"/>
            <a:ext cx="7885951" cy="4841084"/>
          </a:xfrm>
          <a:prstGeom prst="rect">
            <a:avLst/>
          </a:prstGeom>
        </p:spPr>
      </p:pic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2D6B14E8-83DD-A1F7-B281-523D324E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447" y="-227034"/>
            <a:ext cx="2905654" cy="465295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C4BB421-24BC-F349-4154-F12A79B9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82556"/>
            <a:ext cx="4824413" cy="29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A5AAA8F-597B-B8D6-2645-524F1A05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562100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1F4EDA8-234C-9A2B-D74F-4D8FD033B58F}"/>
              </a:ext>
            </a:extLst>
          </p:cNvPr>
          <p:cNvSpPr txBox="1"/>
          <p:nvPr/>
        </p:nvSpPr>
        <p:spPr>
          <a:xfrm>
            <a:off x="8653356" y="104666"/>
            <a:ext cx="53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87"/>
                </a:solidFill>
              </a:rPr>
              <a:t>4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910DD4D-AF9A-76CE-A8BE-700BCA296B0D}"/>
              </a:ext>
            </a:extLst>
          </p:cNvPr>
          <p:cNvSpPr txBox="1"/>
          <p:nvPr/>
        </p:nvSpPr>
        <p:spPr>
          <a:xfrm>
            <a:off x="9174753" y="171476"/>
            <a:ext cx="221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companies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8DFC123-E49D-3418-12BA-977A2276069E}"/>
              </a:ext>
            </a:extLst>
          </p:cNvPr>
          <p:cNvSpPr txBox="1"/>
          <p:nvPr/>
        </p:nvSpPr>
        <p:spPr>
          <a:xfrm>
            <a:off x="8179830" y="513402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87"/>
                </a:solidFill>
              </a:rPr>
              <a:t>43,5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06F3E7B-D1AE-C9EB-9060-FBD14349BB9A}"/>
              </a:ext>
            </a:extLst>
          </p:cNvPr>
          <p:cNvSpPr txBox="1"/>
          <p:nvPr/>
        </p:nvSpPr>
        <p:spPr>
          <a:xfrm>
            <a:off x="9198828" y="606558"/>
            <a:ext cx="221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Mln km/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2D4F11E-AC2A-EEF5-A4D6-788240D23AFB}"/>
              </a:ext>
            </a:extLst>
          </p:cNvPr>
          <p:cNvSpPr txBox="1"/>
          <p:nvPr/>
        </p:nvSpPr>
        <p:spPr>
          <a:xfrm>
            <a:off x="8060434" y="949434"/>
            <a:ext cx="124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87"/>
                </a:solidFill>
              </a:rPr>
              <a:t>950+</a:t>
            </a:r>
          </a:p>
        </p:txBody>
      </p:sp>
      <p:sp>
        <p:nvSpPr>
          <p:cNvPr id="35" name="Naslov 1">
            <a:extLst>
              <a:ext uri="{FF2B5EF4-FFF2-40B4-BE49-F238E27FC236}">
                <a16:creationId xmlns:a16="http://schemas.microsoft.com/office/drawing/2014/main" id="{64B6DDC1-F0DB-AE39-B839-814C4F04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86" y="4202592"/>
            <a:ext cx="9473114" cy="1325563"/>
          </a:xfrm>
        </p:spPr>
        <p:txBody>
          <a:bodyPr/>
          <a:lstStyle/>
          <a:p>
            <a:r>
              <a:rPr lang="en-US" sz="4400" dirty="0">
                <a:solidFill>
                  <a:srgbClr val="099B7F"/>
                </a:solidFill>
              </a:rPr>
              <a:t>The Project of TPLFVG </a:t>
            </a:r>
            <a:r>
              <a:rPr lang="en-US" sz="4400" dirty="0" err="1">
                <a:solidFill>
                  <a:srgbClr val="099B7F"/>
                </a:solidFill>
              </a:rPr>
              <a:t>S.c.a</a:t>
            </a:r>
            <a:r>
              <a:rPr lang="en-US" sz="4400" dirty="0">
                <a:solidFill>
                  <a:srgbClr val="099B7F"/>
                </a:solidFill>
              </a:rPr>
              <a:t> </a:t>
            </a:r>
            <a:r>
              <a:rPr lang="en-US" sz="4400" dirty="0" err="1">
                <a:solidFill>
                  <a:srgbClr val="099B7F"/>
                </a:solidFill>
              </a:rPr>
              <a:t>r.l</a:t>
            </a:r>
            <a:r>
              <a:rPr lang="en-US" sz="4400" dirty="0">
                <a:solidFill>
                  <a:srgbClr val="099B7F"/>
                </a:solidFill>
              </a:rPr>
              <a:t>.</a:t>
            </a:r>
            <a:endParaRPr lang="sl-SI" sz="4400" dirty="0">
              <a:solidFill>
                <a:srgbClr val="099B7F"/>
              </a:solidFill>
            </a:endParaRPr>
          </a:p>
        </p:txBody>
      </p:sp>
      <p:sp>
        <p:nvSpPr>
          <p:cNvPr id="36" name="Označba mesta noge 6">
            <a:extLst>
              <a:ext uri="{FF2B5EF4-FFF2-40B4-BE49-F238E27FC236}">
                <a16:creationId xmlns:a16="http://schemas.microsoft.com/office/drawing/2014/main" id="{CE506A9A-AC9C-4074-77D8-4F11F094A005}"/>
              </a:ext>
            </a:extLst>
          </p:cNvPr>
          <p:cNvSpPr txBox="1">
            <a:spLocks/>
          </p:cNvSpPr>
          <p:nvPr/>
        </p:nvSpPr>
        <p:spPr>
          <a:xfrm>
            <a:off x="356686" y="4916970"/>
            <a:ext cx="11045253" cy="990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Luca Di Benedetto and Giuseppe Zottis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DB0E495-B13A-CE63-B72A-7A19E8D1A30C}"/>
              </a:ext>
            </a:extLst>
          </p:cNvPr>
          <p:cNvSpPr txBox="1"/>
          <p:nvPr/>
        </p:nvSpPr>
        <p:spPr>
          <a:xfrm>
            <a:off x="9198828" y="1030567"/>
            <a:ext cx="221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vehichles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09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56DCEE3F-F24A-02D3-29FF-D491204995F7}"/>
              </a:ext>
            </a:extLst>
          </p:cNvPr>
          <p:cNvSpPr/>
          <p:nvPr/>
        </p:nvSpPr>
        <p:spPr>
          <a:xfrm>
            <a:off x="6540378" y="2616525"/>
            <a:ext cx="4168927" cy="3300603"/>
          </a:xfrm>
          <a:prstGeom prst="roundRect">
            <a:avLst/>
          </a:prstGeom>
          <a:noFill/>
          <a:ln w="38100">
            <a:solidFill>
              <a:srgbClr val="2CB19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CDA9AB1F-8801-81EC-F1FC-E0E530451724}"/>
              </a:ext>
            </a:extLst>
          </p:cNvPr>
          <p:cNvSpPr/>
          <p:nvPr/>
        </p:nvSpPr>
        <p:spPr>
          <a:xfrm>
            <a:off x="1273323" y="2616526"/>
            <a:ext cx="4168927" cy="3254434"/>
          </a:xfrm>
          <a:prstGeom prst="roundRect">
            <a:avLst/>
          </a:prstGeom>
          <a:noFill/>
          <a:ln w="38100">
            <a:solidFill>
              <a:srgbClr val="2CB19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374AE7-7E25-2CDA-5835-071B78D7E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2</a:t>
            </a:fld>
            <a:endParaRPr lang="sl-SI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1DA2E01E-C5E0-6899-B18F-57D10E92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223304"/>
            <a:ext cx="111522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721A5"/>
                </a:solidFill>
              </a:rPr>
              <a:t>The project objectives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2051926-8C8C-D977-BD0F-D4225B07F87E}"/>
              </a:ext>
            </a:extLst>
          </p:cNvPr>
          <p:cNvSpPr txBox="1"/>
          <p:nvPr/>
        </p:nvSpPr>
        <p:spPr>
          <a:xfrm>
            <a:off x="529839" y="1290962"/>
            <a:ext cx="11132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TPL FVG </a:t>
            </a:r>
            <a:r>
              <a:rPr lang="en-US" sz="1800" dirty="0" err="1"/>
              <a:t>S.c.ar.l</a:t>
            </a:r>
            <a:r>
              <a:rPr lang="en-US" sz="1800" dirty="0"/>
              <a:t>. is a partner in the NAHV project by virtue of two projects of the consortium members APT S.p.A. and Trieste </a:t>
            </a:r>
            <a:r>
              <a:rPr lang="en-US" sz="1800" dirty="0" err="1"/>
              <a:t>Trasporti</a:t>
            </a:r>
            <a:r>
              <a:rPr lang="en-US" sz="1800" dirty="0"/>
              <a:t> S.p.A., which intend to acquire hydrogen-powered buses through two different infrastructure pathways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6411E61-3FC6-F939-E62A-0A7B46BC881B}"/>
              </a:ext>
            </a:extLst>
          </p:cNvPr>
          <p:cNvSpPr txBox="1"/>
          <p:nvPr/>
        </p:nvSpPr>
        <p:spPr>
          <a:xfrm>
            <a:off x="1011958" y="2374163"/>
            <a:ext cx="10304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3200" b="1" dirty="0">
                <a:solidFill>
                  <a:srgbClr val="099B7F"/>
                </a:solidFill>
              </a:rPr>
              <a:t>APT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11B31CF-74B6-D174-B67B-87E83C5715E7}"/>
              </a:ext>
            </a:extLst>
          </p:cNvPr>
          <p:cNvSpPr txBox="1"/>
          <p:nvPr/>
        </p:nvSpPr>
        <p:spPr>
          <a:xfrm>
            <a:off x="5959264" y="2431313"/>
            <a:ext cx="39794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solidFill>
                  <a:srgbClr val="099B7F"/>
                </a:solidFill>
              </a:rPr>
              <a:t>TRIESTE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099B7F"/>
                </a:solidFill>
              </a:rPr>
              <a:t>TRASPORTI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0F5BC49-3F7D-75D5-B668-2BE1596F0BFD}"/>
              </a:ext>
            </a:extLst>
          </p:cNvPr>
          <p:cNvSpPr txBox="1"/>
          <p:nvPr/>
        </p:nvSpPr>
        <p:spPr>
          <a:xfrm>
            <a:off x="1482695" y="2826829"/>
            <a:ext cx="359137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Construction of a </a:t>
            </a:r>
            <a:r>
              <a:rPr lang="en-US" b="1" dirty="0"/>
              <a:t>new depot </a:t>
            </a:r>
            <a:r>
              <a:rPr lang="en-US" dirty="0"/>
              <a:t>equipped with a workshop and a hydrogen production, storage, and refueling facility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First purchase of </a:t>
            </a:r>
            <a:r>
              <a:rPr lang="en-US" b="1" dirty="0"/>
              <a:t>8 buses </a:t>
            </a:r>
            <a:r>
              <a:rPr lang="en-US" dirty="0"/>
              <a:t>(biennium 2025-2026)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purchase of </a:t>
            </a:r>
            <a:r>
              <a:rPr lang="en-US" b="1" dirty="0"/>
              <a:t>7 buses </a:t>
            </a:r>
            <a:r>
              <a:rPr lang="en-US" dirty="0"/>
              <a:t>(triennium 2027-2029)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254F5B9-2559-9C5C-ABAB-3964388937E2}"/>
              </a:ext>
            </a:extLst>
          </p:cNvPr>
          <p:cNvSpPr txBox="1"/>
          <p:nvPr/>
        </p:nvSpPr>
        <p:spPr>
          <a:xfrm>
            <a:off x="6678535" y="2954533"/>
            <a:ext cx="394531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Arial" panose="020B0604020202020204" pitchFamily="34" charset="0"/>
              </a:rPr>
              <a:t>U</a:t>
            </a:r>
            <a:r>
              <a:rPr lang="en-GB" sz="1800" dirty="0">
                <a:effectLst/>
                <a:ea typeface="Arial" panose="020B0604020202020204" pitchFamily="34" charset="0"/>
              </a:rPr>
              <a:t>se the hydrogen produced by the new </a:t>
            </a:r>
            <a:r>
              <a:rPr lang="en-GB" sz="1800" dirty="0" err="1">
                <a:effectLst/>
                <a:ea typeface="Arial" panose="020B0604020202020204" pitchFamily="34" charset="0"/>
              </a:rPr>
              <a:t>AcegasApsAmga</a:t>
            </a:r>
            <a:r>
              <a:rPr lang="en-GB" sz="1800" dirty="0">
                <a:effectLst/>
                <a:ea typeface="Arial" panose="020B0604020202020204" pitchFamily="34" charset="0"/>
              </a:rPr>
              <a:t> plant</a:t>
            </a:r>
            <a:r>
              <a:rPr lang="en-US" sz="1800" dirty="0">
                <a:effectLst/>
                <a:ea typeface="Arial" panose="020B0604020202020204" pitchFamily="34" charset="0"/>
              </a:rPr>
              <a:t> to </a:t>
            </a:r>
            <a:r>
              <a:rPr lang="en-US" sz="1800" b="1" dirty="0">
                <a:effectLst/>
                <a:ea typeface="Arial" panose="020B0604020202020204" pitchFamily="34" charset="0"/>
              </a:rPr>
              <a:t>refuel up to 10 hydrogen buses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Construction of a </a:t>
            </a:r>
            <a:r>
              <a:rPr lang="en-US" b="1" dirty="0"/>
              <a:t>refueling system </a:t>
            </a:r>
            <a:r>
              <a:rPr lang="en-US" dirty="0"/>
              <a:t>consisting of the following facilities: storage, chiller (cooling), compressor and two refueling lines</a:t>
            </a:r>
            <a:endParaRPr lang="en-US" b="1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D760149-7006-4F75-9823-412ED2A5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1" y="223304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6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374AE7-7E25-2CDA-5835-071B78D7E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3</a:t>
            </a:fld>
            <a:endParaRPr lang="sl-SI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D760149-7006-4F75-9823-412ED2A5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1" y="223304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6B6753A3-B823-1F10-7441-57A2AABA77CB}"/>
              </a:ext>
            </a:extLst>
          </p:cNvPr>
          <p:cNvSpPr txBox="1">
            <a:spLocks/>
          </p:cNvSpPr>
          <p:nvPr/>
        </p:nvSpPr>
        <p:spPr>
          <a:xfrm>
            <a:off x="529839" y="223304"/>
            <a:ext cx="11152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721A5"/>
                </a:solidFill>
              </a:rPr>
              <a:t>Project by APT S.p.A. </a:t>
            </a:r>
          </a:p>
        </p:txBody>
      </p:sp>
      <p:pic>
        <p:nvPicPr>
          <p:cNvPr id="6" name="Immagine 5" descr="Immagine che contiene mappa, Piano, diagramma, schermata&#10;&#10;Descrizione generata automaticamente">
            <a:extLst>
              <a:ext uri="{FF2B5EF4-FFF2-40B4-BE49-F238E27FC236}">
                <a16:creationId xmlns:a16="http://schemas.microsoft.com/office/drawing/2014/main" id="{96C62B32-F572-A2C1-B5EA-B31E6539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8" y="1669319"/>
            <a:ext cx="3250518" cy="2679352"/>
          </a:xfrm>
          <a:prstGeom prst="rect">
            <a:avLst/>
          </a:prstGeom>
        </p:spPr>
      </p:pic>
      <p:pic>
        <p:nvPicPr>
          <p:cNvPr id="7" name="Immagine 6" descr="Immagine che contiene testo, schermata, diagramma, Piano&#10;&#10;Descrizione generata automaticamente">
            <a:extLst>
              <a:ext uri="{FF2B5EF4-FFF2-40B4-BE49-F238E27FC236}">
                <a16:creationId xmlns:a16="http://schemas.microsoft.com/office/drawing/2014/main" id="{34F26667-53C2-F3CA-1B9E-2B372003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131" y="3439070"/>
            <a:ext cx="2863518" cy="2309082"/>
          </a:xfrm>
          <a:prstGeom prst="ellipse">
            <a:avLst/>
          </a:prstGeom>
          <a:ln w="38100">
            <a:solidFill>
              <a:srgbClr val="FFCC00"/>
            </a:solidFill>
          </a:ln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9C1BB2CF-D48F-407F-A4C6-C1B1DF0591E5}"/>
              </a:ext>
            </a:extLst>
          </p:cNvPr>
          <p:cNvSpPr/>
          <p:nvPr/>
        </p:nvSpPr>
        <p:spPr>
          <a:xfrm>
            <a:off x="818989" y="2140580"/>
            <a:ext cx="1550386" cy="1256256"/>
          </a:xfrm>
          <a:prstGeom prst="ellipse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4A110D5-BFC8-95E7-D1CF-564FF05A7BFF}"/>
              </a:ext>
            </a:extLst>
          </p:cNvPr>
          <p:cNvCxnSpPr>
            <a:cxnSpLocks/>
            <a:stCxn id="9" idx="7"/>
          </p:cNvCxnSpPr>
          <p:nvPr/>
        </p:nvCxnSpPr>
        <p:spPr>
          <a:xfrm>
            <a:off x="2142326" y="2324554"/>
            <a:ext cx="1550386" cy="1256256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133F35B-91BB-ED08-2424-C656506CF854}"/>
              </a:ext>
            </a:extLst>
          </p:cNvPr>
          <p:cNvCxnSpPr>
            <a:cxnSpLocks/>
          </p:cNvCxnSpPr>
          <p:nvPr/>
        </p:nvCxnSpPr>
        <p:spPr>
          <a:xfrm>
            <a:off x="891486" y="3036719"/>
            <a:ext cx="639645" cy="1734692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9FDC63A-C99B-4938-4EB5-C30C183753B9}"/>
              </a:ext>
            </a:extLst>
          </p:cNvPr>
          <p:cNvSpPr txBox="1"/>
          <p:nvPr/>
        </p:nvSpPr>
        <p:spPr>
          <a:xfrm>
            <a:off x="5016049" y="2587176"/>
            <a:ext cx="6646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In case of anomalies, the system will be powered by a 500 bar trailer, with a dedicated loading/unloading bay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A852323-F5D6-DA6B-4C26-509775508045}"/>
              </a:ext>
            </a:extLst>
          </p:cNvPr>
          <p:cNvSpPr txBox="1"/>
          <p:nvPr/>
        </p:nvSpPr>
        <p:spPr>
          <a:xfrm>
            <a:off x="2978076" y="1336206"/>
            <a:ext cx="86840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hydrogen production plant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has a surface of 3150 </a:t>
            </a:r>
            <a:r>
              <a:rPr lang="en-US" sz="1600" dirty="0" err="1"/>
              <a:t>sm</a:t>
            </a:r>
            <a:r>
              <a:rPr lang="en-US" sz="1600" dirty="0"/>
              <a:t>, with a maximum power of 1 MW and a daily production capacity of 400 kg. The refueling station is suitable for refueling buses and trucks at 350 bar (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HDV: heavy duty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/>
              <a:t>and light vehicles at 700 bar 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(LDV: light duty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/>
              <a:t>, with respective refrigerated dispensers. </a:t>
            </a:r>
          </a:p>
        </p:txBody>
      </p:sp>
      <p:pic>
        <p:nvPicPr>
          <p:cNvPr id="44" name="Immagine 43" descr="Immagine che contiene testo, schermata, diagramma, Blu elettrico&#10;&#10;Descrizione generata automaticamente">
            <a:extLst>
              <a:ext uri="{FF2B5EF4-FFF2-40B4-BE49-F238E27FC236}">
                <a16:creationId xmlns:a16="http://schemas.microsoft.com/office/drawing/2014/main" id="{B86BAB0D-44E8-A5C4-4D1C-ABA579259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91" y="3580810"/>
            <a:ext cx="2986095" cy="2429279"/>
          </a:xfrm>
          <a:prstGeom prst="rect">
            <a:avLst/>
          </a:prstGeom>
          <a:noFill/>
          <a:ln w="38100">
            <a:solidFill>
              <a:srgbClr val="099B7F"/>
            </a:solidFill>
          </a:ln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5565E99-35F4-63AD-60B9-288F54DE275A}"/>
              </a:ext>
            </a:extLst>
          </p:cNvPr>
          <p:cNvSpPr txBox="1"/>
          <p:nvPr/>
        </p:nvSpPr>
        <p:spPr>
          <a:xfrm>
            <a:off x="5034294" y="3686049"/>
            <a:ext cx="31783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plant includes the </a:t>
            </a:r>
            <a:r>
              <a:rPr lang="en-US" sz="1600" dirty="0" err="1"/>
              <a:t>electrolyzer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/>
              <a:t>compressors, storage tanks at various pressures, and cooling systems for refueling. It will be managed and maintained locally and remotely, in compliance with current fire safety regulations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2850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374AE7-7E25-2CDA-5835-071B78D7E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4</a:t>
            </a:fld>
            <a:endParaRPr lang="sl-SI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D760149-7006-4F75-9823-412ED2A5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1" y="223304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6B6753A3-B823-1F10-7441-57A2AABA77CB}"/>
              </a:ext>
            </a:extLst>
          </p:cNvPr>
          <p:cNvSpPr txBox="1">
            <a:spLocks/>
          </p:cNvSpPr>
          <p:nvPr/>
        </p:nvSpPr>
        <p:spPr>
          <a:xfrm>
            <a:off x="529839" y="223304"/>
            <a:ext cx="11152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721A5"/>
                </a:solidFill>
              </a:rPr>
              <a:t>Project by APT S.p.A.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C550B8-463A-A8BF-4448-BA1043B7D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351" y="886085"/>
            <a:ext cx="4000847" cy="5273497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2ACD4EB-3D7E-D5EC-74C5-F011EC54E0B0}"/>
              </a:ext>
            </a:extLst>
          </p:cNvPr>
          <p:cNvCxnSpPr>
            <a:cxnSpLocks/>
          </p:cNvCxnSpPr>
          <p:nvPr/>
        </p:nvCxnSpPr>
        <p:spPr>
          <a:xfrm>
            <a:off x="5053263" y="1951575"/>
            <a:ext cx="3061361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E63EF2-AFFF-5DC2-82F9-C6D36689888B}"/>
              </a:ext>
            </a:extLst>
          </p:cNvPr>
          <p:cNvSpPr txBox="1"/>
          <p:nvPr/>
        </p:nvSpPr>
        <p:spPr>
          <a:xfrm>
            <a:off x="540920" y="1548867"/>
            <a:ext cx="440273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production and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refueling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powered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photovoltaic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park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on 17.000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production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1,6 MW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can cover the full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refuel</a:t>
            </a:r>
            <a:r>
              <a:rPr lang="it-I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first 8 urban buses.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project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1,4 MW of power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supplied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photovoltaic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panels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positioned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over the buses shelters in the new Depot.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usefull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guarantee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refuel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15 buses of urban fleet. </a:t>
            </a:r>
            <a:endParaRPr lang="it-IT" sz="16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BDC0704-76DD-786C-0908-1263CD009ADE}"/>
              </a:ext>
            </a:extLst>
          </p:cNvPr>
          <p:cNvSpPr txBox="1"/>
          <p:nvPr/>
        </p:nvSpPr>
        <p:spPr>
          <a:xfrm>
            <a:off x="607698" y="4299119"/>
            <a:ext cx="420972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033871-9FD8-D0B9-C16C-B7568CBFC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64" y="2543578"/>
            <a:ext cx="1958510" cy="195851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6A4EC57-838A-D637-4B9B-77EA2CE91DF3}"/>
              </a:ext>
            </a:extLst>
          </p:cNvPr>
          <p:cNvCxnSpPr>
            <a:cxnSpLocks/>
          </p:cNvCxnSpPr>
          <p:nvPr/>
        </p:nvCxnSpPr>
        <p:spPr>
          <a:xfrm flipV="1">
            <a:off x="6600825" y="2103975"/>
            <a:ext cx="1666199" cy="8202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EADB88D5-B043-CBFB-5CDA-07C106956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735" y="4574471"/>
            <a:ext cx="1946628" cy="1585112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0F845E5-79B7-6196-5D00-907E745DA923}"/>
              </a:ext>
            </a:extLst>
          </p:cNvPr>
          <p:cNvCxnSpPr>
            <a:cxnSpLocks/>
          </p:cNvCxnSpPr>
          <p:nvPr/>
        </p:nvCxnSpPr>
        <p:spPr>
          <a:xfrm flipV="1">
            <a:off x="7622788" y="2997815"/>
            <a:ext cx="1350785" cy="1840885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1566D3-21C6-24B1-4003-E809879F8CCE}"/>
              </a:ext>
            </a:extLst>
          </p:cNvPr>
          <p:cNvSpPr txBox="1"/>
          <p:nvPr/>
        </p:nvSpPr>
        <p:spPr>
          <a:xfrm>
            <a:off x="3052200" y="4752342"/>
            <a:ext cx="3486325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17.000 </a:t>
            </a:r>
            <a:r>
              <a:rPr lang="it-IT" dirty="0" err="1"/>
              <a:t>sm</a:t>
            </a:r>
            <a:endParaRPr lang="it-IT" dirty="0"/>
          </a:p>
          <a:p>
            <a:pPr algn="l"/>
            <a:r>
              <a:rPr lang="it-IT" dirty="0" err="1"/>
              <a:t>parallel</a:t>
            </a:r>
            <a:r>
              <a:rPr lang="it-IT" dirty="0"/>
              <a:t> </a:t>
            </a:r>
            <a:r>
              <a:rPr lang="it-IT" dirty="0" err="1"/>
              <a:t>photovoltaic</a:t>
            </a:r>
            <a:r>
              <a:rPr lang="it-IT" dirty="0"/>
              <a:t> panels</a:t>
            </a:r>
          </a:p>
          <a:p>
            <a:pPr algn="l"/>
            <a:r>
              <a:rPr lang="it-IT" dirty="0"/>
              <a:t>2.880 </a:t>
            </a:r>
            <a:r>
              <a:rPr lang="it-IT" dirty="0" err="1"/>
              <a:t>modules</a:t>
            </a:r>
            <a:r>
              <a:rPr lang="it-IT" dirty="0"/>
              <a:t> of 580 </a:t>
            </a:r>
            <a:r>
              <a:rPr lang="it-IT" dirty="0" err="1"/>
              <a:t>Wp</a:t>
            </a:r>
            <a:endParaRPr lang="it-IT" dirty="0"/>
          </a:p>
          <a:p>
            <a:pPr algn="l"/>
            <a:r>
              <a:rPr lang="it-IT" dirty="0" err="1"/>
              <a:t>annual</a:t>
            </a:r>
            <a:r>
              <a:rPr lang="it-IT" dirty="0"/>
              <a:t> production 1,6-1,4 MW</a:t>
            </a:r>
          </a:p>
        </p:txBody>
      </p:sp>
    </p:spTree>
    <p:extLst>
      <p:ext uri="{BB962C8B-B14F-4D97-AF65-F5344CB8AC3E}">
        <p14:creationId xmlns:p14="http://schemas.microsoft.com/office/powerpoint/2010/main" val="122820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BAF02AF-C8B4-C37C-0088-ABFCF19C93C5}"/>
              </a:ext>
            </a:extLst>
          </p:cNvPr>
          <p:cNvSpPr/>
          <p:nvPr/>
        </p:nvSpPr>
        <p:spPr>
          <a:xfrm>
            <a:off x="632876" y="4375205"/>
            <a:ext cx="1622064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721A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Completed</a:t>
            </a:r>
            <a:r>
              <a:rPr lang="it-IT" sz="1600" dirty="0">
                <a:solidFill>
                  <a:schemeClr val="tx1"/>
                </a:solidFill>
              </a:rPr>
              <a:t> in </a:t>
            </a:r>
            <a:r>
              <a:rPr lang="it-IT" sz="1600" dirty="0" err="1">
                <a:solidFill>
                  <a:schemeClr val="tx1"/>
                </a:solidFill>
              </a:rPr>
              <a:t>December</a:t>
            </a:r>
            <a:r>
              <a:rPr lang="it-IT" sz="1600" dirty="0">
                <a:solidFill>
                  <a:schemeClr val="tx1"/>
                </a:solidFill>
              </a:rPr>
              <a:t> 2023</a:t>
            </a:r>
            <a:endParaRPr lang="it-IT" sz="1600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A78BFA96-A67E-C771-17D0-4738E89A3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27324"/>
              </p:ext>
            </p:extLst>
          </p:nvPr>
        </p:nvGraphicFramePr>
        <p:xfrm>
          <a:off x="5813182" y="1280103"/>
          <a:ext cx="5680698" cy="141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374AE7-7E25-2CDA-5835-071B78D7E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5</a:t>
            </a:fld>
            <a:endParaRPr lang="sl-SI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D760149-7006-4F75-9823-412ED2A5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1" y="223304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D29B859D-F349-FC69-CE28-B3C46589C9D7}"/>
              </a:ext>
            </a:extLst>
          </p:cNvPr>
          <p:cNvSpPr txBox="1">
            <a:spLocks/>
          </p:cNvSpPr>
          <p:nvPr/>
        </p:nvSpPr>
        <p:spPr>
          <a:xfrm>
            <a:off x="529839" y="223304"/>
            <a:ext cx="11152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721A5"/>
                </a:solidFill>
              </a:rPr>
              <a:t>Project by APT S.p.A. - Timelines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8AD052AB-7DF3-407E-238F-B5A4B1D4A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850815"/>
              </p:ext>
            </p:extLst>
          </p:nvPr>
        </p:nvGraphicFramePr>
        <p:xfrm>
          <a:off x="509899" y="1285894"/>
          <a:ext cx="577528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64F5959-BBAA-A460-E156-6D54CAAF7827}"/>
              </a:ext>
            </a:extLst>
          </p:cNvPr>
          <p:cNvCxnSpPr>
            <a:cxnSpLocks/>
          </p:cNvCxnSpPr>
          <p:nvPr/>
        </p:nvCxnSpPr>
        <p:spPr>
          <a:xfrm>
            <a:off x="1415332" y="2611457"/>
            <a:ext cx="0" cy="1484293"/>
          </a:xfrm>
          <a:prstGeom prst="line">
            <a:avLst/>
          </a:prstGeom>
          <a:ln w="28575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9980824-A18A-9F7E-2B38-080D5EA9CB6B}"/>
              </a:ext>
            </a:extLst>
          </p:cNvPr>
          <p:cNvCxnSpPr>
            <a:cxnSpLocks/>
          </p:cNvCxnSpPr>
          <p:nvPr/>
        </p:nvCxnSpPr>
        <p:spPr>
          <a:xfrm>
            <a:off x="3299788" y="2611457"/>
            <a:ext cx="0" cy="976652"/>
          </a:xfrm>
          <a:prstGeom prst="line">
            <a:avLst/>
          </a:prstGeom>
          <a:ln w="28575">
            <a:solidFill>
              <a:srgbClr val="265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2EC372D-8A67-384C-52EF-328F57906C03}"/>
              </a:ext>
            </a:extLst>
          </p:cNvPr>
          <p:cNvCxnSpPr>
            <a:cxnSpLocks/>
          </p:cNvCxnSpPr>
          <p:nvPr/>
        </p:nvCxnSpPr>
        <p:spPr>
          <a:xfrm>
            <a:off x="5082209" y="2612785"/>
            <a:ext cx="0" cy="975324"/>
          </a:xfrm>
          <a:prstGeom prst="line">
            <a:avLst/>
          </a:prstGeom>
          <a:ln w="28575">
            <a:solidFill>
              <a:srgbClr val="1721A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16246F0-7388-B4C9-13E9-22688AD4A110}"/>
              </a:ext>
            </a:extLst>
          </p:cNvPr>
          <p:cNvCxnSpPr>
            <a:cxnSpLocks/>
          </p:cNvCxnSpPr>
          <p:nvPr/>
        </p:nvCxnSpPr>
        <p:spPr>
          <a:xfrm>
            <a:off x="6879194" y="2612783"/>
            <a:ext cx="0" cy="1340092"/>
          </a:xfrm>
          <a:prstGeom prst="line">
            <a:avLst/>
          </a:prstGeom>
          <a:ln w="28575">
            <a:solidFill>
              <a:srgbClr val="2CB19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CE0129-FA53-3D3D-9398-F170018C8534}"/>
              </a:ext>
            </a:extLst>
          </p:cNvPr>
          <p:cNvCxnSpPr>
            <a:cxnSpLocks/>
          </p:cNvCxnSpPr>
          <p:nvPr/>
        </p:nvCxnSpPr>
        <p:spPr>
          <a:xfrm>
            <a:off x="8676194" y="2612786"/>
            <a:ext cx="0" cy="486997"/>
          </a:xfrm>
          <a:prstGeom prst="line">
            <a:avLst/>
          </a:prstGeom>
          <a:ln w="28575">
            <a:solidFill>
              <a:srgbClr val="099B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84BBE0E-2AC4-A307-21E8-FF46819367E4}"/>
              </a:ext>
            </a:extLst>
          </p:cNvPr>
          <p:cNvCxnSpPr>
            <a:cxnSpLocks/>
          </p:cNvCxnSpPr>
          <p:nvPr/>
        </p:nvCxnSpPr>
        <p:spPr>
          <a:xfrm>
            <a:off x="10442709" y="2662816"/>
            <a:ext cx="0" cy="1199654"/>
          </a:xfrm>
          <a:prstGeom prst="line">
            <a:avLst/>
          </a:prstGeom>
          <a:ln w="28575">
            <a:solidFill>
              <a:srgbClr val="FF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7DF839DA-73A8-97C2-DCC9-1D59B112DD51}"/>
              </a:ext>
            </a:extLst>
          </p:cNvPr>
          <p:cNvSpPr/>
          <p:nvPr/>
        </p:nvSpPr>
        <p:spPr>
          <a:xfrm>
            <a:off x="2963399" y="3862470"/>
            <a:ext cx="2524119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4EA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Completed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during</a:t>
            </a:r>
            <a:r>
              <a:rPr lang="it-IT" sz="1600" dirty="0">
                <a:solidFill>
                  <a:schemeClr val="tx1"/>
                </a:solidFill>
              </a:rPr>
              <a:t> the second </a:t>
            </a:r>
            <a:r>
              <a:rPr lang="it-IT" sz="1600" dirty="0" err="1">
                <a:solidFill>
                  <a:schemeClr val="tx1"/>
                </a:solidFill>
              </a:rPr>
              <a:t>semester</a:t>
            </a:r>
            <a:r>
              <a:rPr lang="it-IT" sz="1600" dirty="0">
                <a:solidFill>
                  <a:schemeClr val="tx1"/>
                </a:solidFill>
              </a:rPr>
              <a:t> of 2024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EF0E533E-F0FB-D258-AD32-3193200A4690}"/>
              </a:ext>
            </a:extLst>
          </p:cNvPr>
          <p:cNvSpPr/>
          <p:nvPr/>
        </p:nvSpPr>
        <p:spPr>
          <a:xfrm>
            <a:off x="6105970" y="4240582"/>
            <a:ext cx="1622064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B19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Called</a:t>
            </a:r>
            <a:r>
              <a:rPr lang="it-IT" sz="1600" dirty="0">
                <a:solidFill>
                  <a:schemeClr val="tx1"/>
                </a:solidFill>
              </a:rPr>
              <a:t> and </a:t>
            </a:r>
            <a:r>
              <a:rPr lang="it-IT" sz="1600" dirty="0" err="1">
                <a:solidFill>
                  <a:schemeClr val="tx1"/>
                </a:solidFill>
              </a:rPr>
              <a:t>awarded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F5D3CD2B-4FA2-CE68-3593-9FE93BE5CD9C}"/>
              </a:ext>
            </a:extLst>
          </p:cNvPr>
          <p:cNvSpPr/>
          <p:nvPr/>
        </p:nvSpPr>
        <p:spPr>
          <a:xfrm>
            <a:off x="7937388" y="3320450"/>
            <a:ext cx="1622064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D6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Start on 01/01/2025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980EE929-5497-0C5F-3281-E6F51B3B03E2}"/>
              </a:ext>
            </a:extLst>
          </p:cNvPr>
          <p:cNvSpPr/>
          <p:nvPr/>
        </p:nvSpPr>
        <p:spPr>
          <a:xfrm>
            <a:off x="9631677" y="4192588"/>
            <a:ext cx="1622064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End by 30/06/2026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535D8BD5-7010-FC55-FDB0-3AE62BD36B17}"/>
              </a:ext>
            </a:extLst>
          </p:cNvPr>
          <p:cNvCxnSpPr>
            <a:cxnSpLocks/>
          </p:cNvCxnSpPr>
          <p:nvPr/>
        </p:nvCxnSpPr>
        <p:spPr>
          <a:xfrm>
            <a:off x="7334250" y="5810250"/>
            <a:ext cx="3848100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16606587-7FC0-1D9E-ACA6-D1CCB4582B67}"/>
              </a:ext>
            </a:extLst>
          </p:cNvPr>
          <p:cNvSpPr/>
          <p:nvPr/>
        </p:nvSpPr>
        <p:spPr>
          <a:xfrm>
            <a:off x="7221022" y="5715000"/>
            <a:ext cx="226456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BB88C4F-AB04-712F-740B-04C24FC22F27}"/>
              </a:ext>
            </a:extLst>
          </p:cNvPr>
          <p:cNvSpPr txBox="1"/>
          <p:nvPr/>
        </p:nvSpPr>
        <p:spPr>
          <a:xfrm>
            <a:off x="7533194" y="5370428"/>
            <a:ext cx="16220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rgbClr val="FF0000"/>
                </a:solidFill>
              </a:rPr>
              <a:t>From </a:t>
            </a:r>
            <a:r>
              <a:rPr lang="it-IT" dirty="0" err="1">
                <a:solidFill>
                  <a:srgbClr val="FF0000"/>
                </a:solidFill>
              </a:rPr>
              <a:t>now</a:t>
            </a:r>
            <a:r>
              <a:rPr lang="it-IT" dirty="0">
                <a:solidFill>
                  <a:srgbClr val="FF0000"/>
                </a:solidFill>
              </a:rPr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110470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374AE7-7E25-2CDA-5835-071B78D7E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6</a:t>
            </a:fld>
            <a:endParaRPr lang="sl-SI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D760149-7006-4F75-9823-412ED2A5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1" y="223304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78DA28-BBBE-F025-C2AD-BF8D84B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223304"/>
            <a:ext cx="111522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721A5"/>
                </a:solidFill>
              </a:rPr>
              <a:t>Project by TT S.p.A.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AF311D-7FB1-1FEF-379E-EB95B7267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4" t="25774" r="12716" b="25667"/>
          <a:stretch/>
        </p:blipFill>
        <p:spPr>
          <a:xfrm>
            <a:off x="309431" y="1425042"/>
            <a:ext cx="5367469" cy="1978275"/>
          </a:xfrm>
          <a:prstGeom prst="rect">
            <a:avLst/>
          </a:prstGeom>
          <a:ln w="28575">
            <a:solidFill>
              <a:srgbClr val="2CB195"/>
            </a:solidFill>
          </a:ln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1336602-359E-758C-B9D8-6780C3C0F56E}"/>
              </a:ext>
            </a:extLst>
          </p:cNvPr>
          <p:cNvSpPr/>
          <p:nvPr/>
        </p:nvSpPr>
        <p:spPr>
          <a:xfrm>
            <a:off x="2362201" y="1872322"/>
            <a:ext cx="1514474" cy="1132421"/>
          </a:xfrm>
          <a:prstGeom prst="ellipse">
            <a:avLst/>
          </a:prstGeom>
          <a:noFill/>
          <a:ln w="38100">
            <a:solidFill>
              <a:srgbClr val="1721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A7A434B-A425-BF3C-28A8-26DB0B18AFE7}"/>
              </a:ext>
            </a:extLst>
          </p:cNvPr>
          <p:cNvSpPr/>
          <p:nvPr/>
        </p:nvSpPr>
        <p:spPr>
          <a:xfrm>
            <a:off x="4057651" y="1754407"/>
            <a:ext cx="1272896" cy="1212989"/>
          </a:xfrm>
          <a:prstGeom prst="ellipse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C59B321-8662-0D23-0655-A65FC1727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18" y="3620554"/>
            <a:ext cx="3497457" cy="2528465"/>
          </a:xfrm>
          <a:prstGeom prst="ellipse">
            <a:avLst/>
          </a:prstGeom>
          <a:ln w="38100">
            <a:solidFill>
              <a:srgbClr val="1721A5"/>
            </a:solidFill>
          </a:ln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389CBA1-A9DE-149C-034C-948E5A90A79D}"/>
              </a:ext>
            </a:extLst>
          </p:cNvPr>
          <p:cNvCxnSpPr>
            <a:cxnSpLocks/>
          </p:cNvCxnSpPr>
          <p:nvPr/>
        </p:nvCxnSpPr>
        <p:spPr>
          <a:xfrm flipH="1">
            <a:off x="643270" y="2163170"/>
            <a:ext cx="1813327" cy="2026058"/>
          </a:xfrm>
          <a:prstGeom prst="line">
            <a:avLst/>
          </a:prstGeom>
          <a:ln w="38100">
            <a:solidFill>
              <a:srgbClr val="17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85A00A3-B247-40DD-4EF2-99709E9A4017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3876675" y="2438533"/>
            <a:ext cx="0" cy="2277007"/>
          </a:xfrm>
          <a:prstGeom prst="line">
            <a:avLst/>
          </a:prstGeom>
          <a:ln w="38100">
            <a:solidFill>
              <a:srgbClr val="17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9EE8F3D-01B2-A9FF-8E12-1D17032D4476}"/>
              </a:ext>
            </a:extLst>
          </p:cNvPr>
          <p:cNvSpPr txBox="1"/>
          <p:nvPr/>
        </p:nvSpPr>
        <p:spPr>
          <a:xfrm>
            <a:off x="1478241" y="5558589"/>
            <a:ext cx="1299410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rgbClr val="003399"/>
                </a:solidFill>
              </a:rPr>
              <a:t>CHILLER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9D1A336-BC97-0379-2BC1-F9B1D1CBD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727" y="3577036"/>
            <a:ext cx="2421162" cy="2427584"/>
          </a:xfrm>
          <a:prstGeom prst="flowChartConnector">
            <a:avLst/>
          </a:prstGeom>
          <a:ln w="38100">
            <a:solidFill>
              <a:srgbClr val="FFCC00"/>
            </a:solidFill>
          </a:ln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B577090-707D-BDED-B6AD-6A3DD83299DE}"/>
              </a:ext>
            </a:extLst>
          </p:cNvPr>
          <p:cNvCxnSpPr>
            <a:cxnSpLocks/>
          </p:cNvCxnSpPr>
          <p:nvPr/>
        </p:nvCxnSpPr>
        <p:spPr>
          <a:xfrm>
            <a:off x="5296753" y="2163170"/>
            <a:ext cx="1128110" cy="2026058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13E1F71-3BD2-8C3C-5065-6A6789A7EE2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057651" y="2360902"/>
            <a:ext cx="83075" cy="2244153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7D940D8-00F7-648B-675D-57477D14E995}"/>
              </a:ext>
            </a:extLst>
          </p:cNvPr>
          <p:cNvSpPr txBox="1"/>
          <p:nvPr/>
        </p:nvSpPr>
        <p:spPr>
          <a:xfrm>
            <a:off x="4473643" y="5305422"/>
            <a:ext cx="1755329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CC00"/>
                </a:solidFill>
              </a:rPr>
              <a:t>REFUELING STATIONS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A72C978-568B-5168-15B0-1D6B4729BE3E}"/>
              </a:ext>
            </a:extLst>
          </p:cNvPr>
          <p:cNvSpPr txBox="1"/>
          <p:nvPr/>
        </p:nvSpPr>
        <p:spPr>
          <a:xfrm>
            <a:off x="6096000" y="1077190"/>
            <a:ext cx="5806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Trieste </a:t>
            </a:r>
            <a:r>
              <a:rPr lang="en-US" dirty="0" err="1"/>
              <a:t>Trasporti</a:t>
            </a:r>
            <a:r>
              <a:rPr lang="en-US" dirty="0"/>
              <a:t> will use the hydrogen produced by the new </a:t>
            </a:r>
            <a:r>
              <a:rPr lang="en-US" dirty="0" err="1"/>
              <a:t>AcegasApsAmga</a:t>
            </a:r>
            <a:r>
              <a:rPr lang="en-US" dirty="0"/>
              <a:t> plant and will build a storage and distribution facility to refuel up to 10 buses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51C297D-764A-B773-55E6-BAED1BCF0D3A}"/>
              </a:ext>
            </a:extLst>
          </p:cNvPr>
          <p:cNvSpPr txBox="1"/>
          <p:nvPr/>
        </p:nvSpPr>
        <p:spPr>
          <a:xfrm>
            <a:off x="6105970" y="2159384"/>
            <a:ext cx="5806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refueling system will include storage, cooling, compressors, and two refueling lines. </a:t>
            </a:r>
            <a:endParaRPr lang="it-IT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1D0B98F-6084-7FAA-5C6A-6548FA0ED91B}"/>
              </a:ext>
            </a:extLst>
          </p:cNvPr>
          <p:cNvSpPr txBox="1"/>
          <p:nvPr/>
        </p:nvSpPr>
        <p:spPr>
          <a:xfrm>
            <a:off x="6916002" y="2905332"/>
            <a:ext cx="49964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Site inspections for the infrastructure have already been conducted, and contacts have been made with </a:t>
            </a:r>
            <a:r>
              <a:rPr lang="en-US" dirty="0" err="1"/>
              <a:t>AcegasApsAmga</a:t>
            </a:r>
            <a:r>
              <a:rPr lang="en-US" dirty="0"/>
              <a:t> </a:t>
            </a:r>
          </a:p>
          <a:p>
            <a:endParaRPr lang="en-US" dirty="0"/>
          </a:p>
          <a:p>
            <a:pPr algn="just"/>
            <a:r>
              <a:rPr lang="en-US" dirty="0"/>
              <a:t>The next steps involve purchasing the land and starting the authorization and project </a:t>
            </a:r>
            <a:r>
              <a:rPr lang="en-US"/>
              <a:t>design procedures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8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BAF02AF-C8B4-C37C-0088-ABFCF19C93C5}"/>
              </a:ext>
            </a:extLst>
          </p:cNvPr>
          <p:cNvSpPr/>
          <p:nvPr/>
        </p:nvSpPr>
        <p:spPr>
          <a:xfrm>
            <a:off x="621391" y="4184042"/>
            <a:ext cx="3369491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721A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Started</a:t>
            </a:r>
            <a:r>
              <a:rPr lang="it-IT" sz="1600" dirty="0">
                <a:solidFill>
                  <a:schemeClr val="tx1"/>
                </a:solidFill>
              </a:rPr>
              <a:t> in 2023, end by first quarter of 2025 </a:t>
            </a:r>
            <a:r>
              <a:rPr lang="it-IT" sz="1600" dirty="0"/>
              <a:t> 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A78BFA96-A67E-C771-17D0-4738E89A3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005417"/>
              </p:ext>
            </p:extLst>
          </p:nvPr>
        </p:nvGraphicFramePr>
        <p:xfrm>
          <a:off x="5813182" y="1280103"/>
          <a:ext cx="5680698" cy="141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374AE7-7E25-2CDA-5835-071B78D7E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7</a:t>
            </a:fld>
            <a:endParaRPr lang="sl-SI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D760149-7006-4F75-9823-412ED2A5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1" y="223304"/>
            <a:ext cx="992188" cy="5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D29B859D-F349-FC69-CE28-B3C46589C9D7}"/>
              </a:ext>
            </a:extLst>
          </p:cNvPr>
          <p:cNvSpPr txBox="1">
            <a:spLocks/>
          </p:cNvSpPr>
          <p:nvPr/>
        </p:nvSpPr>
        <p:spPr>
          <a:xfrm>
            <a:off x="529839" y="223304"/>
            <a:ext cx="11152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721A5"/>
                </a:solidFill>
              </a:rPr>
              <a:t>Project by TT S.p.A. - Timelines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8AD052AB-7DF3-407E-238F-B5A4B1D4A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744678"/>
              </p:ext>
            </p:extLst>
          </p:nvPr>
        </p:nvGraphicFramePr>
        <p:xfrm>
          <a:off x="509899" y="1285894"/>
          <a:ext cx="577528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64F5959-BBAA-A460-E156-6D54CAAF7827}"/>
              </a:ext>
            </a:extLst>
          </p:cNvPr>
          <p:cNvCxnSpPr>
            <a:cxnSpLocks/>
          </p:cNvCxnSpPr>
          <p:nvPr/>
        </p:nvCxnSpPr>
        <p:spPr>
          <a:xfrm>
            <a:off x="1415332" y="2611457"/>
            <a:ext cx="0" cy="1362337"/>
          </a:xfrm>
          <a:prstGeom prst="line">
            <a:avLst/>
          </a:prstGeom>
          <a:ln w="28575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9980824-A18A-9F7E-2B38-080D5EA9CB6B}"/>
              </a:ext>
            </a:extLst>
          </p:cNvPr>
          <p:cNvCxnSpPr>
            <a:cxnSpLocks/>
          </p:cNvCxnSpPr>
          <p:nvPr/>
        </p:nvCxnSpPr>
        <p:spPr>
          <a:xfrm>
            <a:off x="3299788" y="2611457"/>
            <a:ext cx="0" cy="1362337"/>
          </a:xfrm>
          <a:prstGeom prst="line">
            <a:avLst/>
          </a:prstGeom>
          <a:ln w="28575">
            <a:solidFill>
              <a:srgbClr val="265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2EC372D-8A67-384C-52EF-328F57906C03}"/>
              </a:ext>
            </a:extLst>
          </p:cNvPr>
          <p:cNvCxnSpPr>
            <a:cxnSpLocks/>
          </p:cNvCxnSpPr>
          <p:nvPr/>
        </p:nvCxnSpPr>
        <p:spPr>
          <a:xfrm>
            <a:off x="5114108" y="2612785"/>
            <a:ext cx="0" cy="899536"/>
          </a:xfrm>
          <a:prstGeom prst="line">
            <a:avLst/>
          </a:prstGeom>
          <a:ln w="28575">
            <a:solidFill>
              <a:srgbClr val="1721A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CE0129-FA53-3D3D-9398-F170018C8534}"/>
              </a:ext>
            </a:extLst>
          </p:cNvPr>
          <p:cNvCxnSpPr>
            <a:cxnSpLocks/>
          </p:cNvCxnSpPr>
          <p:nvPr/>
        </p:nvCxnSpPr>
        <p:spPr>
          <a:xfrm>
            <a:off x="8676194" y="2612786"/>
            <a:ext cx="0" cy="486997"/>
          </a:xfrm>
          <a:prstGeom prst="line">
            <a:avLst/>
          </a:prstGeom>
          <a:ln w="28575">
            <a:solidFill>
              <a:srgbClr val="099B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84BBE0E-2AC4-A307-21E8-FF46819367E4}"/>
              </a:ext>
            </a:extLst>
          </p:cNvPr>
          <p:cNvCxnSpPr>
            <a:cxnSpLocks/>
          </p:cNvCxnSpPr>
          <p:nvPr/>
        </p:nvCxnSpPr>
        <p:spPr>
          <a:xfrm>
            <a:off x="10442709" y="2662816"/>
            <a:ext cx="0" cy="1199654"/>
          </a:xfrm>
          <a:prstGeom prst="line">
            <a:avLst/>
          </a:prstGeom>
          <a:ln w="28575">
            <a:solidFill>
              <a:srgbClr val="FF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F5D3CD2B-4FA2-CE68-3593-9FE93BE5CD9C}"/>
              </a:ext>
            </a:extLst>
          </p:cNvPr>
          <p:cNvSpPr/>
          <p:nvPr/>
        </p:nvSpPr>
        <p:spPr>
          <a:xfrm>
            <a:off x="7884223" y="3320450"/>
            <a:ext cx="1622064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D6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Awarded</a:t>
            </a:r>
            <a:r>
              <a:rPr lang="it-IT" sz="1600" dirty="0">
                <a:solidFill>
                  <a:schemeClr val="tx1"/>
                </a:solidFill>
              </a:rPr>
              <a:t> by 03/2027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980EE929-5497-0C5F-3281-E6F51B3B03E2}"/>
              </a:ext>
            </a:extLst>
          </p:cNvPr>
          <p:cNvSpPr/>
          <p:nvPr/>
        </p:nvSpPr>
        <p:spPr>
          <a:xfrm>
            <a:off x="9631677" y="4192588"/>
            <a:ext cx="1622064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End by 10/2028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535D8BD5-7010-FC55-FDB0-3AE62BD36B17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3263198" y="5807986"/>
            <a:ext cx="7919152" cy="2264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16606587-7FC0-1D9E-ACA6-D1CCB4582B67}"/>
              </a:ext>
            </a:extLst>
          </p:cNvPr>
          <p:cNvSpPr/>
          <p:nvPr/>
        </p:nvSpPr>
        <p:spPr>
          <a:xfrm>
            <a:off x="3036742" y="5712736"/>
            <a:ext cx="226456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BB88C4F-AB04-712F-740B-04C24FC22F27}"/>
              </a:ext>
            </a:extLst>
          </p:cNvPr>
          <p:cNvSpPr txBox="1"/>
          <p:nvPr/>
        </p:nvSpPr>
        <p:spPr>
          <a:xfrm>
            <a:off x="3397542" y="5354536"/>
            <a:ext cx="16220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rgbClr val="FF0000"/>
                </a:solidFill>
              </a:rPr>
              <a:t>From </a:t>
            </a:r>
            <a:r>
              <a:rPr lang="it-IT" dirty="0" err="1">
                <a:solidFill>
                  <a:srgbClr val="FF0000"/>
                </a:solidFill>
              </a:rPr>
              <a:t>now</a:t>
            </a:r>
            <a:r>
              <a:rPr lang="it-IT" dirty="0">
                <a:solidFill>
                  <a:srgbClr val="FF0000"/>
                </a:solidFill>
              </a:rPr>
              <a:t> on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AB91682-D650-E173-7AEE-5B71BC060E71}"/>
              </a:ext>
            </a:extLst>
          </p:cNvPr>
          <p:cNvSpPr/>
          <p:nvPr/>
        </p:nvSpPr>
        <p:spPr>
          <a:xfrm>
            <a:off x="4320707" y="3721686"/>
            <a:ext cx="3151499" cy="930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B19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Start on the second quarter of 2025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361E27D-7C63-0408-3737-D12211BA7966}"/>
              </a:ext>
            </a:extLst>
          </p:cNvPr>
          <p:cNvCxnSpPr>
            <a:cxnSpLocks/>
          </p:cNvCxnSpPr>
          <p:nvPr/>
        </p:nvCxnSpPr>
        <p:spPr>
          <a:xfrm>
            <a:off x="6804750" y="2611358"/>
            <a:ext cx="0" cy="899536"/>
          </a:xfrm>
          <a:prstGeom prst="line">
            <a:avLst/>
          </a:prstGeom>
          <a:ln w="28575">
            <a:solidFill>
              <a:srgbClr val="2CB19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3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0"/>
                <a:lumOff val="100000"/>
              </a:schemeClr>
            </a:gs>
            <a:gs pos="17000">
              <a:srgbClr val="003399"/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C6153-1D8B-BB9E-E72D-C76EE5AA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591940"/>
            <a:ext cx="11133287" cy="1325563"/>
          </a:xfrm>
        </p:spPr>
        <p:txBody>
          <a:bodyPr>
            <a:normAutofit/>
          </a:bodyPr>
          <a:lstStyle/>
          <a:p>
            <a:r>
              <a:rPr lang="sl-SI" sz="4400" dirty="0" err="1"/>
              <a:t>Thank</a:t>
            </a:r>
            <a:r>
              <a:rPr lang="sl-SI" sz="4400" dirty="0"/>
              <a:t> </a:t>
            </a:r>
            <a:r>
              <a:rPr lang="sl-SI" sz="4400" dirty="0" err="1"/>
              <a:t>you</a:t>
            </a:r>
            <a:r>
              <a:rPr lang="sl-SI" sz="4400" dirty="0"/>
              <a:t>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913F5EA-C91F-4311-8D71-2CCF9CFE3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78616"/>
      </p:ext>
    </p:extLst>
  </p:cSld>
  <p:clrMapOvr>
    <a:masterClrMapping/>
  </p:clrMapOvr>
</p:sld>
</file>

<file path=ppt/theme/theme1.xml><?xml version="1.0" encoding="utf-8"?>
<a:theme xmlns:a="http://schemas.openxmlformats.org/drawingml/2006/main" name="NAHV TITLE SLID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HV SLID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HV SLID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E8C987D66BB4EB82F7A65903B2142" ma:contentTypeVersion="6" ma:contentTypeDescription="Create a new document." ma:contentTypeScope="" ma:versionID="4dec9dfb77b4c4953235b126f0814e85">
  <xsd:schema xmlns:xsd="http://www.w3.org/2001/XMLSchema" xmlns:xs="http://www.w3.org/2001/XMLSchema" xmlns:p="http://schemas.microsoft.com/office/2006/metadata/properties" xmlns:ns2="840104f2-b1a3-409d-a83c-21de6b17835d" xmlns:ns3="5e2b98ee-b7a2-42e5-bc46-2c58693b8530" targetNamespace="http://schemas.microsoft.com/office/2006/metadata/properties" ma:root="true" ma:fieldsID="f05aa1c04ea3564aecfac7a543441100" ns2:_="" ns3:_="">
    <xsd:import namespace="840104f2-b1a3-409d-a83c-21de6b17835d"/>
    <xsd:import namespace="5e2b98ee-b7a2-42e5-bc46-2c58693b8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104f2-b1a3-409d-a83c-21de6b178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b98ee-b7a2-42e5-bc46-2c58693b8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03CBA-00FF-49EE-AD62-FD212F737F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2AE642-8426-4CB4-B298-AF9CF434C6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8F492-B6A0-4991-8824-C26B86C13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104f2-b1a3-409d-a83c-21de6b17835d"/>
    <ds:schemaRef ds:uri="5e2b98ee-b7a2-42e5-bc46-2c58693b8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623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Tahoma</vt:lpstr>
      <vt:lpstr>Times New Roman</vt:lpstr>
      <vt:lpstr>NAHV TITLE SLIDE</vt:lpstr>
      <vt:lpstr>NAHV SLIDE</vt:lpstr>
      <vt:lpstr>1_NAHV SLIDE</vt:lpstr>
      <vt:lpstr>The Project of TPLFVG S.c.a r.l.</vt:lpstr>
      <vt:lpstr>The project objectives</vt:lpstr>
      <vt:lpstr>Presentazione standard di PowerPoint</vt:lpstr>
      <vt:lpstr>Presentazione standard di PowerPoint</vt:lpstr>
      <vt:lpstr>Presentazione standard di PowerPoint</vt:lpstr>
      <vt:lpstr>Project by TT S.p.A.</vt:lpstr>
      <vt:lpstr>Presentazione standard di PowerPoint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Giuseppe Zottis</dc:creator>
  <cp:lastModifiedBy>Luca Di Benedetto - APT</cp:lastModifiedBy>
  <cp:revision>22</cp:revision>
  <cp:lastPrinted>2023-09-25T08:10:36Z</cp:lastPrinted>
  <dcterms:modified xsi:type="dcterms:W3CDTF">2024-11-13T09:58:03Z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0x010100F99E8C987D66BB4EB82F7A65903B2142</vt:lpwstr>
  </property>
</Properties>
</file>