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87" r:id="rId3"/>
    <p:sldId id="310" r:id="rId4"/>
    <p:sldId id="286" r:id="rId5"/>
    <p:sldId id="291" r:id="rId6"/>
    <p:sldId id="297" r:id="rId7"/>
    <p:sldId id="290" r:id="rId8"/>
    <p:sldId id="292" r:id="rId9"/>
    <p:sldId id="259" r:id="rId10"/>
    <p:sldId id="280" r:id="rId11"/>
    <p:sldId id="281" r:id="rId12"/>
    <p:sldId id="282" r:id="rId13"/>
    <p:sldId id="284" r:id="rId14"/>
    <p:sldId id="312" r:id="rId15"/>
    <p:sldId id="311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525"/>
    <a:srgbClr val="FF3131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 showGuides="1">
      <p:cViewPr>
        <p:scale>
          <a:sx n="63" d="100"/>
          <a:sy n="63" d="100"/>
        </p:scale>
        <p:origin x="1987" y="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1296" y="102"/>
      </p:cViewPr>
      <p:guideLst>
        <p:guide orient="horz" pos="2880"/>
        <p:guide pos="2160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6EACA-805F-4508-B8FB-390D050D35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550F5-BB60-4287-A830-780AFCE079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648C9-EC2F-42D5-92DE-5B44DA208991}" type="datetimeFigureOut">
              <a:rPr lang="en-SI" smtClean="0"/>
              <a:t>11/12/2024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4EAF-5B21-45E5-957D-61519F1A8A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4804B-3E80-4E5E-915B-613E6466BE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CDC70-29C3-4B99-BD1D-0E7D5A3FB5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2752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F755AC2-1429-41F3-AA17-6B13ACC2AADD}" type="datetimeFigureOut">
              <a:rPr lang="sl-SI" smtClean="0"/>
              <a:pPr/>
              <a:t>12. 11. 2024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5D20D7D-299B-407B-A798-4338EE2FE33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50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5A1B5AD-6C9B-05EA-FE00-D64C17B9FD6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1895" y="4212998"/>
            <a:ext cx="616299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670" y="2722468"/>
            <a:ext cx="6185218" cy="12620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2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7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AEA152-2927-42E3-ABF1-53391F405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9588" y="6360184"/>
            <a:ext cx="18288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C243B0-7677-4BAE-83AC-0F8238AE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19438" y="6367657"/>
            <a:ext cx="28956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CBC804-7DC3-4F89-B6BA-BB0EB29D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2" y="776376"/>
            <a:ext cx="7391400" cy="8194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FF3C33BF-B60C-4FD1-BD75-B91F8A5A7DB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525462" y="1962510"/>
            <a:ext cx="7391400" cy="464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0247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AEA152-2927-42E3-ABF1-53391F405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9588" y="6360184"/>
            <a:ext cx="18288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C243B0-7677-4BAE-83AC-0F8238AE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19438" y="6367657"/>
            <a:ext cx="28956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0F94C4-FB74-4752-8CB2-BBC0D358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AEA8F52-B46F-4E73-8337-45F15C4DD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41D45BB-49B5-4A04-8217-851564041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74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A0DF2E-DB90-4A93-92B6-7254DC39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19" y="560173"/>
            <a:ext cx="7315200" cy="10810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A9535-681A-4580-AD90-A7751B45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518" y="1641261"/>
            <a:ext cx="4034481" cy="50149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22B2A90-B951-4301-8EEE-07279EC7C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641261"/>
            <a:ext cx="4002411" cy="50149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676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F08F56-46F2-4805-9F0C-47196A10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245"/>
            <a:ext cx="7427168" cy="6397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183243-5EA8-481B-BFD3-863B8335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348E053-D2FC-4648-A1D2-E1D5D34B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41798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9D2A39-3E65-45B3-A48E-DED2FB984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42C1646-49F5-4302-A909-FF453F44D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174874"/>
            <a:ext cx="4114800" cy="41798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291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B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0AC933-744E-690D-10D4-11ABA2A753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2E142-9313-9646-48F4-F5067728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690688"/>
            <a:ext cx="8115300" cy="46545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DE1BE-A133-1750-7E88-28B1A877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698740"/>
            <a:ext cx="8115300" cy="991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0970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B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C0BE5C8-D394-5D03-4F23-5DED88400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5E1E2D-A0F2-7492-AB1D-426EF899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D7E61-20B5-6339-E17D-EC2CE913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690688"/>
            <a:ext cx="8115300" cy="46545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A61CF-55C9-910B-01DB-828D8466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698740"/>
            <a:ext cx="8115300" cy="991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188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0449102-CAD8-0C8C-04ED-616B1F23D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B7548-9D71-F975-D9EF-4539395F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503238"/>
            <a:ext cx="8115300" cy="1187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8E6F-606D-6FF4-2CC1-8F1EA955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690688"/>
            <a:ext cx="8115300" cy="465454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254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32953F7-1D3B-5CC7-66F1-AC4A547D84A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1895" y="4212998"/>
            <a:ext cx="616299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670" y="2722468"/>
            <a:ext cx="6185218" cy="12620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2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33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5A3BDF-6366-4B1A-AF30-8C8387A8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5213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576789-7D9C-4171-9CCF-9AE652C49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42728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028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BBC71-29B8-D3BA-302D-ED8736AE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690688"/>
            <a:ext cx="8115300" cy="465454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7CBA4-AFBB-358B-F508-F43295E8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724618"/>
            <a:ext cx="8115300" cy="9660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52" b="92540" l="4070" r="95349">
                        <a14:foregroundMark x1="70640" y1="13105" x2="71221" y2="15121"/>
                        <a14:foregroundMark x1="78634" y1="13911" x2="79942" y2="16331"/>
                        <a14:foregroundMark x1="89971" y1="15927" x2="89971" y2="17540"/>
                      </a14:backgroundRemoval>
                    </a14:imgEffect>
                  </a14:imgLayer>
                </a14:imgProps>
              </a:ext>
            </a:extLst>
          </a:blip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33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BBC71-29B8-D3BA-302D-ED8736AE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690688"/>
            <a:ext cx="8115300" cy="465454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7CBA4-AFBB-358B-F508-F43295E8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681486"/>
            <a:ext cx="8115300" cy="1009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161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7CBA4-AFBB-358B-F508-F43295E8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681486"/>
            <a:ext cx="8115300" cy="1009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AEA152-2927-42E3-ABF1-53391F405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9588" y="6360184"/>
            <a:ext cx="18288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C243B0-7677-4BAE-83AC-0F8238AE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19438" y="6367657"/>
            <a:ext cx="28956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3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AEA152-2927-42E3-ABF1-53391F405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9588" y="6360184"/>
            <a:ext cx="18288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C243B0-7677-4BAE-83AC-0F8238AE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19438" y="6367657"/>
            <a:ext cx="28956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52" b="92540" l="4070" r="95349">
                        <a14:foregroundMark x1="70640" y1="13105" x2="71221" y2="15121"/>
                        <a14:foregroundMark x1="78634" y1="13911" x2="79942" y2="16331"/>
                        <a14:foregroundMark x1="89971" y1="15927" x2="89971" y2="17540"/>
                      </a14:backgroundRemoval>
                    </a14:imgEffect>
                  </a14:imgLayer>
                </a14:imgProps>
              </a:ext>
            </a:extLst>
          </a:blip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3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AEA152-2927-42E3-ABF1-53391F405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9588" y="6360184"/>
            <a:ext cx="18288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C243B0-7677-4BAE-83AC-0F8238AE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19438" y="6367657"/>
            <a:ext cx="28956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31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D9C6BA-B567-88DC-359E-89E87BF67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F5AF0E-A02D-97E9-72DF-55B584D7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38" y="6354763"/>
            <a:ext cx="2057400" cy="50323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AEA152-2927-42E3-ABF1-53391F405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9588" y="6360184"/>
            <a:ext cx="18288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C243B0-7677-4BAE-83AC-0F8238AE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19438" y="6367657"/>
            <a:ext cx="2895600" cy="49781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08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7488" y="6350365"/>
            <a:ext cx="2057400" cy="507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4CBC9-A863-4082-ACD0-87B7C905BD07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 userDrawn="1"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452" b="92540" l="4070" r="95349">
                        <a14:foregroundMark x1="70640" y1="13105" x2="71221" y2="15121"/>
                        <a14:foregroundMark x1="78634" y1="13911" x2="79942" y2="16331"/>
                        <a14:foregroundMark x1="89971" y1="15927" x2="89971" y2="17540"/>
                      </a14:backgroundRemoval>
                    </a14:imgEffect>
                  </a14:imgLayer>
                </a14:imgProps>
              </a:ext>
            </a:extLst>
          </a:blip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452" b="92540" l="4070" r="95349">
                        <a14:foregroundMark x1="70640" y1="13105" x2="71221" y2="15121"/>
                        <a14:foregroundMark x1="78634" y1="13911" x2="79942" y2="16331"/>
                        <a14:foregroundMark x1="89971" y1="15927" x2="89971" y2="17540"/>
                      </a14:backgroundRemoval>
                    </a14:imgEffect>
                  </a14:imgLayer>
                </a14:imgProps>
              </a:ext>
            </a:extLst>
          </a:blip>
          <a:srcRect l="63534"/>
          <a:stretch/>
        </p:blipFill>
        <p:spPr>
          <a:xfrm rot="10800000" flipH="1">
            <a:off x="264160" y="-1246118"/>
            <a:ext cx="938848" cy="1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2" r:id="rId3"/>
    <p:sldLayoutId id="2147483701" r:id="rId4"/>
    <p:sldLayoutId id="2147483706" r:id="rId5"/>
    <p:sldLayoutId id="2147483708" r:id="rId6"/>
    <p:sldLayoutId id="2147483709" r:id="rId7"/>
    <p:sldLayoutId id="2147483714" r:id="rId8"/>
    <p:sldLayoutId id="2147483715" r:id="rId9"/>
    <p:sldLayoutId id="2147483713" r:id="rId10"/>
    <p:sldLayoutId id="2147483710" r:id="rId11"/>
    <p:sldLayoutId id="2147483705" r:id="rId12"/>
    <p:sldLayoutId id="2147483711" r:id="rId13"/>
    <p:sldLayoutId id="2147483702" r:id="rId14"/>
    <p:sldLayoutId id="2147483703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7" userDrawn="1">
          <p15:clr>
            <a:srgbClr val="F26B43"/>
          </p15:clr>
        </p15:guide>
        <p15:guide id="2" pos="321" userDrawn="1">
          <p15:clr>
            <a:srgbClr val="F26B43"/>
          </p15:clr>
        </p15:guide>
        <p15:guide id="3" pos="1622" userDrawn="1">
          <p15:clr>
            <a:srgbClr val="F26B43"/>
          </p15:clr>
        </p15:guide>
        <p15:guide id="4" orient="horz" pos="396" userDrawn="1">
          <p15:clr>
            <a:srgbClr val="F26B43"/>
          </p15:clr>
        </p15:guide>
        <p15:guide id="5" orient="horz" pos="1058" userDrawn="1">
          <p15:clr>
            <a:srgbClr val="F26B43"/>
          </p15:clr>
        </p15:guide>
        <p15:guide id="6" orient="horz" pos="1793" userDrawn="1">
          <p15:clr>
            <a:srgbClr val="F26B43"/>
          </p15:clr>
        </p15:guide>
        <p15:guide id="7" orient="horz" pos="2528" userDrawn="1">
          <p15:clr>
            <a:srgbClr val="F26B43"/>
          </p15:clr>
        </p15:guide>
        <p15:guide id="8" orient="horz" pos="3261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3923" userDrawn="1">
          <p15:clr>
            <a:srgbClr val="F26B43"/>
          </p15:clr>
        </p15:guide>
        <p15:guide id="11" pos="876" userDrawn="1">
          <p15:clr>
            <a:srgbClr val="F26B43"/>
          </p15:clr>
        </p15:guide>
        <p15:guide id="12" pos="972" userDrawn="1">
          <p15:clr>
            <a:srgbClr val="F26B43"/>
          </p15:clr>
        </p15:guide>
        <p15:guide id="13" pos="1532" userDrawn="1">
          <p15:clr>
            <a:srgbClr val="F26B43"/>
          </p15:clr>
        </p15:guide>
        <p15:guide id="14" pos="2178" userDrawn="1">
          <p15:clr>
            <a:srgbClr val="F26B43"/>
          </p15:clr>
        </p15:guide>
        <p15:guide id="15" pos="2268" userDrawn="1">
          <p15:clr>
            <a:srgbClr val="F26B43"/>
          </p15:clr>
        </p15:guide>
        <p15:guide id="16" pos="2921" userDrawn="1">
          <p15:clr>
            <a:srgbClr val="F26B43"/>
          </p15:clr>
        </p15:guide>
        <p15:guide id="17" pos="2832" userDrawn="1">
          <p15:clr>
            <a:srgbClr val="F26B43"/>
          </p15:clr>
        </p15:guide>
        <p15:guide id="18" pos="3482" userDrawn="1">
          <p15:clr>
            <a:srgbClr val="F26B43"/>
          </p15:clr>
        </p15:guide>
        <p15:guide id="19" pos="3572" userDrawn="1">
          <p15:clr>
            <a:srgbClr val="F26B43"/>
          </p15:clr>
        </p15:guide>
        <p15:guide id="20" pos="4133" userDrawn="1">
          <p15:clr>
            <a:srgbClr val="F26B43"/>
          </p15:clr>
        </p15:guide>
        <p15:guide id="21" pos="4223" userDrawn="1">
          <p15:clr>
            <a:srgbClr val="F26B43"/>
          </p15:clr>
        </p15:guide>
        <p15:guide id="22" pos="4782" userDrawn="1">
          <p15:clr>
            <a:srgbClr val="F26B43"/>
          </p15:clr>
        </p15:guide>
        <p15:guide id="23" pos="4874" userDrawn="1">
          <p15:clr>
            <a:srgbClr val="F26B43"/>
          </p15:clr>
        </p15:guide>
        <p15:guide id="24" pos="54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ECC65-3DB5-0577-173B-25151946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7447E56-F7F8-2C1A-F2A3-35CC4E601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7164" y="4662244"/>
            <a:ext cx="5583108" cy="1474237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sl-SI" dirty="0"/>
              <a:t>Milivojević Ivana</a:t>
            </a:r>
          </a:p>
          <a:p>
            <a:pPr algn="r">
              <a:spcBef>
                <a:spcPts val="0"/>
              </a:spcBef>
            </a:pPr>
            <a:r>
              <a:rPr lang="sl-SI" dirty="0"/>
              <a:t>Varšek Patricija </a:t>
            </a:r>
          </a:p>
          <a:p>
            <a:pPr algn="r">
              <a:spcBef>
                <a:spcPts val="0"/>
              </a:spcBef>
            </a:pPr>
            <a:r>
              <a:rPr lang="sl-SI" dirty="0"/>
              <a:t>Vurdelja Teodora  </a:t>
            </a:r>
          </a:p>
          <a:p>
            <a:pPr algn="r"/>
            <a:endParaRPr lang="sl-S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F21EFF-3469-AFFB-66AF-8E6D0006A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282" y="2457013"/>
            <a:ext cx="7131990" cy="1262062"/>
          </a:xfrm>
        </p:spPr>
        <p:txBody>
          <a:bodyPr/>
          <a:lstStyle/>
          <a:p>
            <a:r>
              <a:rPr lang="en-GB" sz="3200" dirty="0"/>
              <a:t>Positioning the North Adriatic Hydrogen Valley on the emerging European hydrogen ecosystem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62794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9A1B0-517E-9B59-B905-288CB3001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9CC5-BE55-6498-C1CA-1FE6493B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44" y="704134"/>
            <a:ext cx="2314119" cy="966069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>RISKS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115FD0BD-0FCA-5CB0-B234-8DD07E87903A}"/>
              </a:ext>
            </a:extLst>
          </p:cNvPr>
          <p:cNvSpPr/>
          <p:nvPr/>
        </p:nvSpPr>
        <p:spPr>
          <a:xfrm>
            <a:off x="411721" y="2546351"/>
            <a:ext cx="6175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base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BalticSeaH2 (</a:t>
            </a:r>
            <a:r>
              <a:rPr lang="en-GB" b="1" i="0" u="none" strike="noStrike" dirty="0">
                <a:solidFill>
                  <a:srgbClr val="000000"/>
                </a:solidFill>
              </a:rPr>
              <a:t>C</a:t>
            </a:r>
            <a:r>
              <a:rPr lang="en-GB" b="1" dirty="0">
                <a:effectLst/>
                <a:ea typeface="Times New Roman" panose="02020603050405020304" pitchFamily="18" charset="0"/>
              </a:rPr>
              <a:t>onnected valleys around the Baltic Sea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Transnational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Initiation of the valley - top-down approach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Best practices related to the industry sector</a:t>
            </a:r>
          </a:p>
          <a:p>
            <a:pPr fontAlgn="base"/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HEAVENN (</a:t>
            </a:r>
            <a:r>
              <a:rPr lang="en-GB" b="0" dirty="0">
                <a:effectLst/>
                <a:ea typeface="Times New Roman" panose="02020603050405020304" pitchFamily="18" charset="0"/>
              </a:rPr>
              <a:t>Northern Netherlands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Exceptional collaboration with the government</a:t>
            </a:r>
          </a:p>
          <a:p>
            <a:pPr rtl="0" fontAlgn="base"/>
            <a:endParaRPr lang="en-US" dirty="0">
              <a:solidFill>
                <a:srgbClr val="000000"/>
              </a:solidFill>
            </a:endParaRPr>
          </a:p>
          <a:p>
            <a:pPr rtl="0" fontAlgn="base"/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eFarm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b="0" dirty="0">
                <a:effectLst/>
                <a:ea typeface="Times New Roman" panose="02020603050405020304" pitchFamily="18" charset="0"/>
              </a:rPr>
              <a:t>North </a:t>
            </a:r>
            <a:r>
              <a:rPr lang="en-GB" b="0" dirty="0" err="1">
                <a:effectLst/>
                <a:ea typeface="Times New Roman" panose="02020603050405020304" pitchFamily="18" charset="0"/>
              </a:rPr>
              <a:t>Frisia</a:t>
            </a:r>
            <a:r>
              <a:rPr lang="en-GB" b="0" dirty="0">
                <a:effectLst/>
                <a:ea typeface="Times New Roman" panose="02020603050405020304" pitchFamily="18" charset="0"/>
              </a:rPr>
              <a:t>, Germany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Small-scale valley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Focused strategic approach 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Effective community engagement </a:t>
            </a:r>
          </a:p>
          <a:p>
            <a:pPr lvl="1" rtl="0" fontAlgn="base"/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and strategic de-risking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B3846019-0E79-51F6-8E3C-C0DFF4797677}"/>
              </a:ext>
            </a:extLst>
          </p:cNvPr>
          <p:cNvSpPr/>
          <p:nvPr/>
        </p:nvSpPr>
        <p:spPr>
          <a:xfrm>
            <a:off x="411722" y="1656602"/>
            <a:ext cx="8320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 with general benchmarking </a:t>
            </a:r>
          </a:p>
          <a:p>
            <a:r>
              <a:rPr lang="en-US" dirty="0"/>
              <a:t>- the systems in which valleys operate are still too complex and quite dissimilar</a:t>
            </a:r>
            <a:br>
              <a:rPr lang="en-US" dirty="0"/>
            </a:br>
            <a:endParaRPr lang="en-US" b="1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2CBB1961-5FB9-ED8A-4967-23AD074F472B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E03E9024-53BE-750D-C59F-0402F93FA677}"/>
              </a:ext>
            </a:extLst>
          </p:cNvPr>
          <p:cNvSpPr txBox="1"/>
          <p:nvPr/>
        </p:nvSpPr>
        <p:spPr>
          <a:xfrm>
            <a:off x="135714" y="618330"/>
            <a:ext cx="739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TRATEGIC BENCHMARKING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17D5D-97D5-378B-7CD9-5D39E3555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56" t="25006" r="17946" b="26249"/>
          <a:stretch/>
        </p:blipFill>
        <p:spPr>
          <a:xfrm>
            <a:off x="6587230" y="2700913"/>
            <a:ext cx="2314805" cy="17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8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C648-1D99-6E85-349C-BB6D43CAC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93C3-A968-54DF-33B0-5FC713D1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44" y="704134"/>
            <a:ext cx="2314119" cy="966069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>RISKS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8F55962C-5063-A996-91F5-C7E575FDDC3C}"/>
              </a:ext>
            </a:extLst>
          </p:cNvPr>
          <p:cNvSpPr/>
          <p:nvPr/>
        </p:nvSpPr>
        <p:spPr>
          <a:xfrm>
            <a:off x="411722" y="2546351"/>
            <a:ext cx="610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base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BalticSeaH2 (</a:t>
            </a:r>
            <a:r>
              <a:rPr lang="en-GB" i="0" u="none" strike="noStrike" dirty="0">
                <a:solidFill>
                  <a:srgbClr val="000000"/>
                </a:solidFill>
              </a:rPr>
              <a:t>C</a:t>
            </a:r>
            <a:r>
              <a:rPr lang="en-GB" b="0" dirty="0">
                <a:effectLst/>
                <a:ea typeface="Times New Roman" panose="02020603050405020304" pitchFamily="18" charset="0"/>
              </a:rPr>
              <a:t>onnected valleys around the Baltic Sea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Transnational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Initiation of the valley - top-down approach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Best practices related to the industry sector</a:t>
            </a:r>
          </a:p>
          <a:p>
            <a:pPr fontAlgn="base"/>
            <a:br>
              <a:rPr lang="en-US" dirty="0"/>
            </a:b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HEAVENN (</a:t>
            </a:r>
            <a:r>
              <a:rPr lang="en-GB" b="1" dirty="0">
                <a:effectLst/>
                <a:ea typeface="Times New Roman" panose="02020603050405020304" pitchFamily="18" charset="0"/>
              </a:rPr>
              <a:t>Northern Netherlands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Exceptional collaboration with the government</a:t>
            </a:r>
          </a:p>
          <a:p>
            <a:pPr rtl="0" fontAlgn="base"/>
            <a:endParaRPr lang="en-US" dirty="0">
              <a:solidFill>
                <a:srgbClr val="000000"/>
              </a:solidFill>
            </a:endParaRPr>
          </a:p>
          <a:p>
            <a:pPr rtl="0" fontAlgn="base"/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eFarm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b="0" dirty="0">
                <a:effectLst/>
                <a:ea typeface="Times New Roman" panose="02020603050405020304" pitchFamily="18" charset="0"/>
              </a:rPr>
              <a:t>North </a:t>
            </a:r>
            <a:r>
              <a:rPr lang="en-GB" b="0" dirty="0" err="1">
                <a:effectLst/>
                <a:ea typeface="Times New Roman" panose="02020603050405020304" pitchFamily="18" charset="0"/>
              </a:rPr>
              <a:t>Frisia</a:t>
            </a:r>
            <a:r>
              <a:rPr lang="en-GB" b="0" dirty="0">
                <a:effectLst/>
                <a:ea typeface="Times New Roman" panose="02020603050405020304" pitchFamily="18" charset="0"/>
              </a:rPr>
              <a:t>, Germany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Small-scale valley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Focused strategic approach 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Effective community engagement </a:t>
            </a:r>
          </a:p>
          <a:p>
            <a:pPr lvl="1" rtl="0" fontAlgn="base"/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and strategic de-risking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C77729D8-7069-FFA3-9692-0055413FB9C3}"/>
              </a:ext>
            </a:extLst>
          </p:cNvPr>
          <p:cNvSpPr/>
          <p:nvPr/>
        </p:nvSpPr>
        <p:spPr>
          <a:xfrm>
            <a:off x="411722" y="1656602"/>
            <a:ext cx="8320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 with general benchmarking </a:t>
            </a:r>
          </a:p>
          <a:p>
            <a:r>
              <a:rPr lang="en-US" dirty="0"/>
              <a:t>- the systems in which valleys operate are still too complex and quite dissimilar</a:t>
            </a:r>
            <a:br>
              <a:rPr lang="en-US" dirty="0"/>
            </a:br>
            <a:endParaRPr lang="en-US" b="1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BFC79E79-4712-2888-52D7-3CC714A8A2B5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F4E11358-800F-9927-98A2-80A511A1917E}"/>
              </a:ext>
            </a:extLst>
          </p:cNvPr>
          <p:cNvSpPr txBox="1"/>
          <p:nvPr/>
        </p:nvSpPr>
        <p:spPr>
          <a:xfrm>
            <a:off x="135714" y="618330"/>
            <a:ext cx="739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TRATEGIC BENCHMARKING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A1DDA-8189-FBE7-CF4F-B157024B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19" y="3467286"/>
            <a:ext cx="2004106" cy="17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61665-0CF6-1DCD-DD0C-AD105688A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36A8-EC13-2336-4E28-9C9BE801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44" y="704134"/>
            <a:ext cx="2314119" cy="966069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>RISKS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CB5ADB74-427E-1FD5-9FA2-723C0045E65D}"/>
              </a:ext>
            </a:extLst>
          </p:cNvPr>
          <p:cNvSpPr/>
          <p:nvPr/>
        </p:nvSpPr>
        <p:spPr>
          <a:xfrm>
            <a:off x="411722" y="2546351"/>
            <a:ext cx="6042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BalticSeaH2 (</a:t>
            </a:r>
            <a:r>
              <a:rPr lang="en-GB" i="0" u="none" strike="noStrike" dirty="0">
                <a:solidFill>
                  <a:srgbClr val="000000"/>
                </a:solidFill>
              </a:rPr>
              <a:t>C</a:t>
            </a:r>
            <a:r>
              <a:rPr lang="en-GB" b="0" dirty="0">
                <a:effectLst/>
                <a:ea typeface="Times New Roman" panose="02020603050405020304" pitchFamily="18" charset="0"/>
              </a:rPr>
              <a:t>onnected valleys around the Baltic Sea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Transnational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Initiation of the valley - top-down approach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Best practices related to the industry sector</a:t>
            </a:r>
          </a:p>
          <a:p>
            <a:pPr fontAlgn="base"/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HEAVENN (</a:t>
            </a:r>
            <a:r>
              <a:rPr lang="en-GB" b="0" dirty="0">
                <a:effectLst/>
                <a:ea typeface="Times New Roman" panose="02020603050405020304" pitchFamily="18" charset="0"/>
              </a:rPr>
              <a:t>Northern Netherlands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Exceptional collaboration with the government</a:t>
            </a:r>
          </a:p>
          <a:p>
            <a:pPr rtl="0" fontAlgn="base"/>
            <a:endParaRPr lang="en-US" dirty="0">
              <a:solidFill>
                <a:srgbClr val="000000"/>
              </a:solidFill>
            </a:endParaRPr>
          </a:p>
          <a:p>
            <a:pPr rtl="0" fontAlgn="base"/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eFarm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b="1" dirty="0">
                <a:effectLst/>
                <a:ea typeface="Times New Roman" panose="02020603050405020304" pitchFamily="18" charset="0"/>
              </a:rPr>
              <a:t>North </a:t>
            </a:r>
            <a:r>
              <a:rPr lang="en-GB" b="1" dirty="0" err="1">
                <a:effectLst/>
                <a:ea typeface="Times New Roman" panose="02020603050405020304" pitchFamily="18" charset="0"/>
              </a:rPr>
              <a:t>Frisia</a:t>
            </a:r>
            <a:r>
              <a:rPr lang="en-GB" b="1" dirty="0">
                <a:effectLst/>
                <a:ea typeface="Times New Roman" panose="02020603050405020304" pitchFamily="18" charset="0"/>
              </a:rPr>
              <a:t>, Germany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Small-scale valley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Focused strategic approach </a:t>
            </a: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Effective community engagement </a:t>
            </a:r>
          </a:p>
          <a:p>
            <a:pPr lvl="1" rtl="0" fontAlgn="base"/>
            <a:r>
              <a:rPr lang="en-US" b="1" dirty="0">
                <a:solidFill>
                  <a:srgbClr val="000000"/>
                </a:solidFill>
              </a:rPr>
              <a:t>    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and strategic de-risking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6849F37A-F2FD-AA06-FCE7-50588D67BF9F}"/>
              </a:ext>
            </a:extLst>
          </p:cNvPr>
          <p:cNvSpPr/>
          <p:nvPr/>
        </p:nvSpPr>
        <p:spPr>
          <a:xfrm>
            <a:off x="411722" y="1656602"/>
            <a:ext cx="8320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 with general benchmarking </a:t>
            </a:r>
          </a:p>
          <a:p>
            <a:r>
              <a:rPr lang="en-US" dirty="0"/>
              <a:t>- the systems in which valleys operate are still too complex and quite dissimilar</a:t>
            </a:r>
            <a:br>
              <a:rPr lang="en-US" dirty="0"/>
            </a:br>
            <a:endParaRPr lang="en-US" b="1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5EDA070A-5569-A3D0-C1EA-1182DEC0F7DA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A0E68E95-DBA6-E8F7-0DE4-EDBF850B4CC1}"/>
              </a:ext>
            </a:extLst>
          </p:cNvPr>
          <p:cNvSpPr txBox="1"/>
          <p:nvPr/>
        </p:nvSpPr>
        <p:spPr>
          <a:xfrm>
            <a:off x="135714" y="618330"/>
            <a:ext cx="739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TRATEGIC BENCHMARKING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E54C2-150A-734E-A0F6-9BE7A1A0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97" b="22040"/>
          <a:stretch/>
        </p:blipFill>
        <p:spPr>
          <a:xfrm>
            <a:off x="5891154" y="5015884"/>
            <a:ext cx="2772992" cy="14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A5F45-B7E8-7091-F2A3-0694285EC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908090-D32D-E59D-332A-0CEE1076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16941"/>
              </p:ext>
            </p:extLst>
          </p:nvPr>
        </p:nvGraphicFramePr>
        <p:xfrm>
          <a:off x="489619" y="1156447"/>
          <a:ext cx="8164762" cy="49750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0205">
                  <a:extLst>
                    <a:ext uri="{9D8B030D-6E8A-4147-A177-3AD203B41FA5}">
                      <a16:colId xmlns:a16="http://schemas.microsoft.com/office/drawing/2014/main" val="1204592126"/>
                    </a:ext>
                  </a:extLst>
                </a:gridCol>
                <a:gridCol w="1761564">
                  <a:extLst>
                    <a:ext uri="{9D8B030D-6E8A-4147-A177-3AD203B41FA5}">
                      <a16:colId xmlns:a16="http://schemas.microsoft.com/office/drawing/2014/main" val="3774547049"/>
                    </a:ext>
                  </a:extLst>
                </a:gridCol>
                <a:gridCol w="1677089">
                  <a:extLst>
                    <a:ext uri="{9D8B030D-6E8A-4147-A177-3AD203B41FA5}">
                      <a16:colId xmlns:a16="http://schemas.microsoft.com/office/drawing/2014/main" val="476588113"/>
                    </a:ext>
                  </a:extLst>
                </a:gridCol>
                <a:gridCol w="1632952">
                  <a:extLst>
                    <a:ext uri="{9D8B030D-6E8A-4147-A177-3AD203B41FA5}">
                      <a16:colId xmlns:a16="http://schemas.microsoft.com/office/drawing/2014/main" val="3262553609"/>
                    </a:ext>
                  </a:extLst>
                </a:gridCol>
                <a:gridCol w="1632952">
                  <a:extLst>
                    <a:ext uri="{9D8B030D-6E8A-4147-A177-3AD203B41FA5}">
                      <a16:colId xmlns:a16="http://schemas.microsoft.com/office/drawing/2014/main" val="385886617"/>
                    </a:ext>
                  </a:extLst>
                </a:gridCol>
              </a:tblGrid>
              <a:tr h="664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KPI </a:t>
                      </a:r>
                      <a:endParaRPr lang="sr-Latn-R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/>
                        <a:t>NAHV</a:t>
                      </a:r>
                      <a:endParaRPr lang="sr-Latn-R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HEAVENN</a:t>
                      </a:r>
                      <a:endParaRPr lang="sr-Latn-R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BalticSeaH2</a:t>
                      </a:r>
                      <a:endParaRPr lang="sr-Latn-R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eFarm</a:t>
                      </a:r>
                      <a:endParaRPr lang="sr-Latn-R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680404"/>
                  </a:ext>
                </a:extLst>
              </a:tr>
              <a:tr h="15004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POSITIONING</a:t>
                      </a:r>
                      <a:endParaRPr lang="sr-Latn-R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Cross-border valley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Ideal position for a hydrogen hub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renewables </a:t>
                      </a:r>
                      <a:endParaRPr lang="sr-Latn-R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 and solar energy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industrial base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Excellent port facilities</a:t>
                      </a:r>
                      <a:endParaRPr lang="sr-Latn-R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 power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Cross-border hydrogen pipeline transmission infrastructure</a:t>
                      </a:r>
                      <a:endParaRPr lang="sr-Latn-R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 energy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to local industries and transportation networks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098745"/>
                  </a:ext>
                </a:extLst>
              </a:tr>
              <a:tr h="6585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PRODUCTION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5,000 T/year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36,500 T/year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T/year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T/year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497969"/>
                  </a:ext>
                </a:extLst>
              </a:tr>
              <a:tr h="13259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EU: €25 million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Public-private co-funding: over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€300 mil</a:t>
                      </a:r>
                      <a:endParaRPr lang="sr-Latn-R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EU: €20 million 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Public-private co-funding: €70-80 mil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EU: €25 million, 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Partners: €8 million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value of </a:t>
                      </a:r>
                      <a:r>
                        <a:rPr lang="en-GB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over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€4billion</a:t>
                      </a:r>
                      <a:endParaRPr lang="sr-Latn-R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€17.60 million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6295606"/>
                  </a:ext>
                </a:extLst>
              </a:tr>
              <a:tr h="8251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DURATION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2023 - 2029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2020 - 2025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2023 - 2028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2020 - 2035</a:t>
                      </a:r>
                      <a:endParaRPr lang="sr-Latn-R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4258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2F180C-09D6-34CA-A419-7AD0C7EA821D}"/>
              </a:ext>
            </a:extLst>
          </p:cNvPr>
          <p:cNvSpPr txBox="1"/>
          <p:nvPr/>
        </p:nvSpPr>
        <p:spPr>
          <a:xfrm>
            <a:off x="489619" y="726519"/>
            <a:ext cx="439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Strategic benchmarking</a:t>
            </a:r>
          </a:p>
        </p:txBody>
      </p:sp>
    </p:spTree>
    <p:extLst>
      <p:ext uri="{BB962C8B-B14F-4D97-AF65-F5344CB8AC3E}">
        <p14:creationId xmlns:p14="http://schemas.microsoft.com/office/powerpoint/2010/main" val="403123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B5C00-4D02-EF1D-0B33-8CE9C6CA3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F297-FB81-5011-D467-5FF6B3F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44" y="704134"/>
            <a:ext cx="2314119" cy="966069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>RISKS</a:t>
            </a: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983CFE1B-D404-44D0-F4AE-13E620D1C0B8}"/>
              </a:ext>
            </a:extLst>
          </p:cNvPr>
          <p:cNvSpPr/>
          <p:nvPr/>
        </p:nvSpPr>
        <p:spPr>
          <a:xfrm>
            <a:off x="-1" y="536303"/>
            <a:ext cx="7830105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154E0429-C75D-DEC4-B51A-2C57078E347B}"/>
              </a:ext>
            </a:extLst>
          </p:cNvPr>
          <p:cNvSpPr txBox="1"/>
          <p:nvPr/>
        </p:nvSpPr>
        <p:spPr>
          <a:xfrm>
            <a:off x="139337" y="627079"/>
            <a:ext cx="755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among the hydrogen valleys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096ED6-F97C-C06C-8370-F1B54F6DE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53516"/>
              </p:ext>
            </p:extLst>
          </p:nvPr>
        </p:nvGraphicFramePr>
        <p:xfrm>
          <a:off x="583706" y="2248301"/>
          <a:ext cx="7976587" cy="3905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3841">
                  <a:extLst>
                    <a:ext uri="{9D8B030D-6E8A-4147-A177-3AD203B41FA5}">
                      <a16:colId xmlns:a16="http://schemas.microsoft.com/office/drawing/2014/main" val="1066700811"/>
                    </a:ext>
                  </a:extLst>
                </a:gridCol>
                <a:gridCol w="1822476">
                  <a:extLst>
                    <a:ext uri="{9D8B030D-6E8A-4147-A177-3AD203B41FA5}">
                      <a16:colId xmlns:a16="http://schemas.microsoft.com/office/drawing/2014/main" val="906145762"/>
                    </a:ext>
                  </a:extLst>
                </a:gridCol>
                <a:gridCol w="2441751">
                  <a:extLst>
                    <a:ext uri="{9D8B030D-6E8A-4147-A177-3AD203B41FA5}">
                      <a16:colId xmlns:a16="http://schemas.microsoft.com/office/drawing/2014/main" val="1420217775"/>
                    </a:ext>
                  </a:extLst>
                </a:gridCol>
                <a:gridCol w="1698519">
                  <a:extLst>
                    <a:ext uri="{9D8B030D-6E8A-4147-A177-3AD203B41FA5}">
                      <a16:colId xmlns:a16="http://schemas.microsoft.com/office/drawing/2014/main" val="3034476631"/>
                    </a:ext>
                  </a:extLst>
                </a:gridCol>
              </a:tblGrid>
              <a:tr h="827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</a:rPr>
                        <a:t>KEY AREAS </a:t>
                      </a:r>
                      <a:endParaRPr lang="sr-Latn-RS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>
                          <a:solidFill>
                            <a:schemeClr val="bg1"/>
                          </a:solidFill>
                        </a:rPr>
                        <a:t>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>
                          <a:solidFill>
                            <a:schemeClr val="bg1"/>
                          </a:solidFill>
                        </a:rPr>
                        <a:t>SCOPE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>
                          <a:solidFill>
                            <a:schemeClr val="bg1"/>
                          </a:solidFill>
                        </a:rPr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238929"/>
                  </a:ext>
                </a:extLst>
              </a:tr>
              <a:tr h="769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kern="1200" dirty="0">
                          <a:solidFill>
                            <a:schemeClr val="tx1"/>
                          </a:solidFill>
                          <a:effectLst/>
                        </a:rPr>
                        <a:t>NAHV</a:t>
                      </a:r>
                      <a:endParaRPr lang="sr-Latn-R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</a:rPr>
                        <a:t>Bottom-up</a:t>
                      </a:r>
                      <a:endParaRPr lang="sr-Latn-R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</a:rPr>
                        <a:t>Industry-agnostic </a:t>
                      </a:r>
                      <a:endParaRPr lang="sr-Latn-R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Broad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1154874"/>
                  </a:ext>
                </a:extLst>
              </a:tr>
              <a:tr h="769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</a:rPr>
                        <a:t>HEAVENN</a:t>
                      </a:r>
                      <a:endParaRPr lang="sr-Latn-R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</a:rPr>
                        <a:t>Bottom-up</a:t>
                      </a:r>
                      <a:endParaRPr lang="sr-Latn-R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</a:rPr>
                        <a:t>Industry-agnostic </a:t>
                      </a:r>
                      <a:endParaRPr lang="sr-Latn-R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Broad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60885"/>
                  </a:ext>
                </a:extLst>
              </a:tr>
              <a:tr h="769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</a:rPr>
                        <a:t>BalticSeaH2</a:t>
                      </a:r>
                      <a:endParaRPr lang="sr-Latn-R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/>
                        <a:t>Top-down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</a:rPr>
                        <a:t>Industry-agnostic </a:t>
                      </a:r>
                      <a:endParaRPr lang="sr-Latn-R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Broad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44308"/>
                  </a:ext>
                </a:extLst>
              </a:tr>
              <a:tr h="769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kern="1200" dirty="0">
                          <a:solidFill>
                            <a:schemeClr val="tx1"/>
                          </a:solidFill>
                          <a:effectLst/>
                        </a:rPr>
                        <a:t>eFarm</a:t>
                      </a:r>
                      <a:endParaRPr lang="sr-Latn-R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</a:rPr>
                        <a:t>Bottom-up</a:t>
                      </a:r>
                      <a:endParaRPr lang="sr-Latn-R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</a:rPr>
                        <a:t>Industry-</a:t>
                      </a:r>
                      <a:r>
                        <a:rPr lang="sr-Latn-RS" sz="2000" b="0" kern="1200" dirty="0">
                          <a:solidFill>
                            <a:schemeClr val="dk1"/>
                          </a:solidFill>
                          <a:effectLst/>
                        </a:rPr>
                        <a:t>focused</a:t>
                      </a:r>
                      <a:endParaRPr lang="sr-Latn-R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/>
                        <a:t>Narrow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53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7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C19E-2F25-F5E3-7E43-0C94B0B5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4629068"/>
            <a:ext cx="7273089" cy="1458912"/>
          </a:xfrm>
        </p:spPr>
        <p:txBody>
          <a:bodyPr/>
          <a:lstStyle/>
          <a:p>
            <a:r>
              <a:rPr lang="en-GB" sz="3200" dirty="0"/>
              <a:t>“Hydrogen valleys are projects developed </a:t>
            </a:r>
            <a:r>
              <a:rPr lang="en-GB" sz="3200" b="1" dirty="0">
                <a:solidFill>
                  <a:schemeClr val="tx2"/>
                </a:solidFill>
              </a:rPr>
              <a:t>within the context of a particular region</a:t>
            </a:r>
            <a:r>
              <a:rPr lang="en-GB" sz="3200" dirty="0"/>
              <a:t>, port or other location; therefore, they have specific characteristics that determine the hydrogen technologies used. </a:t>
            </a:r>
            <a:r>
              <a:rPr lang="en-GB" sz="3200" b="1" dirty="0"/>
              <a:t>However, their best practices should be replicable across different projects.</a:t>
            </a:r>
            <a:r>
              <a:rPr lang="en-GB" sz="3200" dirty="0"/>
              <a:t>”</a:t>
            </a:r>
          </a:p>
          <a:p>
            <a:endParaRPr lang="en-GB" dirty="0"/>
          </a:p>
          <a:p>
            <a:pPr algn="r"/>
            <a:r>
              <a:rPr lang="en-GB" sz="2400" dirty="0"/>
              <a:t>- Interviewee NAHV2</a:t>
            </a:r>
          </a:p>
          <a:p>
            <a:endParaRPr lang="en-GB" dirty="0"/>
          </a:p>
        </p:txBody>
      </p:sp>
      <p:pic>
        <p:nvPicPr>
          <p:cNvPr id="6" name="Slika 2">
            <a:extLst>
              <a:ext uri="{FF2B5EF4-FFF2-40B4-BE49-F238E27FC236}">
                <a16:creationId xmlns:a16="http://schemas.microsoft.com/office/drawing/2014/main" id="{3252E52C-C9B3-352B-65C1-1C467B80F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2" b="92540" l="4070" r="95349">
                        <a14:foregroundMark x1="70640" y1="13105" x2="71221" y2="15121"/>
                        <a14:foregroundMark x1="78634" y1="13911" x2="79942" y2="16331"/>
                        <a14:foregroundMark x1="89971" y1="15927" x2="89971" y2="17540"/>
                      </a14:backgroundRemoval>
                    </a14:imgEffect>
                  </a14:imgLayer>
                </a14:imgProps>
              </a:ext>
            </a:extLst>
          </a:blip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26CE-BC4C-F20D-0805-B7327BC24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66E9-CFDE-A9D8-2FCD-AE181591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44" y="704134"/>
            <a:ext cx="2314119" cy="966069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8010-8940-C65F-93E4-C4ABB3D7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39" y="1847442"/>
            <a:ext cx="3687943" cy="46545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A71E13A8-3BC3-6C5F-7204-437D02B31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r="22278"/>
          <a:stretch/>
        </p:blipFill>
        <p:spPr>
          <a:xfrm>
            <a:off x="2414816" y="1430710"/>
            <a:ext cx="4314369" cy="4553914"/>
          </a:xfrm>
          <a:prstGeom prst="rect">
            <a:avLst/>
          </a:prstGeom>
        </p:spPr>
      </p:pic>
      <p:sp>
        <p:nvSpPr>
          <p:cNvPr id="16" name="Pravokotnik 15">
            <a:extLst>
              <a:ext uri="{FF2B5EF4-FFF2-40B4-BE49-F238E27FC236}">
                <a16:creationId xmlns:a16="http://schemas.microsoft.com/office/drawing/2014/main" id="{8C497F84-EC34-2B94-01E5-C642E76CB6CD}"/>
              </a:ext>
            </a:extLst>
          </p:cNvPr>
          <p:cNvSpPr/>
          <p:nvPr/>
        </p:nvSpPr>
        <p:spPr>
          <a:xfrm>
            <a:off x="6059214" y="5348770"/>
            <a:ext cx="253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Insufficient knowledge about hydrogen</a:t>
            </a:r>
            <a:r>
              <a:rPr lang="sl-SI" dirty="0"/>
              <a:t> </a:t>
            </a:r>
            <a:endParaRPr lang="en-US" dirty="0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16CE5512-EC70-A5BC-350E-B9B11ADAC1B1}"/>
              </a:ext>
            </a:extLst>
          </p:cNvPr>
          <p:cNvSpPr/>
          <p:nvPr/>
        </p:nvSpPr>
        <p:spPr>
          <a:xfrm>
            <a:off x="495144" y="5343762"/>
            <a:ext cx="2314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Resistance from civil society 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355BE330-B23E-508A-1287-285646AD3FB8}"/>
              </a:ext>
            </a:extLst>
          </p:cNvPr>
          <p:cNvSpPr/>
          <p:nvPr/>
        </p:nvSpPr>
        <p:spPr>
          <a:xfrm>
            <a:off x="6399236" y="1819280"/>
            <a:ext cx="2306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Inefficient hydrogen utilization in industry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02C27FB0-F71C-1722-F40C-DFAAC5EE2D3B}"/>
              </a:ext>
            </a:extLst>
          </p:cNvPr>
          <p:cNvSpPr/>
          <p:nvPr/>
        </p:nvSpPr>
        <p:spPr>
          <a:xfrm>
            <a:off x="463337" y="1824128"/>
            <a:ext cx="2614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Need for government support</a:t>
            </a:r>
            <a:endParaRPr lang="en-US" b="1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DA81FB2D-3005-F941-6935-12DC68A897B5}"/>
              </a:ext>
            </a:extLst>
          </p:cNvPr>
          <p:cNvSpPr/>
          <p:nvPr/>
        </p:nvSpPr>
        <p:spPr>
          <a:xfrm>
            <a:off x="0" y="536303"/>
            <a:ext cx="3596640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54A60C03-C2B5-C916-B192-3CF1D0716A9D}"/>
              </a:ext>
            </a:extLst>
          </p:cNvPr>
          <p:cNvSpPr txBox="1"/>
          <p:nvPr/>
        </p:nvSpPr>
        <p:spPr>
          <a:xfrm>
            <a:off x="278676" y="584569"/>
            <a:ext cx="1924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Raven povezovalnik 6"/>
          <p:cNvCxnSpPr/>
          <p:nvPr/>
        </p:nvCxnSpPr>
        <p:spPr>
          <a:xfrm flipV="1">
            <a:off x="6297459" y="2451181"/>
            <a:ext cx="156681" cy="139347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6422696" y="2459652"/>
            <a:ext cx="2236321" cy="1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6102759" y="5046562"/>
            <a:ext cx="234984" cy="27041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6317366" y="5324949"/>
            <a:ext cx="2236321" cy="1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 flipH="1" flipV="1">
            <a:off x="2704942" y="2465192"/>
            <a:ext cx="208642" cy="159135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484984" y="2471663"/>
            <a:ext cx="2236321" cy="1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 flipV="1">
            <a:off x="2981669" y="5150395"/>
            <a:ext cx="191913" cy="198375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589434" y="5342558"/>
            <a:ext cx="2414937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6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963262" y="2982902"/>
            <a:ext cx="4684350" cy="1882548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strong government backing</a:t>
            </a:r>
            <a:endParaRPr lang="sl-SI" dirty="0"/>
          </a:p>
          <a:p>
            <a:r>
              <a:rPr lang="en-GB" dirty="0"/>
              <a:t>supported upgrades to existing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new</a:t>
            </a:r>
            <a:r>
              <a:rPr lang="sl-SI" dirty="0"/>
              <a:t> </a:t>
            </a:r>
            <a:r>
              <a:rPr lang="en-GB" dirty="0"/>
              <a:t>infrastructure</a:t>
            </a:r>
            <a:r>
              <a:rPr lang="sl-SI" dirty="0"/>
              <a:t> (</a:t>
            </a:r>
            <a:r>
              <a:rPr lang="en-GB" dirty="0"/>
              <a:t>pipelines and hydrogen storage</a:t>
            </a:r>
            <a:r>
              <a:rPr lang="sl-SI" dirty="0"/>
              <a:t>)</a:t>
            </a:r>
          </a:p>
          <a:p>
            <a:endParaRPr lang="en-US" dirty="0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6" t="22444" r="37778" b="26593"/>
          <a:stretch/>
        </p:blipFill>
        <p:spPr>
          <a:xfrm>
            <a:off x="624155" y="2621823"/>
            <a:ext cx="2695569" cy="2604707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78676" y="711258"/>
            <a:ext cx="3606208" cy="516062"/>
          </a:xfrm>
        </p:spPr>
        <p:txBody>
          <a:bodyPr>
            <a:normAutofit fontScale="90000"/>
          </a:bodyPr>
          <a:lstStyle/>
          <a:p>
            <a:r>
              <a:rPr lang="sl-SI" sz="4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HEAVENN</a:t>
            </a:r>
            <a:r>
              <a:rPr lang="sl-SI" dirty="0">
                <a:solidFill>
                  <a:schemeClr val="tx2"/>
                </a:solidFill>
                <a:latin typeface="+mn-lt"/>
              </a:rPr>
              <a:t> 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3" name="Pravokotnik 32"/>
          <p:cNvSpPr/>
          <p:nvPr/>
        </p:nvSpPr>
        <p:spPr>
          <a:xfrm flipV="1">
            <a:off x="0" y="1399957"/>
            <a:ext cx="7426960" cy="45719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102B4-8158-7BF9-5DF3-3AA456790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1" y="5833332"/>
            <a:ext cx="657990" cy="5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869691" y="2021617"/>
            <a:ext cx="4849813" cy="3148717"/>
          </a:xfrm>
        </p:spPr>
        <p:txBody>
          <a:bodyPr/>
          <a:lstStyle/>
          <a:p>
            <a:r>
              <a:rPr lang="en-GB" dirty="0"/>
              <a:t>Helsinki Hydrogen Hub, a 3 MW facility</a:t>
            </a:r>
            <a:endParaRPr lang="sl-SI" dirty="0"/>
          </a:p>
          <a:p>
            <a:r>
              <a:rPr lang="sl-SI" b="1" dirty="0">
                <a:solidFill>
                  <a:schemeClr val="tx2"/>
                </a:solidFill>
              </a:rPr>
              <a:t>4 </a:t>
            </a:r>
            <a:r>
              <a:rPr lang="en-GB" b="1" dirty="0">
                <a:solidFill>
                  <a:schemeClr val="tx2"/>
                </a:solidFill>
              </a:rPr>
              <a:t>different sectors: electricity, transportation, heating and hydrogen</a:t>
            </a:r>
            <a:r>
              <a:rPr lang="sl-SI" b="1" dirty="0">
                <a:solidFill>
                  <a:schemeClr val="tx2"/>
                </a:solidFill>
              </a:rPr>
              <a:t> + </a:t>
            </a:r>
            <a:r>
              <a:rPr lang="sl-SI" b="1" dirty="0" err="1">
                <a:solidFill>
                  <a:schemeClr val="tx2"/>
                </a:solidFill>
              </a:rPr>
              <a:t>flexibility</a:t>
            </a:r>
            <a:r>
              <a:rPr lang="sl-SI" b="1" dirty="0">
                <a:solidFill>
                  <a:schemeClr val="tx2"/>
                </a:solidFill>
              </a:rPr>
              <a:t> </a:t>
            </a:r>
          </a:p>
          <a:p>
            <a:r>
              <a:rPr lang="en-GB" dirty="0"/>
              <a:t>integrated with Helsinki’s district heating network</a:t>
            </a:r>
            <a:r>
              <a:rPr lang="sl-SI" dirty="0"/>
              <a:t>, r</a:t>
            </a:r>
            <a:r>
              <a:rPr lang="en-GB" dirty="0" err="1"/>
              <a:t>eusing</a:t>
            </a:r>
            <a:r>
              <a:rPr lang="en-GB" dirty="0"/>
              <a:t> waste heat</a:t>
            </a:r>
            <a:r>
              <a:rPr lang="sl-SI" dirty="0"/>
              <a:t>, </a:t>
            </a:r>
            <a:r>
              <a:rPr lang="sl-SI" dirty="0" err="1"/>
              <a:t>over</a:t>
            </a:r>
            <a:r>
              <a:rPr lang="sl-SI" dirty="0"/>
              <a:t> </a:t>
            </a:r>
            <a:r>
              <a:rPr lang="en-GB" dirty="0"/>
              <a:t>90% energy efficiency</a:t>
            </a:r>
            <a:endParaRPr lang="sl-SI" dirty="0"/>
          </a:p>
          <a:p>
            <a:r>
              <a:rPr lang="en-GB" dirty="0"/>
              <a:t>maximizes resource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en-GB" dirty="0"/>
              <a:t>supports circular economy principles.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Pravokotnik 30"/>
          <p:cNvSpPr/>
          <p:nvPr/>
        </p:nvSpPr>
        <p:spPr>
          <a:xfrm flipV="1">
            <a:off x="0" y="1399957"/>
            <a:ext cx="7426960" cy="45719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2"/>
          <p:cNvSpPr txBox="1">
            <a:spLocks/>
          </p:cNvSpPr>
          <p:nvPr/>
        </p:nvSpPr>
        <p:spPr>
          <a:xfrm>
            <a:off x="278675" y="711258"/>
            <a:ext cx="7487937" cy="5160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3H2 PRODUCTION PLANT</a:t>
            </a:r>
            <a:r>
              <a:rPr lang="sl-SI" sz="4400" dirty="0">
                <a:solidFill>
                  <a:schemeClr val="tx2"/>
                </a:solidFill>
                <a:latin typeface="+mn-lt"/>
              </a:rPr>
              <a:t> </a:t>
            </a:r>
            <a:endParaRPr lang="en-US" sz="4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6" t="22444" r="37778" b="26593"/>
          <a:stretch/>
        </p:blipFill>
        <p:spPr>
          <a:xfrm>
            <a:off x="624155" y="2621823"/>
            <a:ext cx="2695569" cy="26047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56" b="71944" l="36094" r="63906">
                        <a14:foregroundMark x1="51771" y1="44630" x2="55156" y2="44722"/>
                        <a14:foregroundMark x1="56771" y1="46944" x2="52448" y2="43056"/>
                        <a14:foregroundMark x1="51719" y1="37130" x2="52188" y2="43611"/>
                        <a14:foregroundMark x1="53646" y1="38148" x2="53490" y2="44074"/>
                        <a14:foregroundMark x1="55000" y1="41852" x2="56094" y2="39074"/>
                        <a14:foregroundMark x1="56198" y1="39352" x2="58385" y2="39444"/>
                        <a14:foregroundMark x1="58802" y1="40463" x2="59115" y2="4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26988" r="32555" b="26198"/>
          <a:stretch/>
        </p:blipFill>
        <p:spPr>
          <a:xfrm>
            <a:off x="394868" y="2712851"/>
            <a:ext cx="3245536" cy="2457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7C595B-C32B-4A6C-724E-425CBA77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756" t="25006" r="17946" b="26249"/>
          <a:stretch/>
        </p:blipFill>
        <p:spPr>
          <a:xfrm>
            <a:off x="408614" y="5927052"/>
            <a:ext cx="770721" cy="5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848392" y="1848115"/>
            <a:ext cx="4555731" cy="3474667"/>
          </a:xfrm>
        </p:spPr>
        <p:txBody>
          <a:bodyPr/>
          <a:lstStyle/>
          <a:p>
            <a:pPr algn="just"/>
            <a:endParaRPr lang="sl-SI" dirty="0"/>
          </a:p>
          <a:p>
            <a:r>
              <a:rPr lang="en-GB" b="1" dirty="0">
                <a:solidFill>
                  <a:srgbClr val="FF0000"/>
                </a:solidFill>
              </a:rPr>
              <a:t>Local </a:t>
            </a:r>
            <a:r>
              <a:rPr lang="sl-SI" b="1" dirty="0">
                <a:solidFill>
                  <a:srgbClr val="FF0000"/>
                </a:solidFill>
              </a:rPr>
              <a:t>stakeholder participation</a:t>
            </a:r>
          </a:p>
          <a:p>
            <a:pPr algn="just"/>
            <a:r>
              <a:rPr lang="sl-SI" dirty="0" err="1"/>
              <a:t>informational</a:t>
            </a:r>
            <a:r>
              <a:rPr lang="sl-SI" dirty="0"/>
              <a:t> </a:t>
            </a:r>
            <a:r>
              <a:rPr lang="sl-SI" dirty="0" err="1"/>
              <a:t>workshops</a:t>
            </a:r>
            <a:endParaRPr lang="sl-SI" dirty="0"/>
          </a:p>
          <a:p>
            <a:pPr algn="just"/>
            <a:r>
              <a:rPr lang="sl-SI" dirty="0" err="1"/>
              <a:t>opportunity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citizen-owned</a:t>
            </a:r>
            <a:r>
              <a:rPr lang="sl-SI" dirty="0"/>
              <a:t> </a:t>
            </a:r>
            <a:r>
              <a:rPr lang="sl-SI" dirty="0" err="1"/>
              <a:t>wind</a:t>
            </a:r>
            <a:r>
              <a:rPr lang="sl-SI" dirty="0"/>
              <a:t> farm</a:t>
            </a:r>
          </a:p>
          <a:p>
            <a:pPr algn="just"/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incentives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local</a:t>
            </a:r>
            <a:r>
              <a:rPr lang="sl-SI" dirty="0"/>
              <a:t> to </a:t>
            </a:r>
            <a:r>
              <a:rPr lang="sl-SI" dirty="0" err="1"/>
              <a:t>adopt</a:t>
            </a:r>
            <a:r>
              <a:rPr lang="sl-SI" dirty="0"/>
              <a:t> </a:t>
            </a:r>
            <a:r>
              <a:rPr lang="sl-SI" dirty="0" err="1"/>
              <a:t>hydrogen</a:t>
            </a:r>
            <a:r>
              <a:rPr lang="sl-SI" dirty="0"/>
              <a:t> </a:t>
            </a:r>
            <a:r>
              <a:rPr lang="sl-SI" dirty="0" err="1"/>
              <a:t>vehicles</a:t>
            </a:r>
            <a:endParaRPr lang="sl-SI" dirty="0"/>
          </a:p>
          <a:p>
            <a:pPr algn="just"/>
            <a:r>
              <a:rPr lang="sl-SI" dirty="0" err="1"/>
              <a:t>employ</a:t>
            </a:r>
            <a:r>
              <a:rPr lang="sl-SI" dirty="0"/>
              <a:t> </a:t>
            </a:r>
            <a:r>
              <a:rPr lang="sl-SI" dirty="0" err="1"/>
              <a:t>local</a:t>
            </a:r>
            <a:r>
              <a:rPr lang="sl-SI" dirty="0"/>
              <a:t> </a:t>
            </a:r>
            <a:r>
              <a:rPr lang="sl-SI" dirty="0" err="1"/>
              <a:t>workers</a:t>
            </a:r>
            <a:endParaRPr lang="sl-SI" dirty="0"/>
          </a:p>
        </p:txBody>
      </p:sp>
      <p:sp>
        <p:nvSpPr>
          <p:cNvPr id="31" name="Pravokotnik 30"/>
          <p:cNvSpPr/>
          <p:nvPr/>
        </p:nvSpPr>
        <p:spPr>
          <a:xfrm flipV="1">
            <a:off x="0" y="1399957"/>
            <a:ext cx="7426960" cy="45719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2"/>
          <p:cNvSpPr txBox="1">
            <a:spLocks/>
          </p:cNvSpPr>
          <p:nvPr/>
        </p:nvSpPr>
        <p:spPr>
          <a:xfrm>
            <a:off x="278675" y="711258"/>
            <a:ext cx="7487937" cy="5160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eFarm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56" b="71944" l="36094" r="63906">
                        <a14:foregroundMark x1="51771" y1="44630" x2="55156" y2="44722"/>
                        <a14:foregroundMark x1="56771" y1="46944" x2="52448" y2="43056"/>
                        <a14:foregroundMark x1="51719" y1="37130" x2="52188" y2="43611"/>
                        <a14:foregroundMark x1="53646" y1="38148" x2="53490" y2="44074"/>
                        <a14:foregroundMark x1="55000" y1="41852" x2="56094" y2="39074"/>
                        <a14:foregroundMark x1="56198" y1="39352" x2="58385" y2="39444"/>
                        <a14:foregroundMark x1="58802" y1="40463" x2="59115" y2="4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26988" r="32555" b="26198"/>
          <a:stretch/>
        </p:blipFill>
        <p:spPr>
          <a:xfrm>
            <a:off x="356768" y="2695433"/>
            <a:ext cx="3245536" cy="245748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26790" r="35000" b="25802"/>
          <a:stretch/>
        </p:blipFill>
        <p:spPr>
          <a:xfrm>
            <a:off x="602856" y="2695433"/>
            <a:ext cx="2753360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C0C44-11D2-DD00-836A-C526C55D94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997" b="22040"/>
          <a:stretch/>
        </p:blipFill>
        <p:spPr>
          <a:xfrm>
            <a:off x="356768" y="5900971"/>
            <a:ext cx="1007160" cy="5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733AF-ADA4-B3E1-389B-DA872C3E3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6A16C-35A1-F48C-C6BB-F7C66989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/>
          </a:p>
          <a:p>
            <a:r>
              <a:rPr lang="en-GB" b="1" dirty="0"/>
              <a:t>First strategic benchmarking study </a:t>
            </a:r>
          </a:p>
          <a:p>
            <a:r>
              <a:rPr lang="en-GB" dirty="0"/>
              <a:t>Young initiative – hydrogen valleys</a:t>
            </a:r>
          </a:p>
          <a:p>
            <a:r>
              <a:rPr lang="en-GB" dirty="0"/>
              <a:t>Potential for monitoring from beginning and future research development </a:t>
            </a:r>
          </a:p>
          <a:p>
            <a:r>
              <a:rPr lang="en-GB" dirty="0"/>
              <a:t>Similarities and differences in approaches of forming hydrogen valleys across the Europe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ravokotnik 30">
            <a:extLst>
              <a:ext uri="{FF2B5EF4-FFF2-40B4-BE49-F238E27FC236}">
                <a16:creationId xmlns:a16="http://schemas.microsoft.com/office/drawing/2014/main" id="{A60CEA5F-4F38-B63B-50BA-E6EDA622BF4E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1E246-495B-34E4-0B0F-59502C8F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24619"/>
            <a:ext cx="8115300" cy="96606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endParaRPr lang="sl-SI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52531C16-C1EE-723C-EBF4-FBE191E8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776469"/>
            <a:ext cx="1046348" cy="6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56" b="71944" l="36094" r="63906">
                        <a14:foregroundMark x1="51771" y1="44630" x2="55156" y2="44722"/>
                        <a14:foregroundMark x1="56771" y1="46944" x2="52448" y2="43056"/>
                        <a14:foregroundMark x1="51719" y1="37130" x2="52188" y2="43611"/>
                        <a14:foregroundMark x1="53646" y1="38148" x2="53490" y2="44074"/>
                        <a14:foregroundMark x1="55000" y1="41852" x2="56094" y2="39074"/>
                        <a14:foregroundMark x1="56198" y1="39352" x2="58385" y2="39444"/>
                        <a14:foregroundMark x1="58802" y1="40463" x2="59115" y2="4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26988" r="32555" b="26198"/>
          <a:stretch/>
        </p:blipFill>
        <p:spPr>
          <a:xfrm>
            <a:off x="221656" y="2811127"/>
            <a:ext cx="3245536" cy="2457483"/>
          </a:xfrm>
          <a:prstGeom prst="rect">
            <a:avLst/>
          </a:prstGeom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13480" y="3191816"/>
            <a:ext cx="5181600" cy="1587874"/>
          </a:xfrm>
        </p:spPr>
        <p:txBody>
          <a:bodyPr/>
          <a:lstStyle/>
          <a:p>
            <a:r>
              <a:rPr lang="en-GB" dirty="0"/>
              <a:t>an investment in the future, focusing on young people –</a:t>
            </a:r>
            <a:r>
              <a:rPr lang="en-GB" b="1" dirty="0">
                <a:solidFill>
                  <a:schemeClr val="tx2"/>
                </a:solidFill>
              </a:rPr>
              <a:t>tomorrow’s</a:t>
            </a: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innovators and decision makers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Pravokotnik 30"/>
          <p:cNvSpPr/>
          <p:nvPr/>
        </p:nvSpPr>
        <p:spPr>
          <a:xfrm flipV="1">
            <a:off x="0" y="1399957"/>
            <a:ext cx="7426960" cy="45719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2"/>
          <p:cNvSpPr txBox="1">
            <a:spLocks/>
          </p:cNvSpPr>
          <p:nvPr/>
        </p:nvSpPr>
        <p:spPr>
          <a:xfrm>
            <a:off x="278675" y="711258"/>
            <a:ext cx="7487937" cy="5160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H2 STUDENT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25210" r="37889" b="24617"/>
          <a:stretch/>
        </p:blipFill>
        <p:spPr>
          <a:xfrm>
            <a:off x="628256" y="2695433"/>
            <a:ext cx="2702560" cy="2580640"/>
          </a:xfrm>
          <a:prstGeom prst="rect">
            <a:avLst/>
          </a:prstGeom>
        </p:spPr>
      </p:pic>
      <p:pic>
        <p:nvPicPr>
          <p:cNvPr id="4" name="Picture 3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14D724A2-FD12-3D7E-7541-639ABF8F1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9" y="5968341"/>
            <a:ext cx="961044" cy="5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vsebine 7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11686" r="25263" b="11753"/>
          <a:stretch/>
        </p:blipFill>
        <p:spPr>
          <a:xfrm>
            <a:off x="1936366" y="1017000"/>
            <a:ext cx="5271268" cy="4824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2664107" y="1332636"/>
            <a:ext cx="1988916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  <p:sp>
        <p:nvSpPr>
          <p:cNvPr id="2" name="Označba mesta vsebine 1"/>
          <p:cNvSpPr>
            <a:spLocks noGrp="1"/>
          </p:cNvSpPr>
          <p:nvPr>
            <p:ph idx="4294967295"/>
          </p:nvPr>
        </p:nvSpPr>
        <p:spPr>
          <a:xfrm>
            <a:off x="937549" y="1332636"/>
            <a:ext cx="8115300" cy="4654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working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together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/>
              <a:t>and focusing on </a:t>
            </a:r>
            <a:r>
              <a:rPr lang="en-GB" sz="3600" b="1" dirty="0">
                <a:solidFill>
                  <a:schemeClr val="tx2"/>
                </a:solidFill>
              </a:rPr>
              <a:t>innovation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safety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transparent communication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community benefits</a:t>
            </a:r>
            <a:r>
              <a:rPr lang="en-GB" sz="3600" dirty="0"/>
              <a:t>, and </a:t>
            </a:r>
            <a:r>
              <a:rPr lang="en-GB" sz="3600" b="1" dirty="0">
                <a:solidFill>
                  <a:schemeClr val="tx2"/>
                </a:solidFill>
              </a:rPr>
              <a:t>economic impact</a:t>
            </a:r>
            <a:r>
              <a:rPr lang="en-GB" sz="3600" dirty="0"/>
              <a:t>, </a:t>
            </a:r>
            <a:endParaRPr lang="sl-SI" sz="3600" dirty="0"/>
          </a:p>
          <a:p>
            <a:pPr marL="0" indent="0" algn="just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46893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2664107" y="1332636"/>
            <a:ext cx="1988916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otnik 10"/>
          <p:cNvSpPr/>
          <p:nvPr/>
        </p:nvSpPr>
        <p:spPr>
          <a:xfrm>
            <a:off x="6470248" y="4054615"/>
            <a:ext cx="1782501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  <p:sp>
        <p:nvSpPr>
          <p:cNvPr id="2" name="Označba mesta vsebine 1"/>
          <p:cNvSpPr>
            <a:spLocks noGrp="1"/>
          </p:cNvSpPr>
          <p:nvPr>
            <p:ph idx="4294967295"/>
          </p:nvPr>
        </p:nvSpPr>
        <p:spPr>
          <a:xfrm>
            <a:off x="937549" y="1332636"/>
            <a:ext cx="8115300" cy="4654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working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together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/>
              <a:t>and focusing on </a:t>
            </a:r>
            <a:r>
              <a:rPr lang="en-GB" sz="3600" b="1" dirty="0">
                <a:solidFill>
                  <a:schemeClr val="tx2"/>
                </a:solidFill>
              </a:rPr>
              <a:t>innovation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safety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transparent communication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community benefits</a:t>
            </a:r>
            <a:r>
              <a:rPr lang="en-GB" sz="3600" dirty="0"/>
              <a:t>, and </a:t>
            </a:r>
            <a:r>
              <a:rPr lang="en-GB" sz="3600" b="1" dirty="0">
                <a:solidFill>
                  <a:schemeClr val="tx2"/>
                </a:solidFill>
              </a:rPr>
              <a:t>economic impact</a:t>
            </a:r>
            <a:r>
              <a:rPr lang="en-GB" sz="3600" dirty="0"/>
              <a:t>, </a:t>
            </a:r>
            <a:endParaRPr lang="sl-SI" sz="3600" dirty="0"/>
          </a:p>
          <a:p>
            <a:pPr marL="0" indent="0" algn="just">
              <a:buNone/>
            </a:pPr>
            <a:endParaRPr lang="sl-SI" sz="3600" dirty="0"/>
          </a:p>
          <a:p>
            <a:pPr marL="0" indent="0" algn="just">
              <a:buNone/>
            </a:pPr>
            <a:r>
              <a:rPr lang="en-GB" sz="3600" dirty="0"/>
              <a:t>we can use hydrogen as a </a:t>
            </a:r>
            <a:r>
              <a:rPr lang="en-GB" sz="3600" b="1" dirty="0">
                <a:solidFill>
                  <a:schemeClr val="bg1"/>
                </a:solidFill>
              </a:rPr>
              <a:t>catalyst </a:t>
            </a:r>
            <a:endParaRPr lang="sl-SI" sz="36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80083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632031" y="5324352"/>
            <a:ext cx="1032076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otnik 9"/>
          <p:cNvSpPr/>
          <p:nvPr/>
        </p:nvSpPr>
        <p:spPr>
          <a:xfrm>
            <a:off x="2664107" y="1332636"/>
            <a:ext cx="1988916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otnik 10"/>
          <p:cNvSpPr/>
          <p:nvPr/>
        </p:nvSpPr>
        <p:spPr>
          <a:xfrm>
            <a:off x="6470248" y="4054615"/>
            <a:ext cx="1782501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  <p:sp>
        <p:nvSpPr>
          <p:cNvPr id="2" name="Označba mesta vsebine 1"/>
          <p:cNvSpPr>
            <a:spLocks noGrp="1"/>
          </p:cNvSpPr>
          <p:nvPr>
            <p:ph idx="4294967295"/>
          </p:nvPr>
        </p:nvSpPr>
        <p:spPr>
          <a:xfrm>
            <a:off x="937549" y="1332636"/>
            <a:ext cx="8115300" cy="4654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working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together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/>
              <a:t>and focusing on </a:t>
            </a:r>
            <a:r>
              <a:rPr lang="en-GB" sz="3600" b="1" dirty="0">
                <a:solidFill>
                  <a:schemeClr val="tx2"/>
                </a:solidFill>
              </a:rPr>
              <a:t>innovation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safety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transparent communication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community benefits</a:t>
            </a:r>
            <a:r>
              <a:rPr lang="en-GB" sz="3600" dirty="0"/>
              <a:t>, and </a:t>
            </a:r>
            <a:r>
              <a:rPr lang="en-GB" sz="3600" b="1" dirty="0">
                <a:solidFill>
                  <a:schemeClr val="tx2"/>
                </a:solidFill>
              </a:rPr>
              <a:t>economic impact</a:t>
            </a:r>
            <a:r>
              <a:rPr lang="en-GB" sz="3600" dirty="0"/>
              <a:t>, </a:t>
            </a:r>
            <a:endParaRPr lang="sl-SI" sz="3600" dirty="0"/>
          </a:p>
          <a:p>
            <a:pPr marL="0" indent="0" algn="just">
              <a:buNone/>
            </a:pPr>
            <a:endParaRPr lang="sl-SI" sz="3600" dirty="0"/>
          </a:p>
          <a:p>
            <a:pPr marL="0" indent="0" algn="just">
              <a:buNone/>
            </a:pPr>
            <a:r>
              <a:rPr lang="en-GB" sz="3600" dirty="0"/>
              <a:t>we can use hydrogen as a </a:t>
            </a:r>
            <a:r>
              <a:rPr lang="en-GB" sz="3600" b="1" dirty="0">
                <a:solidFill>
                  <a:schemeClr val="bg1"/>
                </a:solidFill>
              </a:rPr>
              <a:t>catalyst </a:t>
            </a:r>
            <a:endParaRPr lang="sl-SI" sz="36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sl-SI" sz="3600" dirty="0"/>
          </a:p>
          <a:p>
            <a:pPr marL="0" indent="0" algn="just">
              <a:buNone/>
            </a:pPr>
            <a:r>
              <a:rPr lang="en-GB" sz="3600" dirty="0"/>
              <a:t>for </a:t>
            </a:r>
            <a:r>
              <a:rPr lang="en-GB" sz="3600" b="1" dirty="0">
                <a:solidFill>
                  <a:schemeClr val="bg1"/>
                </a:solidFill>
              </a:rPr>
              <a:t>our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770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632031" y="5324352"/>
            <a:ext cx="4953964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otnik 9"/>
          <p:cNvSpPr/>
          <p:nvPr/>
        </p:nvSpPr>
        <p:spPr>
          <a:xfrm>
            <a:off x="2664107" y="1332636"/>
            <a:ext cx="1988916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otnik 10"/>
          <p:cNvSpPr/>
          <p:nvPr/>
        </p:nvSpPr>
        <p:spPr>
          <a:xfrm>
            <a:off x="6470248" y="4054615"/>
            <a:ext cx="1782501" cy="55558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značba mesta vsebine 1"/>
          <p:cNvSpPr>
            <a:spLocks noGrp="1"/>
          </p:cNvSpPr>
          <p:nvPr>
            <p:ph idx="4294967295"/>
          </p:nvPr>
        </p:nvSpPr>
        <p:spPr>
          <a:xfrm>
            <a:off x="937549" y="1332636"/>
            <a:ext cx="8115300" cy="4654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working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together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/>
              <a:t>and focusing on </a:t>
            </a:r>
            <a:r>
              <a:rPr lang="en-GB" sz="3600" b="1" dirty="0">
                <a:solidFill>
                  <a:schemeClr val="tx2"/>
                </a:solidFill>
              </a:rPr>
              <a:t>innovation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safety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transparent communication</a:t>
            </a:r>
            <a:r>
              <a:rPr lang="en-GB" sz="3600" dirty="0"/>
              <a:t>, </a:t>
            </a:r>
            <a:r>
              <a:rPr lang="en-GB" sz="3600" b="1" dirty="0">
                <a:solidFill>
                  <a:schemeClr val="tx2"/>
                </a:solidFill>
              </a:rPr>
              <a:t>community benefits</a:t>
            </a:r>
            <a:r>
              <a:rPr lang="en-GB" sz="3600" dirty="0"/>
              <a:t>, and </a:t>
            </a:r>
            <a:r>
              <a:rPr lang="en-GB" sz="3600" b="1" dirty="0">
                <a:solidFill>
                  <a:schemeClr val="tx2"/>
                </a:solidFill>
              </a:rPr>
              <a:t>economic impact</a:t>
            </a:r>
            <a:r>
              <a:rPr lang="en-GB" sz="3600" dirty="0"/>
              <a:t>, </a:t>
            </a:r>
            <a:endParaRPr lang="sl-SI" sz="3600" dirty="0"/>
          </a:p>
          <a:p>
            <a:pPr marL="0" indent="0" algn="just">
              <a:buNone/>
            </a:pPr>
            <a:endParaRPr lang="sl-SI" sz="3600" dirty="0"/>
          </a:p>
          <a:p>
            <a:pPr marL="0" indent="0" algn="just">
              <a:buNone/>
            </a:pPr>
            <a:r>
              <a:rPr lang="en-GB" sz="3600" dirty="0"/>
              <a:t>we can use hydrogen as a </a:t>
            </a:r>
            <a:r>
              <a:rPr lang="en-GB" sz="3600" b="1" dirty="0">
                <a:solidFill>
                  <a:schemeClr val="bg1"/>
                </a:solidFill>
              </a:rPr>
              <a:t>catalyst </a:t>
            </a:r>
            <a:endParaRPr lang="sl-SI" sz="36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sl-SI" sz="3600" dirty="0"/>
          </a:p>
          <a:p>
            <a:pPr marL="0" indent="0" algn="just">
              <a:buNone/>
            </a:pPr>
            <a:r>
              <a:rPr lang="en-GB" sz="3600" dirty="0"/>
              <a:t>for </a:t>
            </a:r>
            <a:r>
              <a:rPr lang="en-GB" sz="3600" b="1" dirty="0">
                <a:solidFill>
                  <a:schemeClr val="bg1"/>
                </a:solidFill>
              </a:rPr>
              <a:t>our sustainable future</a:t>
            </a:r>
            <a:r>
              <a:rPr lang="sl-SI" sz="3600" b="1" dirty="0">
                <a:solidFill>
                  <a:schemeClr val="bg1"/>
                </a:solidFill>
              </a:rPr>
              <a:t> </a:t>
            </a:r>
            <a:r>
              <a:rPr lang="sl-SI" sz="3600" dirty="0"/>
              <a:t>.</a:t>
            </a:r>
            <a:endParaRPr lang="en-US" sz="36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r="35676"/>
          <a:stretch/>
        </p:blipFill>
        <p:spPr>
          <a:xfrm rot="10800000" flipH="1">
            <a:off x="101600" y="4870202"/>
            <a:ext cx="1656080" cy="1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5D6E5-6FCC-C116-0D89-52D539A3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4DEF1-AE61-17F5-F562-94BAFBDD6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Research questions: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dirty="0"/>
              <a:t>Unique Value Proposition of North Adriatic Hydrogen Valley</a:t>
            </a:r>
          </a:p>
          <a:p>
            <a:r>
              <a:rPr lang="en-GB" dirty="0"/>
              <a:t>Potential benefits for citizens in targeted territories: </a:t>
            </a:r>
          </a:p>
          <a:p>
            <a:pPr marL="0" indent="0">
              <a:buNone/>
            </a:pPr>
            <a:r>
              <a:rPr lang="en-GB" dirty="0"/>
              <a:t>  long-term economic progress and regional development </a:t>
            </a:r>
          </a:p>
          <a:p>
            <a:r>
              <a:rPr lang="en-GB" dirty="0"/>
              <a:t>Risk mitigation and main threats detected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METODOLOGY: In dept interviews of NAHV stakeholders, expert opinions, early experiences and secondary sources </a:t>
            </a:r>
            <a:endParaRPr lang="sl-SI" sz="2000" dirty="0"/>
          </a:p>
        </p:txBody>
      </p:sp>
      <p:sp>
        <p:nvSpPr>
          <p:cNvPr id="5" name="Pravokotnik 30">
            <a:extLst>
              <a:ext uri="{FF2B5EF4-FFF2-40B4-BE49-F238E27FC236}">
                <a16:creationId xmlns:a16="http://schemas.microsoft.com/office/drawing/2014/main" id="{4E7D7F28-7081-5340-B002-3186579078B5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D3B93-FF01-8059-A421-6681602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24619"/>
            <a:ext cx="8115300" cy="966069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sl-SI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0C6C2BDD-C73D-8305-89BA-0376A3E5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776469"/>
            <a:ext cx="1046348" cy="6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4968-F292-9DE5-AA5A-4336E605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Balanced involvement of Government, Industry, Academia and Civil Society = Quadruple helix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ECOSYSTEM in cross-border collaboration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Building the house </a:t>
            </a:r>
          </a:p>
          <a:p>
            <a:r>
              <a:rPr lang="en-GB" dirty="0"/>
              <a:t>Decision making </a:t>
            </a:r>
          </a:p>
          <a:p>
            <a:r>
              <a:rPr lang="en-GB" dirty="0"/>
              <a:t>Knowledge sharing </a:t>
            </a:r>
            <a:endParaRPr lang="sl-SI" dirty="0"/>
          </a:p>
        </p:txBody>
      </p:sp>
      <p:sp>
        <p:nvSpPr>
          <p:cNvPr id="5" name="Pravokotnik 30">
            <a:extLst>
              <a:ext uri="{FF2B5EF4-FFF2-40B4-BE49-F238E27FC236}">
                <a16:creationId xmlns:a16="http://schemas.microsoft.com/office/drawing/2014/main" id="{158800DD-7DC5-E51B-914F-83924E709649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FC2C4-0610-3F44-7F12-E193AD81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24619"/>
            <a:ext cx="8115300" cy="966069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Quadruple Helix </a:t>
            </a:r>
            <a:endParaRPr lang="sl-SI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značba mesta vsebine 7">
            <a:extLst>
              <a:ext uri="{FF2B5EF4-FFF2-40B4-BE49-F238E27FC236}">
                <a16:creationId xmlns:a16="http://schemas.microsoft.com/office/drawing/2014/main" id="{F03AA106-2DB8-2DB9-1AB7-59C81DB5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11686" r="25263" b="11753"/>
          <a:stretch/>
        </p:blipFill>
        <p:spPr>
          <a:xfrm>
            <a:off x="5772711" y="3735067"/>
            <a:ext cx="2852177" cy="2610170"/>
          </a:xfrm>
          <a:prstGeom prst="rect">
            <a:avLst/>
          </a:prstGeom>
        </p:spPr>
      </p:pic>
      <p:pic>
        <p:nvPicPr>
          <p:cNvPr id="7" name="Picture 6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91328E02-87BB-1902-CCE8-1E76736E2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776469"/>
            <a:ext cx="1046348" cy="6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4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791F-67F0-0B41-16A8-0D15F8154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ADC9-12B8-5FAE-0355-3E5DB038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690688"/>
            <a:ext cx="8134348" cy="4654549"/>
          </a:xfrm>
        </p:spPr>
        <p:txBody>
          <a:bodyPr/>
          <a:lstStyle/>
          <a:p>
            <a:r>
              <a:rPr lang="en-GB" dirty="0"/>
              <a:t>Industry drives demand and thus hydrogen adoption in the Quadruple Helix model</a:t>
            </a:r>
          </a:p>
          <a:p>
            <a:r>
              <a:rPr lang="en-GB" b="1" dirty="0">
                <a:solidFill>
                  <a:srgbClr val="D12525"/>
                </a:solidFill>
              </a:rPr>
              <a:t>Cost Challenges</a:t>
            </a:r>
            <a:r>
              <a:rPr lang="en-GB" dirty="0"/>
              <a:t>: Influenced by </a:t>
            </a:r>
            <a:r>
              <a:rPr lang="en-GB" b="1" dirty="0"/>
              <a:t>natural and geopolitical factors </a:t>
            </a:r>
            <a:r>
              <a:rPr lang="en-GB" dirty="0"/>
              <a:t>(renewable energy generation capabilities, transportation, storage)</a:t>
            </a:r>
          </a:p>
          <a:p>
            <a:r>
              <a:rPr lang="en-GB" dirty="0"/>
              <a:t>Electricity costs and strategic advantages </a:t>
            </a:r>
          </a:p>
          <a:p>
            <a:r>
              <a:rPr lang="en-GB" dirty="0"/>
              <a:t>Pollution penalties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D12525"/>
                </a:solidFill>
              </a:rPr>
              <a:t>The industry's willingness to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D12525"/>
                </a:solidFill>
              </a:rPr>
              <a:t> collaborate in hydrogen valleys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D12525"/>
                </a:solidFill>
              </a:rPr>
              <a:t> signals a strong market focus</a:t>
            </a:r>
          </a:p>
        </p:txBody>
      </p:sp>
      <p:sp>
        <p:nvSpPr>
          <p:cNvPr id="5" name="Pravokotnik 30">
            <a:extLst>
              <a:ext uri="{FF2B5EF4-FFF2-40B4-BE49-F238E27FC236}">
                <a16:creationId xmlns:a16="http://schemas.microsoft.com/office/drawing/2014/main" id="{8ED9A196-2EDA-0395-FF15-FA5103E4D18C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4C907-D00D-CAD2-9CB6-55D51D6A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24619"/>
            <a:ext cx="8115300" cy="966069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</a:t>
            </a:r>
            <a:endParaRPr lang="sl-SI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FC9319-F847-75A8-7B92-BB8DCE70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56" b="71944" l="36094" r="63906">
                        <a14:foregroundMark x1="51771" y1="44630" x2="55156" y2="44722"/>
                        <a14:foregroundMark x1="56771" y1="46944" x2="52448" y2="43056"/>
                        <a14:foregroundMark x1="51719" y1="37130" x2="52188" y2="43611"/>
                        <a14:foregroundMark x1="53646" y1="38148" x2="53490" y2="44074"/>
                        <a14:foregroundMark x1="55000" y1="41852" x2="56094" y2="39074"/>
                        <a14:foregroundMark x1="56198" y1="39352" x2="58385" y2="39444"/>
                        <a14:foregroundMark x1="58802" y1="40463" x2="59115" y2="4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26988" r="32555" b="26198"/>
          <a:stretch/>
        </p:blipFill>
        <p:spPr>
          <a:xfrm>
            <a:off x="5679562" y="4017962"/>
            <a:ext cx="3245536" cy="2457483"/>
          </a:xfrm>
          <a:prstGeom prst="rect">
            <a:avLst/>
          </a:prstGeom>
        </p:spPr>
      </p:pic>
      <p:pic>
        <p:nvPicPr>
          <p:cNvPr id="7" name="Picture 6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76EF53AC-1759-11C5-D037-50EABD21A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776469"/>
            <a:ext cx="1046348" cy="6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8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36F18-2CA0-3135-8152-4913983AD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30">
            <a:extLst>
              <a:ext uri="{FF2B5EF4-FFF2-40B4-BE49-F238E27FC236}">
                <a16:creationId xmlns:a16="http://schemas.microsoft.com/office/drawing/2014/main" id="{61D16F51-1271-0A9A-F267-49CFE8CEEEC1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5C3B6-D96C-425C-77F5-089B127B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24619"/>
            <a:ext cx="8115300" cy="96606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Hard-to-abate sector </a:t>
            </a:r>
            <a:endParaRPr lang="sl-SI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20862D23-9FC5-F71C-387A-CE1F95D6E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776469"/>
            <a:ext cx="1046348" cy="60697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CC78BD-9CC2-3A38-940B-E326082BB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2226"/>
              </p:ext>
            </p:extLst>
          </p:nvPr>
        </p:nvGraphicFramePr>
        <p:xfrm>
          <a:off x="519112" y="1804365"/>
          <a:ext cx="8124824" cy="4542791"/>
        </p:xfrm>
        <a:graphic>
          <a:graphicData uri="http://schemas.openxmlformats.org/drawingml/2006/table">
            <a:tbl>
              <a:tblPr/>
              <a:tblGrid>
                <a:gridCol w="2000083">
                  <a:extLst>
                    <a:ext uri="{9D8B030D-6E8A-4147-A177-3AD203B41FA5}">
                      <a16:colId xmlns:a16="http://schemas.microsoft.com/office/drawing/2014/main" val="3573898194"/>
                    </a:ext>
                  </a:extLst>
                </a:gridCol>
                <a:gridCol w="3239366">
                  <a:extLst>
                    <a:ext uri="{9D8B030D-6E8A-4147-A177-3AD203B41FA5}">
                      <a16:colId xmlns:a16="http://schemas.microsoft.com/office/drawing/2014/main" val="2095256030"/>
                    </a:ext>
                  </a:extLst>
                </a:gridCol>
                <a:gridCol w="2885375">
                  <a:extLst>
                    <a:ext uri="{9D8B030D-6E8A-4147-A177-3AD203B41FA5}">
                      <a16:colId xmlns:a16="http://schemas.microsoft.com/office/drawing/2014/main" val="3023172231"/>
                    </a:ext>
                  </a:extLst>
                </a:gridCol>
              </a:tblGrid>
              <a:tr h="288299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Key Points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61398"/>
                  </a:ext>
                </a:extLst>
              </a:tr>
              <a:tr h="258063">
                <a:tc rowSpan="3">
                  <a:txBody>
                    <a:bodyPr/>
                    <a:lstStyle/>
                    <a:p>
                      <a:r>
                        <a:rPr lang="en-GB" sz="1600" b="1" dirty="0"/>
                        <a:t>Cement Industry</a:t>
                      </a:r>
                      <a:endParaRPr lang="en-GB" sz="1600" dirty="0"/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Major CO2 emitter.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Retrofitting kilns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63827"/>
                  </a:ext>
                </a:extLst>
              </a:tr>
              <a:tr h="469713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Hydrogen reduces calcination and combustion emissions.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Hydrogen storage and transport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63437"/>
                  </a:ext>
                </a:extLst>
              </a:tr>
              <a:tr h="324895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Driven by </a:t>
                      </a:r>
                      <a:r>
                        <a:rPr lang="en-GB" sz="1400" b="1" dirty="0"/>
                        <a:t>regulatory pressures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67960"/>
                  </a:ext>
                </a:extLst>
              </a:tr>
              <a:tr h="324895">
                <a:tc rowSpan="3">
                  <a:txBody>
                    <a:bodyPr/>
                    <a:lstStyle/>
                    <a:p>
                      <a:r>
                        <a:rPr lang="en-GB" sz="1600" b="1" dirty="0"/>
                        <a:t>Heavy-Duty Trucking</a:t>
                      </a:r>
                      <a:endParaRPr lang="en-GB" sz="1600" dirty="0"/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Significant CO2 emissions contributor.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costs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22449"/>
                  </a:ext>
                </a:extLst>
              </a:tr>
              <a:tr h="469713">
                <a:tc vMerge="1">
                  <a:txBody>
                    <a:bodyPr/>
                    <a:lstStyle/>
                    <a:p>
                      <a:endParaRPr lang="en-GB" sz="1400"/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FCEVs: high energy density, shorter refuelling times.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Infrastructure needs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04868"/>
                  </a:ext>
                </a:extLst>
              </a:tr>
              <a:tr h="324895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Role in decarbonizing transport.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50180"/>
                  </a:ext>
                </a:extLst>
              </a:tr>
              <a:tr h="324895">
                <a:tc rowSpan="3">
                  <a:txBody>
                    <a:bodyPr/>
                    <a:lstStyle/>
                    <a:p>
                      <a:r>
                        <a:rPr lang="en-GB" sz="1600" b="1" dirty="0"/>
                        <a:t>Heavy Industry</a:t>
                      </a:r>
                    </a:p>
                    <a:p>
                      <a:r>
                        <a:rPr lang="en-GB" sz="1600" dirty="0"/>
                        <a:t>(Steel and Chemicals)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Major global emissions contributors.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Production efficiency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81784"/>
                  </a:ext>
                </a:extLst>
              </a:tr>
              <a:tr h="4697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Hydrogen cuts steelmaking emissions by up to 30%.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Transport and storage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04532"/>
                  </a:ext>
                </a:extLst>
              </a:tr>
              <a:tr h="324895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Essential for producing ammonia.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High initial investments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75091"/>
                  </a:ext>
                </a:extLst>
              </a:tr>
              <a:tr h="469713">
                <a:tc rowSpan="2">
                  <a:txBody>
                    <a:bodyPr/>
                    <a:lstStyle/>
                    <a:p>
                      <a:r>
                        <a:rPr lang="en-GB" sz="1600" b="1" dirty="0"/>
                        <a:t>Overall Hydrogen Adoption</a:t>
                      </a:r>
                      <a:endParaRPr lang="en-GB" sz="1600" dirty="0"/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Addresses CO2 emissions in various industries.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Efficiency of green hydrogen production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08244"/>
                  </a:ext>
                </a:extLst>
              </a:tr>
              <a:tr h="469713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6789" marR="46789" marT="23394" marB="23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Importance of innovation and supportive policies.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Comprehensive infrastructure</a:t>
                      </a:r>
                    </a:p>
                  </a:txBody>
                  <a:tcPr marL="46789" marR="46789" marT="23394" marB="23394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8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79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9CEEC-AE70-2186-063C-9899492ED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A1BE4-071B-AA77-567A-98DD018F7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r>
              <a:rPr lang="en-GB" sz="2400" u="none" strike="noStrike" dirty="0">
                <a:solidFill>
                  <a:srgbClr val="000000"/>
                </a:solidFill>
                <a:effectLst/>
              </a:rPr>
              <a:t>Policy making for </a:t>
            </a:r>
            <a:r>
              <a:rPr lang="en-GB" dirty="0">
                <a:solidFill>
                  <a:srgbClr val="000000"/>
                </a:solidFill>
              </a:rPr>
              <a:t>c</a:t>
            </a:r>
            <a:r>
              <a:rPr lang="en-GB" sz="2400" u="none" strike="noStrike" dirty="0">
                <a:solidFill>
                  <a:srgbClr val="000000"/>
                </a:solidFill>
                <a:effectLst/>
              </a:rPr>
              <a:t>ollaborative system-wide innovation</a:t>
            </a:r>
          </a:p>
          <a:p>
            <a:endParaRPr lang="en-GB" sz="240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b="1" dirty="0">
                <a:solidFill>
                  <a:srgbClr val="D12525"/>
                </a:solidFill>
              </a:rPr>
              <a:t>M</a:t>
            </a:r>
            <a:r>
              <a:rPr lang="en-GB" sz="2400" b="1" u="none" strike="noStrike" dirty="0">
                <a:solidFill>
                  <a:srgbClr val="D12525"/>
                </a:solidFill>
                <a:effectLst/>
              </a:rPr>
              <a:t>odel for other regions aiming to develop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D12525"/>
                </a:solidFill>
              </a:rPr>
              <a:t> </a:t>
            </a:r>
            <a:r>
              <a:rPr lang="en-GB" sz="2400" b="1" u="none" strike="noStrike" dirty="0">
                <a:solidFill>
                  <a:srgbClr val="D12525"/>
                </a:solidFill>
                <a:effectLst/>
              </a:rPr>
              <a:t> cross-border hydrogen initiatives</a:t>
            </a:r>
          </a:p>
          <a:p>
            <a:pPr marL="0" indent="0">
              <a:buNone/>
            </a:pPr>
            <a:endParaRPr lang="en-GB" sz="2400" b="1" u="none" strike="noStrike" dirty="0">
              <a:solidFill>
                <a:srgbClr val="D12525"/>
              </a:solidFill>
              <a:effectLst/>
            </a:endParaRPr>
          </a:p>
          <a:p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sz="2400" u="none" strike="noStrike" dirty="0">
                <a:solidFill>
                  <a:srgbClr val="000000"/>
                </a:solidFill>
                <a:effectLst/>
              </a:rPr>
              <a:t>ecuring follow-up funding from</a:t>
            </a:r>
          </a:p>
          <a:p>
            <a:pPr marL="0" indent="0"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</a:rPr>
              <a:t>  both public and private sectors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ravokotnik 30">
            <a:extLst>
              <a:ext uri="{FF2B5EF4-FFF2-40B4-BE49-F238E27FC236}">
                <a16:creationId xmlns:a16="http://schemas.microsoft.com/office/drawing/2014/main" id="{43509992-E382-D3A6-CA5C-C3ABFA8FA3CC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09F77-75C5-77F4-9664-8F51B624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24619"/>
            <a:ext cx="8115300" cy="966069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endParaRPr lang="sl-SI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28">
            <a:extLst>
              <a:ext uri="{FF2B5EF4-FFF2-40B4-BE49-F238E27FC236}">
                <a16:creationId xmlns:a16="http://schemas.microsoft.com/office/drawing/2014/main" id="{7586DD58-22AB-9C6A-6117-5D54796AB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6" t="22444" r="37778" b="26593"/>
          <a:stretch/>
        </p:blipFill>
        <p:spPr>
          <a:xfrm>
            <a:off x="5938843" y="4017962"/>
            <a:ext cx="2695569" cy="2604707"/>
          </a:xfrm>
          <a:prstGeom prst="rect">
            <a:avLst/>
          </a:prstGeom>
        </p:spPr>
      </p:pic>
      <p:pic>
        <p:nvPicPr>
          <p:cNvPr id="7" name="Picture 6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796EC0DB-9B9C-2572-77CA-38E5BCFD4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776469"/>
            <a:ext cx="1046348" cy="6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2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657B3-76F2-6A02-83C6-D8DB1E730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30">
            <a:extLst>
              <a:ext uri="{FF2B5EF4-FFF2-40B4-BE49-F238E27FC236}">
                <a16:creationId xmlns:a16="http://schemas.microsoft.com/office/drawing/2014/main" id="{A9F0D32B-1532-103E-FFC9-89D1C4AA231C}"/>
              </a:ext>
            </a:extLst>
          </p:cNvPr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C252D-FFAD-E253-B722-10E8AAB3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24619"/>
            <a:ext cx="8115300" cy="966069"/>
          </a:xfrm>
        </p:spPr>
        <p:txBody>
          <a:bodyPr/>
          <a:lstStyle/>
          <a:p>
            <a:r>
              <a:rPr lang="en-GB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and Civil Societies </a:t>
            </a:r>
            <a:endParaRPr lang="sl-SI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BE61DF44-2B76-8FA8-A8D3-AEAD880EC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25210" r="37889" b="24617"/>
          <a:stretch/>
        </p:blipFill>
        <p:spPr>
          <a:xfrm>
            <a:off x="6019889" y="3956480"/>
            <a:ext cx="2702560" cy="2580640"/>
          </a:xfrm>
          <a:prstGeom prst="rect">
            <a:avLst/>
          </a:prstGeom>
        </p:spPr>
      </p:pic>
      <p:pic>
        <p:nvPicPr>
          <p:cNvPr id="7" name="Slika 2">
            <a:extLst>
              <a:ext uri="{FF2B5EF4-FFF2-40B4-BE49-F238E27FC236}">
                <a16:creationId xmlns:a16="http://schemas.microsoft.com/office/drawing/2014/main" id="{ED5134BF-A614-6B71-B326-A247B413D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26790" r="35000" b="25802"/>
          <a:stretch/>
        </p:blipFill>
        <p:spPr>
          <a:xfrm>
            <a:off x="6115873" y="1611200"/>
            <a:ext cx="2753360" cy="2438400"/>
          </a:xfrm>
          <a:prstGeom prst="rect">
            <a:avLst/>
          </a:prstGeom>
        </p:spPr>
      </p:pic>
      <p:pic>
        <p:nvPicPr>
          <p:cNvPr id="8" name="Picture 7" descr="A blue and green logo with a black silhouette of a person&#10;&#10;Description automatically generated">
            <a:extLst>
              <a:ext uri="{FF2B5EF4-FFF2-40B4-BE49-F238E27FC236}">
                <a16:creationId xmlns:a16="http://schemas.microsoft.com/office/drawing/2014/main" id="{6FF40E55-7453-D468-46AF-105704C1D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776469"/>
            <a:ext cx="1046348" cy="60697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360445-0705-490C-7391-636E0983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690688"/>
            <a:ext cx="5275480" cy="4633081"/>
          </a:xfrm>
        </p:spPr>
        <p:txBody>
          <a:bodyPr/>
          <a:lstStyle/>
          <a:p>
            <a:r>
              <a:rPr lang="en-GB" b="1" dirty="0"/>
              <a:t>Education and Training </a:t>
            </a:r>
            <a:r>
              <a:rPr lang="en-GB" dirty="0"/>
              <a:t>is </a:t>
            </a:r>
            <a:r>
              <a:rPr lang="en-GB" i="1" dirty="0"/>
              <a:t>crucial for a skilled workforce and hydrogen adoption</a:t>
            </a:r>
            <a:r>
              <a:rPr lang="en-GB" dirty="0"/>
              <a:t>. Collaborations with local institutions. Fosters long-term employment and supports energy transitions.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Community involvement </a:t>
            </a:r>
            <a:r>
              <a:rPr lang="en-GB" dirty="0"/>
              <a:t>is essential for addressing challenges and risks, it increases awareness and trust. Part of the project, not just observer.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7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C2C4-0610-3F44-7F12-E193AD81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44" y="704134"/>
            <a:ext cx="2314119" cy="966069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>RISKS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411722" y="2546351"/>
            <a:ext cx="702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base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BalticSeaH2 (</a:t>
            </a:r>
            <a:r>
              <a:rPr lang="en-GB" i="0" u="none" strike="noStrike" dirty="0">
                <a:solidFill>
                  <a:srgbClr val="000000"/>
                </a:solidFill>
              </a:rPr>
              <a:t>C</a:t>
            </a:r>
            <a:r>
              <a:rPr lang="en-GB" b="0" dirty="0">
                <a:effectLst/>
                <a:ea typeface="Times New Roman" panose="02020603050405020304" pitchFamily="18" charset="0"/>
              </a:rPr>
              <a:t>onnected valleys around the Baltic Sea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Transnational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Initiation of the valley - top-down approach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Best practices related to the industry sector</a:t>
            </a:r>
          </a:p>
          <a:p>
            <a:pPr rtl="0" fontAlgn="base"/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HEAVENN (</a:t>
            </a:r>
            <a:r>
              <a:rPr lang="en-GB" b="0" dirty="0">
                <a:effectLst/>
                <a:ea typeface="Times New Roman" panose="02020603050405020304" pitchFamily="18" charset="0"/>
              </a:rPr>
              <a:t>Northern Netherlands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Exceptional collaboration with the government</a:t>
            </a:r>
          </a:p>
          <a:p>
            <a:pPr rtl="0" fontAlgn="base"/>
            <a:endParaRPr lang="en-US" dirty="0">
              <a:solidFill>
                <a:srgbClr val="000000"/>
              </a:solidFill>
            </a:endParaRPr>
          </a:p>
          <a:p>
            <a:pPr rtl="0" fontAlgn="base"/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eFarm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b="0" dirty="0">
                <a:effectLst/>
                <a:ea typeface="Times New Roman" panose="02020603050405020304" pitchFamily="18" charset="0"/>
              </a:rPr>
              <a:t>North </a:t>
            </a:r>
            <a:r>
              <a:rPr lang="en-GB" b="0" dirty="0" err="1">
                <a:effectLst/>
                <a:ea typeface="Times New Roman" panose="02020603050405020304" pitchFamily="18" charset="0"/>
              </a:rPr>
              <a:t>Frisia</a:t>
            </a:r>
            <a:r>
              <a:rPr lang="en-GB" b="0" dirty="0">
                <a:effectLst/>
                <a:ea typeface="Times New Roman" panose="02020603050405020304" pitchFamily="18" charset="0"/>
              </a:rPr>
              <a:t>, Germany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Small-scale valley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Focused strategic approach 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Effective community engagement </a:t>
            </a:r>
          </a:p>
          <a:p>
            <a:pPr lvl="1" rtl="0" fontAlgn="base"/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and strategic de-risking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9" name="Pravokotnik 18"/>
          <p:cNvSpPr/>
          <p:nvPr/>
        </p:nvSpPr>
        <p:spPr>
          <a:xfrm>
            <a:off x="411722" y="1656602"/>
            <a:ext cx="8320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 with general benchmarking </a:t>
            </a:r>
          </a:p>
          <a:p>
            <a:r>
              <a:rPr lang="en-US" dirty="0"/>
              <a:t>- the systems in which valleys operate are still too complex and quite dissimilar</a:t>
            </a:r>
            <a:br>
              <a:rPr lang="en-US" dirty="0"/>
            </a:br>
            <a:endParaRPr lang="en-US" b="1" dirty="0"/>
          </a:p>
        </p:txBody>
      </p:sp>
      <p:sp>
        <p:nvSpPr>
          <p:cNvPr id="31" name="Pravokotnik 30"/>
          <p:cNvSpPr/>
          <p:nvPr/>
        </p:nvSpPr>
        <p:spPr>
          <a:xfrm>
            <a:off x="-2" y="534230"/>
            <a:ext cx="6778621" cy="849211"/>
          </a:xfrm>
          <a:prstGeom prst="rect">
            <a:avLst/>
          </a:prstGeom>
          <a:ln>
            <a:solidFill>
              <a:srgbClr val="FF313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oljeZBesedilom 38"/>
          <p:cNvSpPr txBox="1"/>
          <p:nvPr/>
        </p:nvSpPr>
        <p:spPr>
          <a:xfrm>
            <a:off x="135714" y="618330"/>
            <a:ext cx="739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TRATEGIC BENCHMARKING</a:t>
            </a:r>
          </a:p>
        </p:txBody>
      </p:sp>
    </p:spTree>
    <p:extLst>
      <p:ext uri="{BB962C8B-B14F-4D97-AF65-F5344CB8AC3E}">
        <p14:creationId xmlns:p14="http://schemas.microsoft.com/office/powerpoint/2010/main" val="1748445756"/>
      </p:ext>
    </p:extLst>
  </p:cSld>
  <p:clrMapOvr>
    <a:masterClrMapping/>
  </p:clrMapOvr>
</p:sld>
</file>

<file path=ppt/theme/theme1.xml><?xml version="1.0" encoding="utf-8"?>
<a:theme xmlns:a="http://schemas.openxmlformats.org/drawingml/2006/main" name="SEB UL 2024">
  <a:themeElements>
    <a:clrScheme name="EF 2024">
      <a:dk1>
        <a:srgbClr val="000000"/>
      </a:dk1>
      <a:lt1>
        <a:srgbClr val="FFFFFF"/>
      </a:lt1>
      <a:dk2>
        <a:srgbClr val="E03127"/>
      </a:dk2>
      <a:lt2>
        <a:srgbClr val="58595B"/>
      </a:lt2>
      <a:accent1>
        <a:srgbClr val="58595B"/>
      </a:accent1>
      <a:accent2>
        <a:srgbClr val="E03127"/>
      </a:accent2>
      <a:accent3>
        <a:srgbClr val="FFFFFF"/>
      </a:accent3>
      <a:accent4>
        <a:srgbClr val="000000"/>
      </a:accent4>
      <a:accent5>
        <a:srgbClr val="58595B"/>
      </a:accent5>
      <a:accent6>
        <a:srgbClr val="E0312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On-screen Show (4:3)</PresentationFormat>
  <Paragraphs>245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SEB UL 2024</vt:lpstr>
      <vt:lpstr>Positioning the North Adriatic Hydrogen Valley on the emerging European hydrogen ecosystem </vt:lpstr>
      <vt:lpstr>Main contributions </vt:lpstr>
      <vt:lpstr>OVERVIEW</vt:lpstr>
      <vt:lpstr>Quadruple Helix </vt:lpstr>
      <vt:lpstr>Industry </vt:lpstr>
      <vt:lpstr>Hard-to-abate sector </vt:lpstr>
      <vt:lpstr>Government</vt:lpstr>
      <vt:lpstr>Academia and Civil Societies </vt:lpstr>
      <vt:lpstr>RISKS</vt:lpstr>
      <vt:lpstr>RISKS</vt:lpstr>
      <vt:lpstr>RISKS</vt:lpstr>
      <vt:lpstr>RISKS</vt:lpstr>
      <vt:lpstr>PowerPoint Presentation</vt:lpstr>
      <vt:lpstr>RISKS</vt:lpstr>
      <vt:lpstr>PowerPoint Presentation</vt:lpstr>
      <vt:lpstr>RISKS</vt:lpstr>
      <vt:lpstr>HEAVENN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the North Adriatic Hydrogen Valley on the emerging European hydrogen ecosystem</dc:title>
  <dc:creator>Patricija Varšek</dc:creator>
  <cp:lastModifiedBy>Ivana Milivojević</cp:lastModifiedBy>
  <cp:revision>5</cp:revision>
  <dcterms:modified xsi:type="dcterms:W3CDTF">2024-11-13T10:04:42Z</dcterms:modified>
</cp:coreProperties>
</file>